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62" r:id="rId3"/>
    <p:sldId id="291" r:id="rId4"/>
    <p:sldId id="289" r:id="rId5"/>
    <p:sldId id="293" r:id="rId6"/>
    <p:sldId id="290" r:id="rId7"/>
    <p:sldId id="268" r:id="rId8"/>
    <p:sldId id="269" r:id="rId9"/>
    <p:sldId id="272" r:id="rId10"/>
    <p:sldId id="270" r:id="rId11"/>
    <p:sldId id="273" r:id="rId12"/>
    <p:sldId id="274" r:id="rId13"/>
    <p:sldId id="275" r:id="rId14"/>
    <p:sldId id="281" r:id="rId15"/>
    <p:sldId id="282" r:id="rId16"/>
    <p:sldId id="283" r:id="rId17"/>
    <p:sldId id="292" r:id="rId18"/>
    <p:sldId id="286" r:id="rId19"/>
    <p:sldId id="276" r:id="rId20"/>
    <p:sldId id="28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7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3E308A-4E82-4C23-9552-46CBA2003A4D}" type="datetimeFigureOut">
              <a:rPr lang="en-ID" smtClean="0"/>
              <a:t>05/07/2022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8D7BA-E697-4AD1-A759-131E7012BE5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22568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Kata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Kunci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  <a:endParaRPr lang="en-ID" b="0" dirty="0"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Semua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isi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mangkuk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tersebut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sebut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BAKSO,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meskipun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dari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daerah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berbeda-beda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Masing-masing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bakso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memiliki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bahan-bahan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SAMA,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namun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juga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bahan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BERBEDA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hanya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khusus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jenis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bakso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tersebut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misalnya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Bakso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Merauke,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menggunakan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daging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rusa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bukan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daging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sapi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Masing-masing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bahan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utama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memiliki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“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tugas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fungsi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” yang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saling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mendukung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(garam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membuat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asin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daging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membuat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gurih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air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kaldu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membuat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kuah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dan lain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sebagainya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835030-71EC-4FF9-AC57-7F84BF9AEEA6}" type="slidenum">
              <a:rPr lang="en-ID" smtClean="0"/>
              <a:t>2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27599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Kata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Kunci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  <a:endParaRPr lang="en-ID" b="0" dirty="0"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Semua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isi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mangkuk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tersebut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sebut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BAKSO,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meskipun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dari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daerah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berbeda-beda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Masing-masing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bakso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memiliki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bahan-bahan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SAMA,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namun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juga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bahan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BERBEDA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hanya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khusus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jenis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bakso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tersebut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misalnya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Bakso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Merauke,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menggunakan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daging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rusa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bukan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daging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sapi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Masing-masing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bahan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utama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memiliki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“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tugas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fungsi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” yang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saling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mendukung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(garam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membuat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asin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daging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membuat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gurih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air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kaldu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membuat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kuah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dan lain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sebagainya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835030-71EC-4FF9-AC57-7F84BF9AEEA6}" type="slidenum">
              <a:rPr lang="en-ID" smtClean="0"/>
              <a:t>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77049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Kata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Kunci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  <a:endParaRPr lang="en-ID" b="0" dirty="0"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Semua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isi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mangkuk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tersebut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sebut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BAKSO,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meskipun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dari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daerah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berbeda-beda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Masing-masing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bakso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memiliki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bahan-bahan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SAMA,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namun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juga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bahan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BERBEDA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hanya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khusus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jenis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bakso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tersebut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misalnya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Bakso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Merauke,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menggunakan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daging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rusa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bukan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daging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sapi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Masing-masing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bahan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utama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memiliki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“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tugas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fungsi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” yang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saling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mendukung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(garam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membuat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asin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daging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membuat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gurih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air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kaldu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membuat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kuah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dan lain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sebagainya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835030-71EC-4FF9-AC57-7F84BF9AEEA6}" type="slidenum">
              <a:rPr lang="en-ID" smtClean="0"/>
              <a:t>5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20952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Kata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Kunci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  <a:endParaRPr lang="en-ID" b="0" dirty="0"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Semua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isi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mangkuk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tersebut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sebut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BAKSO,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meskipun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dari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daerah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berbeda-beda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Masing-masing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bakso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memiliki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bahan-bahan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SAMA,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namun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juga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bahan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BERBEDA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hanya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khusus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jenis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bakso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tersebut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misalnya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Bakso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Merauke,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menggunakan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daging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rusa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bukan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daging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sapi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Masing-masing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bahan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utama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memiliki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“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tugas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fungsi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” yang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saling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mendukung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(garam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membuat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asin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daging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membuat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gurih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air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kaldu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membuat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kuah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dan lain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sebagainya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835030-71EC-4FF9-AC57-7F84BF9AEEA6}" type="slidenum">
              <a:rPr lang="en-ID" smtClean="0"/>
              <a:t>6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34161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Ada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dua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komponen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fasilitator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dapat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lebih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kuasai</a:t>
            </a:r>
            <a:endParaRPr lang="en-ID" b="0" dirty="0">
              <a:effectLst/>
            </a:endParaRPr>
          </a:p>
          <a:p>
            <a:br>
              <a:rPr lang="en-ID" dirty="0"/>
            </a:b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835030-71EC-4FF9-AC57-7F84BF9AEEA6}" type="slidenum">
              <a:rPr lang="en-ID" smtClean="0"/>
              <a:t>9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73936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Kelas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orangtua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akan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dua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sesi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membahas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tentang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yaitu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Kemitraan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orangtua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kelas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orangtua</a:t>
            </a:r>
            <a:endParaRPr lang="en-ID" b="0" dirty="0">
              <a:effectLst/>
            </a:endParaRPr>
          </a:p>
          <a:p>
            <a:br>
              <a:rPr lang="en-ID" dirty="0"/>
            </a:b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835030-71EC-4FF9-AC57-7F84BF9AEEA6}" type="slidenum">
              <a:rPr lang="en-ID" smtClean="0"/>
              <a:t>11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695252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Dilajutkan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tanya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jawab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Kaitkan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ukuran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kinerja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en-ID" b="0" dirty="0">
              <a:effectLst/>
            </a:endParaRPr>
          </a:p>
          <a:p>
            <a:br>
              <a:rPr lang="en-ID" dirty="0"/>
            </a:b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835030-71EC-4FF9-AC57-7F84BF9AEEA6}" type="slidenum">
              <a:rPr lang="en-ID" smtClean="0"/>
              <a:t>13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99854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Pemutakhiran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data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Dapodik</a:t>
            </a:r>
            <a:endParaRPr lang="en-ID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Opsi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1: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demonstrasi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langsung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oleh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tim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dapodik</a:t>
            </a:r>
            <a:endParaRPr lang="en-ID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Opsi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2: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screenshoot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cara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pemutakhiran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benar</a:t>
            </a:r>
            <a:r>
              <a:rPr lang="en-ID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en-ID" b="0" dirty="0">
              <a:effectLst/>
            </a:endParaRPr>
          </a:p>
          <a:p>
            <a:br>
              <a:rPr lang="en-ID" dirty="0"/>
            </a:b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835030-71EC-4FF9-AC57-7F84BF9AEEA6}" type="slidenum">
              <a:rPr lang="en-ID" smtClean="0"/>
              <a:t>19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99727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F0D3F-A42D-9D54-65AF-C31AFA2F8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5C892D-37FC-A105-5886-3FCE977373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E0B62-66D1-2D27-830F-B427C9F09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5986-EFEC-4869-8CAF-F995AACC38E0}" type="datetimeFigureOut">
              <a:rPr lang="en-ID" smtClean="0"/>
              <a:t>05/07/2022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587AC-6C63-CBE0-0C17-B6B9F7026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30B9E-6915-3B73-C716-933824F19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37271-BA98-45C1-98AF-ABC0C22947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81989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F19FE-9A6D-2BC2-EC4F-6184ACBCC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48DC34-7308-976C-188C-D016B8595D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A27CA-4686-0E03-18C4-61C4AD8CF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5986-EFEC-4869-8CAF-F995AACC38E0}" type="datetimeFigureOut">
              <a:rPr lang="en-ID" smtClean="0"/>
              <a:t>05/07/2022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07A68-CAB6-6F7E-A215-68A7C5EA1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CF6E8-9021-475A-D5D3-ABCA537BF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37271-BA98-45C1-98AF-ABC0C22947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57877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76D15B-CD2E-66AA-507C-816D8891C2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592D80-5B86-9EE9-6351-78DF1827D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5DE469-46DA-93DF-A518-34556A6AE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5986-EFEC-4869-8CAF-F995AACC38E0}" type="datetimeFigureOut">
              <a:rPr lang="en-ID" smtClean="0"/>
              <a:t>05/07/2022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FE0F7D-2FD3-3AF1-E655-E1B794D57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288EF-387D-F0BE-4E70-F90AF342F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37271-BA98-45C1-98AF-ABC0C22947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57856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27B15-5BC3-AF1C-61ED-729272A78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0F2BC-99CB-FBAD-AEAA-55F1BCD14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11CA2-CF83-543C-5D68-4F8D60DAA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5986-EFEC-4869-8CAF-F995AACC38E0}" type="datetimeFigureOut">
              <a:rPr lang="en-ID" smtClean="0"/>
              <a:t>05/07/2022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97431-9B36-9814-B2A1-473D859DA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D5942-0B1A-F727-7C32-91028E4FC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37271-BA98-45C1-98AF-ABC0C22947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00177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A432D-1646-F7FB-21E6-96DC9F2BD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6AB009-092C-4CD3-7961-C38C238B9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5DACA-B09C-0428-BEF3-6E9E33AF0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5986-EFEC-4869-8CAF-F995AACC38E0}" type="datetimeFigureOut">
              <a:rPr lang="en-ID" smtClean="0"/>
              <a:t>05/07/2022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D81B5-3B8E-272A-F2B4-14E25A1F1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C4791-412B-10B8-9DEA-CF16E2AF0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37271-BA98-45C1-98AF-ABC0C22947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72768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2A758-1AA4-CE19-BC95-C315A26DD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5F59A-8CB5-5D90-688C-2BFFFBCFD1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B70677-D798-DB32-5BF2-98EB8650C9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11A5A0-75C9-4A80-5A7D-B98972231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5986-EFEC-4869-8CAF-F995AACC38E0}" type="datetimeFigureOut">
              <a:rPr lang="en-ID" smtClean="0"/>
              <a:t>05/07/2022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60F8CF-98B2-AD44-B142-0C8DA69FA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33F46C-3372-AEBC-E598-1F80320B1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37271-BA98-45C1-98AF-ABC0C22947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7933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C872E-890A-E30A-FA49-B404F2B86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27E374-1870-26B8-1A62-9DEB24A41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3796F1-ED73-E98B-6633-270695146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CB3F6A-36FD-06B8-8190-CD5C665DDD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69491D-93A6-4F65-4E0E-595D6F8018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30F3C9-34A4-3D1E-E398-75DBFECFD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5986-EFEC-4869-8CAF-F995AACC38E0}" type="datetimeFigureOut">
              <a:rPr lang="en-ID" smtClean="0"/>
              <a:t>05/07/2022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BE4851-A047-ECDF-129D-E4FB78FBA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452BFE-A594-5E63-C6E9-4B93551FE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37271-BA98-45C1-98AF-ABC0C22947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0117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8CC2D-C8AA-ED5D-06D9-26B901FB5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FEEB14-1C87-AB27-6A87-F820AB4E4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5986-EFEC-4869-8CAF-F995AACC38E0}" type="datetimeFigureOut">
              <a:rPr lang="en-ID" smtClean="0"/>
              <a:t>05/07/2022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2C784D-4CFC-E0B5-D43E-8DA51E490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14488A-07CD-BCA7-1EE4-783A59131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37271-BA98-45C1-98AF-ABC0C22947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29438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C6000F-A1D4-17F4-4ABF-BDE0F3B1D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5986-EFEC-4869-8CAF-F995AACC38E0}" type="datetimeFigureOut">
              <a:rPr lang="en-ID" smtClean="0"/>
              <a:t>05/07/2022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4F8F5D-B9D6-6BEC-75A8-FFA9438A0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7B5E0-41FF-F40F-8CE3-E177AA894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37271-BA98-45C1-98AF-ABC0C22947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28544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24CD8-18BF-0CC0-D1BE-46A316C34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3AE7B-679B-BEDC-5449-E12F6EDF2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5E7EEA-FCA3-0455-49AF-6F867E7E8B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707842-87EA-6212-41FC-AB4B98198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5986-EFEC-4869-8CAF-F995AACC38E0}" type="datetimeFigureOut">
              <a:rPr lang="en-ID" smtClean="0"/>
              <a:t>05/07/2022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3F761E-629B-A596-7573-1EC925D51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F6E4E7-4B24-641C-1AA9-3AE6321E2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37271-BA98-45C1-98AF-ABC0C22947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07286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2B8ED-2FAF-A561-F913-3690D5500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DDC6C-42A0-319A-FFD4-466613CD06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1BA9DE-BA39-9EEC-6E2E-95D19FBD9E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9B68AE-A5A8-FE45-94B0-8EEE3C9C3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5986-EFEC-4869-8CAF-F995AACC38E0}" type="datetimeFigureOut">
              <a:rPr lang="en-ID" smtClean="0"/>
              <a:t>05/07/2022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1DE92F-3E43-0C52-2F52-068881EF4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50275E-4D71-DD8A-CBC5-19C2B8848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37271-BA98-45C1-98AF-ABC0C22947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16257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0538FA-A6A0-9663-02AA-5282E9D00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EC6BF7-5AC7-06CA-938E-599FE8497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28F6A-DCBE-4288-E94C-74755D1D5F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A5986-EFEC-4869-8CAF-F995AACC38E0}" type="datetimeFigureOut">
              <a:rPr lang="en-ID" smtClean="0"/>
              <a:t>05/07/2022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8B7A6-6486-5081-91D4-24335ED7A6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9DE00-1998-2FFC-7782-16AD8EC447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37271-BA98-45C1-98AF-ABC0C22947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62891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7.png"/><Relationship Id="rId7" Type="http://schemas.openxmlformats.org/officeDocument/2006/relationships/image" Target="../media/image2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5" Type="http://schemas.openxmlformats.org/officeDocument/2006/relationships/image" Target="../media/image1.png"/><Relationship Id="rId10" Type="http://schemas.openxmlformats.org/officeDocument/2006/relationships/image" Target="../media/image3.png"/><Relationship Id="rId4" Type="http://schemas.openxmlformats.org/officeDocument/2006/relationships/image" Target="../media/image18.png"/><Relationship Id="rId9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85146" y="1372027"/>
            <a:ext cx="7294778" cy="20569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7788">
              <a:lnSpc>
                <a:spcPct val="100000"/>
              </a:lnSpc>
              <a:spcBef>
                <a:spcPts val="100"/>
              </a:spcBef>
            </a:pPr>
            <a:r>
              <a:rPr lang="en-US" sz="4400" dirty="0">
                <a:latin typeface="Calibri"/>
                <a:cs typeface="Calibri"/>
              </a:rPr>
              <a:t>8 INDIKATOR LAYANAN HOLISTIK INTEGRATIF</a:t>
            </a:r>
          </a:p>
          <a:p>
            <a:pPr marL="12700" marR="5080" indent="77788">
              <a:lnSpc>
                <a:spcPct val="100000"/>
              </a:lnSpc>
              <a:spcBef>
                <a:spcPts val="100"/>
              </a:spcBef>
            </a:pPr>
            <a:endParaRPr lang="en-ID" sz="44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13960" y="18833"/>
            <a:ext cx="1333499" cy="941832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78688" y="5575294"/>
            <a:ext cx="7600315" cy="112649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sz="2800" b="1" spc="-40" dirty="0">
                <a:latin typeface="Calibri"/>
                <a:cs typeface="Calibri"/>
              </a:rPr>
              <a:t>DIREKTORAT</a:t>
            </a:r>
            <a:r>
              <a:rPr sz="2800" b="1" spc="2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PENDIDIKAN</a:t>
            </a:r>
            <a:r>
              <a:rPr sz="2800" b="1" spc="5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ANAK</a:t>
            </a:r>
            <a:r>
              <a:rPr sz="2800" b="1" spc="4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USIA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DINI</a:t>
            </a:r>
            <a:endParaRPr sz="28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400" spc="-20" dirty="0">
                <a:latin typeface="Calibri"/>
                <a:cs typeface="Calibri"/>
              </a:rPr>
              <a:t>DIREKTORAT </a:t>
            </a:r>
            <a:r>
              <a:rPr sz="1400" spc="-5" dirty="0">
                <a:latin typeface="Calibri"/>
                <a:cs typeface="Calibri"/>
              </a:rPr>
              <a:t>JENDERAL PENDIDIKAN </a:t>
            </a:r>
            <a:r>
              <a:rPr sz="1400" dirty="0">
                <a:latin typeface="Calibri"/>
                <a:cs typeface="Calibri"/>
              </a:rPr>
              <a:t>ANAK USIA </a:t>
            </a:r>
            <a:r>
              <a:rPr sz="1400" spc="-5" dirty="0">
                <a:latin typeface="Calibri"/>
                <a:cs typeface="Calibri"/>
              </a:rPr>
              <a:t>DINI, PENDIDIKAN DASAR </a:t>
            </a:r>
            <a:r>
              <a:rPr sz="1400" spc="-10" dirty="0">
                <a:latin typeface="Calibri"/>
                <a:cs typeface="Calibri"/>
              </a:rPr>
              <a:t>DAN </a:t>
            </a:r>
            <a:r>
              <a:rPr sz="1400" spc="-5" dirty="0">
                <a:latin typeface="Calibri"/>
                <a:cs typeface="Calibri"/>
              </a:rPr>
              <a:t>PENDIDIKAN </a:t>
            </a:r>
            <a:r>
              <a:rPr sz="1400" dirty="0">
                <a:latin typeface="Calibri"/>
                <a:cs typeface="Calibri"/>
              </a:rPr>
              <a:t>MENENGAH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KEMENTERIAN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PENDIDIKAN,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KEBUDAYAAN, </a:t>
            </a:r>
            <a:r>
              <a:rPr sz="1400" spc="-5" dirty="0">
                <a:latin typeface="Calibri"/>
                <a:cs typeface="Calibri"/>
              </a:rPr>
              <a:t>RISET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DAN TEKNOLOGI</a:t>
            </a:r>
            <a:endParaRPr sz="1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2021</a:t>
            </a:r>
            <a:endParaRPr sz="1400" dirty="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0145268" y="5952742"/>
            <a:ext cx="1948180" cy="812800"/>
            <a:chOff x="10145268" y="5952742"/>
            <a:chExt cx="1948180" cy="812800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145268" y="6105144"/>
              <a:ext cx="885444" cy="507492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943844" y="5952742"/>
              <a:ext cx="1149096" cy="812290"/>
            </a:xfrm>
            <a:prstGeom prst="rect">
              <a:avLst/>
            </a:prstGeom>
          </p:spPr>
        </p:pic>
      </p:grpSp>
      <p:grpSp>
        <p:nvGrpSpPr>
          <p:cNvPr id="9" name="object 9"/>
          <p:cNvGrpSpPr/>
          <p:nvPr/>
        </p:nvGrpSpPr>
        <p:grpSpPr>
          <a:xfrm>
            <a:off x="8427719" y="0"/>
            <a:ext cx="3764279" cy="3904615"/>
            <a:chOff x="8427719" y="0"/>
            <a:chExt cx="3764280" cy="3904615"/>
          </a:xfrm>
        </p:grpSpPr>
        <p:sp>
          <p:nvSpPr>
            <p:cNvPr id="10" name="object 10"/>
            <p:cNvSpPr/>
            <p:nvPr/>
          </p:nvSpPr>
          <p:spPr>
            <a:xfrm>
              <a:off x="8427719" y="0"/>
              <a:ext cx="3764279" cy="3904615"/>
            </a:xfrm>
            <a:custGeom>
              <a:avLst/>
              <a:gdLst/>
              <a:ahLst/>
              <a:cxnLst/>
              <a:rect l="l" t="t" r="r" b="b"/>
              <a:pathLst>
                <a:path w="3764279" h="3904615">
                  <a:moveTo>
                    <a:pt x="577536" y="0"/>
                  </a:moveTo>
                  <a:lnTo>
                    <a:pt x="526139" y="61090"/>
                  </a:lnTo>
                  <a:lnTo>
                    <a:pt x="498264" y="96112"/>
                  </a:lnTo>
                  <a:lnTo>
                    <a:pt x="471043" y="131670"/>
                  </a:lnTo>
                  <a:lnTo>
                    <a:pt x="444487" y="167756"/>
                  </a:lnTo>
                  <a:lnTo>
                    <a:pt x="418604" y="204359"/>
                  </a:lnTo>
                  <a:lnTo>
                    <a:pt x="393403" y="241471"/>
                  </a:lnTo>
                  <a:lnTo>
                    <a:pt x="368894" y="279083"/>
                  </a:lnTo>
                  <a:lnTo>
                    <a:pt x="345086" y="317185"/>
                  </a:lnTo>
                  <a:lnTo>
                    <a:pt x="321987" y="355769"/>
                  </a:lnTo>
                  <a:lnTo>
                    <a:pt x="299607" y="394825"/>
                  </a:lnTo>
                  <a:lnTo>
                    <a:pt x="277955" y="434344"/>
                  </a:lnTo>
                  <a:lnTo>
                    <a:pt x="257041" y="474316"/>
                  </a:lnTo>
                  <a:lnTo>
                    <a:pt x="236872" y="514734"/>
                  </a:lnTo>
                  <a:lnTo>
                    <a:pt x="217459" y="555588"/>
                  </a:lnTo>
                  <a:lnTo>
                    <a:pt x="198811" y="596867"/>
                  </a:lnTo>
                  <a:lnTo>
                    <a:pt x="180937" y="638565"/>
                  </a:lnTo>
                  <a:lnTo>
                    <a:pt x="163845" y="680670"/>
                  </a:lnTo>
                  <a:lnTo>
                    <a:pt x="147545" y="723175"/>
                  </a:lnTo>
                  <a:lnTo>
                    <a:pt x="132047" y="766070"/>
                  </a:lnTo>
                  <a:lnTo>
                    <a:pt x="117359" y="809345"/>
                  </a:lnTo>
                  <a:lnTo>
                    <a:pt x="103490" y="852993"/>
                  </a:lnTo>
                  <a:lnTo>
                    <a:pt x="90449" y="897003"/>
                  </a:lnTo>
                  <a:lnTo>
                    <a:pt x="78247" y="941366"/>
                  </a:lnTo>
                  <a:lnTo>
                    <a:pt x="66891" y="986074"/>
                  </a:lnTo>
                  <a:lnTo>
                    <a:pt x="56391" y="1031117"/>
                  </a:lnTo>
                  <a:lnTo>
                    <a:pt x="46757" y="1076486"/>
                  </a:lnTo>
                  <a:lnTo>
                    <a:pt x="37996" y="1122172"/>
                  </a:lnTo>
                  <a:lnTo>
                    <a:pt x="30119" y="1168165"/>
                  </a:lnTo>
                  <a:lnTo>
                    <a:pt x="23134" y="1214457"/>
                  </a:lnTo>
                  <a:lnTo>
                    <a:pt x="17051" y="1261039"/>
                  </a:lnTo>
                  <a:lnTo>
                    <a:pt x="11879" y="1307901"/>
                  </a:lnTo>
                  <a:lnTo>
                    <a:pt x="7627" y="1355035"/>
                  </a:lnTo>
                  <a:lnTo>
                    <a:pt x="4304" y="1402430"/>
                  </a:lnTo>
                  <a:lnTo>
                    <a:pt x="1919" y="1450078"/>
                  </a:lnTo>
                  <a:lnTo>
                    <a:pt x="481" y="1497971"/>
                  </a:lnTo>
                  <a:lnTo>
                    <a:pt x="0" y="1546098"/>
                  </a:lnTo>
                  <a:lnTo>
                    <a:pt x="481" y="1594224"/>
                  </a:lnTo>
                  <a:lnTo>
                    <a:pt x="1919" y="1642117"/>
                  </a:lnTo>
                  <a:lnTo>
                    <a:pt x="4304" y="1689765"/>
                  </a:lnTo>
                  <a:lnTo>
                    <a:pt x="7627" y="1737160"/>
                  </a:lnTo>
                  <a:lnTo>
                    <a:pt x="11879" y="1784294"/>
                  </a:lnTo>
                  <a:lnTo>
                    <a:pt x="17051" y="1831156"/>
                  </a:lnTo>
                  <a:lnTo>
                    <a:pt x="23134" y="1877738"/>
                  </a:lnTo>
                  <a:lnTo>
                    <a:pt x="30119" y="1924030"/>
                  </a:lnTo>
                  <a:lnTo>
                    <a:pt x="37996" y="1970024"/>
                  </a:lnTo>
                  <a:lnTo>
                    <a:pt x="46757" y="2015709"/>
                  </a:lnTo>
                  <a:lnTo>
                    <a:pt x="56391" y="2061078"/>
                  </a:lnTo>
                  <a:lnTo>
                    <a:pt x="66891" y="2106121"/>
                  </a:lnTo>
                  <a:lnTo>
                    <a:pt x="78247" y="2150829"/>
                  </a:lnTo>
                  <a:lnTo>
                    <a:pt x="90449" y="2195192"/>
                  </a:lnTo>
                  <a:lnTo>
                    <a:pt x="103490" y="2239202"/>
                  </a:lnTo>
                  <a:lnTo>
                    <a:pt x="117359" y="2282850"/>
                  </a:lnTo>
                  <a:lnTo>
                    <a:pt x="132047" y="2326125"/>
                  </a:lnTo>
                  <a:lnTo>
                    <a:pt x="147545" y="2369020"/>
                  </a:lnTo>
                  <a:lnTo>
                    <a:pt x="163845" y="2411525"/>
                  </a:lnTo>
                  <a:lnTo>
                    <a:pt x="180937" y="2453630"/>
                  </a:lnTo>
                  <a:lnTo>
                    <a:pt x="198811" y="2495328"/>
                  </a:lnTo>
                  <a:lnTo>
                    <a:pt x="217459" y="2536607"/>
                  </a:lnTo>
                  <a:lnTo>
                    <a:pt x="236872" y="2577461"/>
                  </a:lnTo>
                  <a:lnTo>
                    <a:pt x="257041" y="2617879"/>
                  </a:lnTo>
                  <a:lnTo>
                    <a:pt x="277955" y="2657851"/>
                  </a:lnTo>
                  <a:lnTo>
                    <a:pt x="299607" y="2697370"/>
                  </a:lnTo>
                  <a:lnTo>
                    <a:pt x="321987" y="2736426"/>
                  </a:lnTo>
                  <a:lnTo>
                    <a:pt x="345086" y="2775010"/>
                  </a:lnTo>
                  <a:lnTo>
                    <a:pt x="368894" y="2813112"/>
                  </a:lnTo>
                  <a:lnTo>
                    <a:pt x="393403" y="2850724"/>
                  </a:lnTo>
                  <a:lnTo>
                    <a:pt x="418604" y="2887836"/>
                  </a:lnTo>
                  <a:lnTo>
                    <a:pt x="444487" y="2924439"/>
                  </a:lnTo>
                  <a:lnTo>
                    <a:pt x="471043" y="2960525"/>
                  </a:lnTo>
                  <a:lnTo>
                    <a:pt x="498264" y="2996083"/>
                  </a:lnTo>
                  <a:lnTo>
                    <a:pt x="526139" y="3031105"/>
                  </a:lnTo>
                  <a:lnTo>
                    <a:pt x="554660" y="3065582"/>
                  </a:lnTo>
                  <a:lnTo>
                    <a:pt x="583818" y="3099504"/>
                  </a:lnTo>
                  <a:lnTo>
                    <a:pt x="613603" y="3132863"/>
                  </a:lnTo>
                  <a:lnTo>
                    <a:pt x="644007" y="3165649"/>
                  </a:lnTo>
                  <a:lnTo>
                    <a:pt x="675020" y="3197853"/>
                  </a:lnTo>
                  <a:lnTo>
                    <a:pt x="706634" y="3229467"/>
                  </a:lnTo>
                  <a:lnTo>
                    <a:pt x="738838" y="3260480"/>
                  </a:lnTo>
                  <a:lnTo>
                    <a:pt x="771624" y="3290884"/>
                  </a:lnTo>
                  <a:lnTo>
                    <a:pt x="804983" y="3320669"/>
                  </a:lnTo>
                  <a:lnTo>
                    <a:pt x="838905" y="3349827"/>
                  </a:lnTo>
                  <a:lnTo>
                    <a:pt x="873382" y="3378348"/>
                  </a:lnTo>
                  <a:lnTo>
                    <a:pt x="908404" y="3406223"/>
                  </a:lnTo>
                  <a:lnTo>
                    <a:pt x="943962" y="3433444"/>
                  </a:lnTo>
                  <a:lnTo>
                    <a:pt x="980048" y="3460000"/>
                  </a:lnTo>
                  <a:lnTo>
                    <a:pt x="1016651" y="3485883"/>
                  </a:lnTo>
                  <a:lnTo>
                    <a:pt x="1053763" y="3511084"/>
                  </a:lnTo>
                  <a:lnTo>
                    <a:pt x="1091375" y="3535593"/>
                  </a:lnTo>
                  <a:lnTo>
                    <a:pt x="1129477" y="3559401"/>
                  </a:lnTo>
                  <a:lnTo>
                    <a:pt x="1168061" y="3582500"/>
                  </a:lnTo>
                  <a:lnTo>
                    <a:pt x="1207117" y="3604880"/>
                  </a:lnTo>
                  <a:lnTo>
                    <a:pt x="1246636" y="3626532"/>
                  </a:lnTo>
                  <a:lnTo>
                    <a:pt x="1286608" y="3647446"/>
                  </a:lnTo>
                  <a:lnTo>
                    <a:pt x="1327026" y="3667615"/>
                  </a:lnTo>
                  <a:lnTo>
                    <a:pt x="1367880" y="3687028"/>
                  </a:lnTo>
                  <a:lnTo>
                    <a:pt x="1409159" y="3705676"/>
                  </a:lnTo>
                  <a:lnTo>
                    <a:pt x="1450857" y="3723550"/>
                  </a:lnTo>
                  <a:lnTo>
                    <a:pt x="1492962" y="3740642"/>
                  </a:lnTo>
                  <a:lnTo>
                    <a:pt x="1535467" y="3756942"/>
                  </a:lnTo>
                  <a:lnTo>
                    <a:pt x="1578362" y="3772440"/>
                  </a:lnTo>
                  <a:lnTo>
                    <a:pt x="1621637" y="3787128"/>
                  </a:lnTo>
                  <a:lnTo>
                    <a:pt x="1665285" y="3800997"/>
                  </a:lnTo>
                  <a:lnTo>
                    <a:pt x="1709295" y="3814038"/>
                  </a:lnTo>
                  <a:lnTo>
                    <a:pt x="1753658" y="3826240"/>
                  </a:lnTo>
                  <a:lnTo>
                    <a:pt x="1798366" y="3837596"/>
                  </a:lnTo>
                  <a:lnTo>
                    <a:pt x="1843409" y="3848096"/>
                  </a:lnTo>
                  <a:lnTo>
                    <a:pt x="1888778" y="3857730"/>
                  </a:lnTo>
                  <a:lnTo>
                    <a:pt x="1934464" y="3866491"/>
                  </a:lnTo>
                  <a:lnTo>
                    <a:pt x="1980457" y="3874368"/>
                  </a:lnTo>
                  <a:lnTo>
                    <a:pt x="2026749" y="3881353"/>
                  </a:lnTo>
                  <a:lnTo>
                    <a:pt x="2073331" y="3887436"/>
                  </a:lnTo>
                  <a:lnTo>
                    <a:pt x="2120193" y="3892608"/>
                  </a:lnTo>
                  <a:lnTo>
                    <a:pt x="2167327" y="3896860"/>
                  </a:lnTo>
                  <a:lnTo>
                    <a:pt x="2214722" y="3900183"/>
                  </a:lnTo>
                  <a:lnTo>
                    <a:pt x="2262370" y="3902568"/>
                  </a:lnTo>
                  <a:lnTo>
                    <a:pt x="2310263" y="3904006"/>
                  </a:lnTo>
                  <a:lnTo>
                    <a:pt x="2358389" y="3904488"/>
                  </a:lnTo>
                  <a:lnTo>
                    <a:pt x="2406516" y="3904006"/>
                  </a:lnTo>
                  <a:lnTo>
                    <a:pt x="2454409" y="3902568"/>
                  </a:lnTo>
                  <a:lnTo>
                    <a:pt x="2502057" y="3900183"/>
                  </a:lnTo>
                  <a:lnTo>
                    <a:pt x="2549452" y="3896860"/>
                  </a:lnTo>
                  <a:lnTo>
                    <a:pt x="2596586" y="3892608"/>
                  </a:lnTo>
                  <a:lnTo>
                    <a:pt x="2643448" y="3887436"/>
                  </a:lnTo>
                  <a:lnTo>
                    <a:pt x="2690030" y="3881353"/>
                  </a:lnTo>
                  <a:lnTo>
                    <a:pt x="2736322" y="3874368"/>
                  </a:lnTo>
                  <a:lnTo>
                    <a:pt x="2782316" y="3866491"/>
                  </a:lnTo>
                  <a:lnTo>
                    <a:pt x="2828001" y="3857730"/>
                  </a:lnTo>
                  <a:lnTo>
                    <a:pt x="2873370" y="3848096"/>
                  </a:lnTo>
                  <a:lnTo>
                    <a:pt x="2918413" y="3837596"/>
                  </a:lnTo>
                  <a:lnTo>
                    <a:pt x="2963121" y="3826240"/>
                  </a:lnTo>
                  <a:lnTo>
                    <a:pt x="3007484" y="3814038"/>
                  </a:lnTo>
                  <a:lnTo>
                    <a:pt x="3051494" y="3800997"/>
                  </a:lnTo>
                  <a:lnTo>
                    <a:pt x="3095142" y="3787128"/>
                  </a:lnTo>
                  <a:lnTo>
                    <a:pt x="3138417" y="3772440"/>
                  </a:lnTo>
                  <a:lnTo>
                    <a:pt x="3181312" y="3756942"/>
                  </a:lnTo>
                  <a:lnTo>
                    <a:pt x="3223817" y="3740642"/>
                  </a:lnTo>
                  <a:lnTo>
                    <a:pt x="3265922" y="3723550"/>
                  </a:lnTo>
                  <a:lnTo>
                    <a:pt x="3307620" y="3705676"/>
                  </a:lnTo>
                  <a:lnTo>
                    <a:pt x="3348899" y="3687028"/>
                  </a:lnTo>
                  <a:lnTo>
                    <a:pt x="3389753" y="3667615"/>
                  </a:lnTo>
                  <a:lnTo>
                    <a:pt x="3430171" y="3647446"/>
                  </a:lnTo>
                  <a:lnTo>
                    <a:pt x="3470143" y="3626532"/>
                  </a:lnTo>
                  <a:lnTo>
                    <a:pt x="3509662" y="3604880"/>
                  </a:lnTo>
                  <a:lnTo>
                    <a:pt x="3548718" y="3582500"/>
                  </a:lnTo>
                  <a:lnTo>
                    <a:pt x="3587302" y="3559401"/>
                  </a:lnTo>
                  <a:lnTo>
                    <a:pt x="3625404" y="3535593"/>
                  </a:lnTo>
                  <a:lnTo>
                    <a:pt x="3663016" y="3511084"/>
                  </a:lnTo>
                  <a:lnTo>
                    <a:pt x="3700128" y="3485883"/>
                  </a:lnTo>
                  <a:lnTo>
                    <a:pt x="3736731" y="3460000"/>
                  </a:lnTo>
                  <a:lnTo>
                    <a:pt x="3764279" y="3439726"/>
                  </a:lnTo>
                  <a:lnTo>
                    <a:pt x="577536" y="0"/>
                  </a:lnTo>
                  <a:close/>
                </a:path>
              </a:pathLst>
            </a:custGeom>
            <a:solidFill>
              <a:srgbClr val="D3ED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610599" y="545591"/>
              <a:ext cx="3581400" cy="2252472"/>
            </a:xfrm>
            <a:prstGeom prst="rect">
              <a:avLst/>
            </a:prstGeom>
          </p:spPr>
        </p:pic>
      </p:grpSp>
      <p:sp>
        <p:nvSpPr>
          <p:cNvPr id="12" name="object 5">
            <a:extLst>
              <a:ext uri="{FF2B5EF4-FFF2-40B4-BE49-F238E27FC236}">
                <a16:creationId xmlns:a16="http://schemas.microsoft.com/office/drawing/2014/main" id="{8E26551C-4EE0-51EF-A126-D62CAADB8C06}"/>
              </a:ext>
            </a:extLst>
          </p:cNvPr>
          <p:cNvSpPr txBox="1"/>
          <p:nvPr/>
        </p:nvSpPr>
        <p:spPr>
          <a:xfrm>
            <a:off x="278687" y="3069633"/>
            <a:ext cx="7600315" cy="773289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en-US" sz="2400" b="1" spc="-20" dirty="0">
                <a:latin typeface="Calibri"/>
                <a:cs typeface="Calibri"/>
              </a:rPr>
              <a:t>SEBAGAI DUKUNGAN SATUAN PAUD DALAM PAUDHI  DAN PROGRAM PERCEPATAN PENURUNAN STUNTING</a:t>
            </a:r>
            <a:endParaRPr sz="2400" b="1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4691" y="184404"/>
            <a:ext cx="11227308" cy="132588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47170" y="556926"/>
            <a:ext cx="10714534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0" dirty="0"/>
              <a:t>MENGAPA</a:t>
            </a:r>
            <a:r>
              <a:rPr spc="-135" dirty="0"/>
              <a:t> </a:t>
            </a:r>
            <a:r>
              <a:rPr spc="-80" dirty="0"/>
              <a:t>KEBUTUHAN</a:t>
            </a:r>
            <a:r>
              <a:rPr spc="-135" dirty="0"/>
              <a:t> </a:t>
            </a:r>
            <a:r>
              <a:rPr spc="-170" dirty="0"/>
              <a:t>ESENSIAL</a:t>
            </a:r>
            <a:r>
              <a:rPr spc="-145" dirty="0"/>
              <a:t> </a:t>
            </a:r>
            <a:r>
              <a:rPr spc="-160" dirty="0"/>
              <a:t>PENTING?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0" y="0"/>
            <a:ext cx="774700" cy="6858000"/>
            <a:chOff x="0" y="0"/>
            <a:chExt cx="774700" cy="6858000"/>
          </a:xfrm>
        </p:grpSpPr>
        <p:sp>
          <p:nvSpPr>
            <p:cNvPr id="5" name="object 5"/>
            <p:cNvSpPr/>
            <p:nvPr/>
          </p:nvSpPr>
          <p:spPr>
            <a:xfrm>
              <a:off x="0" y="0"/>
              <a:ext cx="192405" cy="6858000"/>
            </a:xfrm>
            <a:custGeom>
              <a:avLst/>
              <a:gdLst/>
              <a:ahLst/>
              <a:cxnLst/>
              <a:rect l="l" t="t" r="r" b="b"/>
              <a:pathLst>
                <a:path w="192405" h="6858000">
                  <a:moveTo>
                    <a:pt x="0" y="6858000"/>
                  </a:moveTo>
                  <a:lnTo>
                    <a:pt x="192024" y="6858000"/>
                  </a:lnTo>
                  <a:lnTo>
                    <a:pt x="192024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2474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92023" y="0"/>
              <a:ext cx="152400" cy="6858000"/>
            </a:xfrm>
            <a:custGeom>
              <a:avLst/>
              <a:gdLst/>
              <a:ahLst/>
              <a:cxnLst/>
              <a:rect l="l" t="t" r="r" b="b"/>
              <a:pathLst>
                <a:path w="152400" h="6858000">
                  <a:moveTo>
                    <a:pt x="0" y="6858000"/>
                  </a:moveTo>
                  <a:lnTo>
                    <a:pt x="152400" y="6858000"/>
                  </a:lnTo>
                  <a:lnTo>
                    <a:pt x="152400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5FA4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1791" y="0"/>
              <a:ext cx="152400" cy="6858000"/>
            </a:xfrm>
            <a:custGeom>
              <a:avLst/>
              <a:gdLst/>
              <a:ahLst/>
              <a:cxnLst/>
              <a:rect l="l" t="t" r="r" b="b"/>
              <a:pathLst>
                <a:path w="152400" h="6858000">
                  <a:moveTo>
                    <a:pt x="0" y="6858000"/>
                  </a:moveTo>
                  <a:lnTo>
                    <a:pt x="152400" y="6858000"/>
                  </a:lnTo>
                  <a:lnTo>
                    <a:pt x="152400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2474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44424" y="0"/>
              <a:ext cx="277495" cy="6858000"/>
            </a:xfrm>
            <a:custGeom>
              <a:avLst/>
              <a:gdLst/>
              <a:ahLst/>
              <a:cxnLst/>
              <a:rect l="l" t="t" r="r" b="b"/>
              <a:pathLst>
                <a:path w="277495" h="6858000">
                  <a:moveTo>
                    <a:pt x="277368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277368" y="6858000"/>
                  </a:lnTo>
                  <a:lnTo>
                    <a:pt x="277368" y="0"/>
                  </a:lnTo>
                  <a:close/>
                </a:path>
              </a:pathLst>
            </a:custGeom>
            <a:solidFill>
              <a:srgbClr val="D3EC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2231135" y="1839467"/>
            <a:ext cx="8747760" cy="4399915"/>
          </a:xfrm>
          <a:custGeom>
            <a:avLst/>
            <a:gdLst/>
            <a:ahLst/>
            <a:cxnLst/>
            <a:rect l="l" t="t" r="r" b="b"/>
            <a:pathLst>
              <a:path w="8747760" h="4399915">
                <a:moveTo>
                  <a:pt x="8014461" y="0"/>
                </a:moveTo>
                <a:lnTo>
                  <a:pt x="733297" y="0"/>
                </a:lnTo>
                <a:lnTo>
                  <a:pt x="685081" y="1559"/>
                </a:lnTo>
                <a:lnTo>
                  <a:pt x="637698" y="6174"/>
                </a:lnTo>
                <a:lnTo>
                  <a:pt x="591245" y="13747"/>
                </a:lnTo>
                <a:lnTo>
                  <a:pt x="545818" y="24182"/>
                </a:lnTo>
                <a:lnTo>
                  <a:pt x="501513" y="37382"/>
                </a:lnTo>
                <a:lnTo>
                  <a:pt x="458428" y="53251"/>
                </a:lnTo>
                <a:lnTo>
                  <a:pt x="416660" y="71692"/>
                </a:lnTo>
                <a:lnTo>
                  <a:pt x="376303" y="92608"/>
                </a:lnTo>
                <a:lnTo>
                  <a:pt x="337456" y="115903"/>
                </a:lnTo>
                <a:lnTo>
                  <a:pt x="300215" y="141480"/>
                </a:lnTo>
                <a:lnTo>
                  <a:pt x="264677" y="169242"/>
                </a:lnTo>
                <a:lnTo>
                  <a:pt x="230937" y="199093"/>
                </a:lnTo>
                <a:lnTo>
                  <a:pt x="199093" y="230937"/>
                </a:lnTo>
                <a:lnTo>
                  <a:pt x="169242" y="264677"/>
                </a:lnTo>
                <a:lnTo>
                  <a:pt x="141480" y="300215"/>
                </a:lnTo>
                <a:lnTo>
                  <a:pt x="115903" y="337456"/>
                </a:lnTo>
                <a:lnTo>
                  <a:pt x="92608" y="376303"/>
                </a:lnTo>
                <a:lnTo>
                  <a:pt x="71692" y="416660"/>
                </a:lnTo>
                <a:lnTo>
                  <a:pt x="53251" y="458428"/>
                </a:lnTo>
                <a:lnTo>
                  <a:pt x="37382" y="501513"/>
                </a:lnTo>
                <a:lnTo>
                  <a:pt x="24182" y="545818"/>
                </a:lnTo>
                <a:lnTo>
                  <a:pt x="13747" y="591245"/>
                </a:lnTo>
                <a:lnTo>
                  <a:pt x="6174" y="637698"/>
                </a:lnTo>
                <a:lnTo>
                  <a:pt x="1559" y="685081"/>
                </a:lnTo>
                <a:lnTo>
                  <a:pt x="0" y="733298"/>
                </a:lnTo>
                <a:lnTo>
                  <a:pt x="0" y="3666490"/>
                </a:lnTo>
                <a:lnTo>
                  <a:pt x="1559" y="3714703"/>
                </a:lnTo>
                <a:lnTo>
                  <a:pt x="6174" y="3762083"/>
                </a:lnTo>
                <a:lnTo>
                  <a:pt x="13747" y="3808535"/>
                </a:lnTo>
                <a:lnTo>
                  <a:pt x="24182" y="3853961"/>
                </a:lnTo>
                <a:lnTo>
                  <a:pt x="37382" y="3898264"/>
                </a:lnTo>
                <a:lnTo>
                  <a:pt x="53251" y="3941348"/>
                </a:lnTo>
                <a:lnTo>
                  <a:pt x="71692" y="3983116"/>
                </a:lnTo>
                <a:lnTo>
                  <a:pt x="92608" y="4023472"/>
                </a:lnTo>
                <a:lnTo>
                  <a:pt x="115903" y="4062319"/>
                </a:lnTo>
                <a:lnTo>
                  <a:pt x="141480" y="4099561"/>
                </a:lnTo>
                <a:lnTo>
                  <a:pt x="169242" y="4135100"/>
                </a:lnTo>
                <a:lnTo>
                  <a:pt x="199093" y="4168840"/>
                </a:lnTo>
                <a:lnTo>
                  <a:pt x="230937" y="4200684"/>
                </a:lnTo>
                <a:lnTo>
                  <a:pt x="264677" y="4230537"/>
                </a:lnTo>
                <a:lnTo>
                  <a:pt x="300215" y="4258300"/>
                </a:lnTo>
                <a:lnTo>
                  <a:pt x="337456" y="4283878"/>
                </a:lnTo>
                <a:lnTo>
                  <a:pt x="376303" y="4307174"/>
                </a:lnTo>
                <a:lnTo>
                  <a:pt x="416660" y="4328091"/>
                </a:lnTo>
                <a:lnTo>
                  <a:pt x="458428" y="4346533"/>
                </a:lnTo>
                <a:lnTo>
                  <a:pt x="501513" y="4362402"/>
                </a:lnTo>
                <a:lnTo>
                  <a:pt x="545818" y="4375603"/>
                </a:lnTo>
                <a:lnTo>
                  <a:pt x="591245" y="4386039"/>
                </a:lnTo>
                <a:lnTo>
                  <a:pt x="637698" y="4393613"/>
                </a:lnTo>
                <a:lnTo>
                  <a:pt x="685081" y="4398228"/>
                </a:lnTo>
                <a:lnTo>
                  <a:pt x="733297" y="4399788"/>
                </a:lnTo>
                <a:lnTo>
                  <a:pt x="8014461" y="4399788"/>
                </a:lnTo>
                <a:lnTo>
                  <a:pt x="8062678" y="4398228"/>
                </a:lnTo>
                <a:lnTo>
                  <a:pt x="8110061" y="4393613"/>
                </a:lnTo>
                <a:lnTo>
                  <a:pt x="8156514" y="4386039"/>
                </a:lnTo>
                <a:lnTo>
                  <a:pt x="8201941" y="4375603"/>
                </a:lnTo>
                <a:lnTo>
                  <a:pt x="8246246" y="4362402"/>
                </a:lnTo>
                <a:lnTo>
                  <a:pt x="8289331" y="4346533"/>
                </a:lnTo>
                <a:lnTo>
                  <a:pt x="8331099" y="4328091"/>
                </a:lnTo>
                <a:lnTo>
                  <a:pt x="8371456" y="4307174"/>
                </a:lnTo>
                <a:lnTo>
                  <a:pt x="8410303" y="4283878"/>
                </a:lnTo>
                <a:lnTo>
                  <a:pt x="8447544" y="4258300"/>
                </a:lnTo>
                <a:lnTo>
                  <a:pt x="8483082" y="4230537"/>
                </a:lnTo>
                <a:lnTo>
                  <a:pt x="8516822" y="4200684"/>
                </a:lnTo>
                <a:lnTo>
                  <a:pt x="8548666" y="4168840"/>
                </a:lnTo>
                <a:lnTo>
                  <a:pt x="8578517" y="4135100"/>
                </a:lnTo>
                <a:lnTo>
                  <a:pt x="8606279" y="4099561"/>
                </a:lnTo>
                <a:lnTo>
                  <a:pt x="8631856" y="4062319"/>
                </a:lnTo>
                <a:lnTo>
                  <a:pt x="8655151" y="4023472"/>
                </a:lnTo>
                <a:lnTo>
                  <a:pt x="8676067" y="3983116"/>
                </a:lnTo>
                <a:lnTo>
                  <a:pt x="8694508" y="3941348"/>
                </a:lnTo>
                <a:lnTo>
                  <a:pt x="8710377" y="3898264"/>
                </a:lnTo>
                <a:lnTo>
                  <a:pt x="8723577" y="3853961"/>
                </a:lnTo>
                <a:lnTo>
                  <a:pt x="8734012" y="3808535"/>
                </a:lnTo>
                <a:lnTo>
                  <a:pt x="8741585" y="3762083"/>
                </a:lnTo>
                <a:lnTo>
                  <a:pt x="8746200" y="3714703"/>
                </a:lnTo>
                <a:lnTo>
                  <a:pt x="8747760" y="3666490"/>
                </a:lnTo>
                <a:lnTo>
                  <a:pt x="8747760" y="733298"/>
                </a:lnTo>
                <a:lnTo>
                  <a:pt x="8746200" y="685081"/>
                </a:lnTo>
                <a:lnTo>
                  <a:pt x="8741585" y="637698"/>
                </a:lnTo>
                <a:lnTo>
                  <a:pt x="8734012" y="591245"/>
                </a:lnTo>
                <a:lnTo>
                  <a:pt x="8723577" y="545818"/>
                </a:lnTo>
                <a:lnTo>
                  <a:pt x="8710377" y="501513"/>
                </a:lnTo>
                <a:lnTo>
                  <a:pt x="8694508" y="458428"/>
                </a:lnTo>
                <a:lnTo>
                  <a:pt x="8676067" y="416660"/>
                </a:lnTo>
                <a:lnTo>
                  <a:pt x="8655151" y="376303"/>
                </a:lnTo>
                <a:lnTo>
                  <a:pt x="8631856" y="337456"/>
                </a:lnTo>
                <a:lnTo>
                  <a:pt x="8606279" y="300215"/>
                </a:lnTo>
                <a:lnTo>
                  <a:pt x="8578517" y="264677"/>
                </a:lnTo>
                <a:lnTo>
                  <a:pt x="8548666" y="230937"/>
                </a:lnTo>
                <a:lnTo>
                  <a:pt x="8516822" y="199093"/>
                </a:lnTo>
                <a:lnTo>
                  <a:pt x="8483082" y="169242"/>
                </a:lnTo>
                <a:lnTo>
                  <a:pt x="8447544" y="141480"/>
                </a:lnTo>
                <a:lnTo>
                  <a:pt x="8410303" y="115903"/>
                </a:lnTo>
                <a:lnTo>
                  <a:pt x="8371456" y="92608"/>
                </a:lnTo>
                <a:lnTo>
                  <a:pt x="8331099" y="71692"/>
                </a:lnTo>
                <a:lnTo>
                  <a:pt x="8289331" y="53251"/>
                </a:lnTo>
                <a:lnTo>
                  <a:pt x="8246246" y="37382"/>
                </a:lnTo>
                <a:lnTo>
                  <a:pt x="8201941" y="24182"/>
                </a:lnTo>
                <a:lnTo>
                  <a:pt x="8156514" y="13747"/>
                </a:lnTo>
                <a:lnTo>
                  <a:pt x="8110061" y="6174"/>
                </a:lnTo>
                <a:lnTo>
                  <a:pt x="8062678" y="1559"/>
                </a:lnTo>
                <a:lnTo>
                  <a:pt x="8014461" y="0"/>
                </a:lnTo>
                <a:close/>
              </a:path>
            </a:pathLst>
          </a:custGeom>
          <a:solidFill>
            <a:srgbClr val="8ECA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524505" y="2506217"/>
            <a:ext cx="8162290" cy="3134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000000"/>
              </a:buClr>
              <a:buAutoNum type="arabicPeriod"/>
              <a:tabLst>
                <a:tab pos="354965" algn="l"/>
                <a:tab pos="355600" algn="l"/>
              </a:tabLst>
            </a:pP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Mempersiapkan</a:t>
            </a:r>
            <a:r>
              <a:rPr sz="1600" i="1" spc="3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anak</a:t>
            </a:r>
            <a:r>
              <a:rPr sz="1600" i="1" spc="1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untuk</a:t>
            </a:r>
            <a:r>
              <a:rPr sz="1600" i="1" spc="2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siap</a:t>
            </a:r>
            <a:r>
              <a:rPr sz="1600" i="1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untuk</a:t>
            </a:r>
            <a:r>
              <a:rPr sz="1600" i="1" spc="2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mengikuti</a:t>
            </a:r>
            <a:r>
              <a:rPr sz="1600" i="1" spc="1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pendidikan</a:t>
            </a:r>
            <a:r>
              <a:rPr sz="1600" i="1" spc="-1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di</a:t>
            </a:r>
            <a:r>
              <a:rPr sz="1600" i="1" spc="1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jenjang</a:t>
            </a:r>
            <a:r>
              <a:rPr sz="1600" i="1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berikutnya</a:t>
            </a:r>
            <a:endParaRPr sz="1600" dirty="0">
              <a:latin typeface="Arial"/>
              <a:cs typeface="Arial"/>
            </a:endParaRPr>
          </a:p>
          <a:p>
            <a:pPr marL="355600" marR="6985" indent="-342900">
              <a:lnSpc>
                <a:spcPct val="150100"/>
              </a:lnSpc>
              <a:spcBef>
                <a:spcPts val="800"/>
              </a:spcBef>
              <a:buClr>
                <a:srgbClr val="000000"/>
              </a:buClr>
              <a:buAutoNum type="arabicPeriod"/>
              <a:tabLst>
                <a:tab pos="354965" algn="l"/>
                <a:tab pos="355600" algn="l"/>
              </a:tabLst>
            </a:pP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Agar</a:t>
            </a:r>
            <a:r>
              <a:rPr sz="1600" i="1" spc="16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anak</a:t>
            </a:r>
            <a:r>
              <a:rPr sz="1600" i="1" spc="16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dapat</a:t>
            </a:r>
            <a:r>
              <a:rPr sz="1600" i="1" spc="17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tumbuh</a:t>
            </a:r>
            <a:r>
              <a:rPr sz="1600" i="1" spc="16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dan</a:t>
            </a:r>
            <a:r>
              <a:rPr sz="1600" i="1" spc="17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berkembang</a:t>
            </a:r>
            <a:r>
              <a:rPr sz="1600" i="1" spc="16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dengan</a:t>
            </a:r>
            <a:r>
              <a:rPr sz="1600" i="1" spc="16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utuh</a:t>
            </a:r>
            <a:r>
              <a:rPr sz="1600" i="1" spc="16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sesuai</a:t>
            </a:r>
            <a:r>
              <a:rPr sz="1600" i="1" spc="17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potensi</a:t>
            </a:r>
            <a:r>
              <a:rPr sz="1600" i="1" spc="16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anak</a:t>
            </a:r>
            <a:r>
              <a:rPr sz="1600" i="1" spc="16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dengan </a:t>
            </a:r>
            <a:r>
              <a:rPr sz="1600" i="1" spc="-43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utuh</a:t>
            </a:r>
            <a:r>
              <a:rPr sz="1600" i="1" spc="1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dan</a:t>
            </a:r>
            <a:r>
              <a:rPr sz="1600" i="1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optimal</a:t>
            </a:r>
            <a:r>
              <a:rPr sz="1600" i="1" spc="1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sesuai potensi dan</a:t>
            </a:r>
            <a:r>
              <a:rPr sz="1600" i="1" spc="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kelompok</a:t>
            </a:r>
            <a:r>
              <a:rPr sz="1600" i="1" spc="1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umur</a:t>
            </a:r>
            <a:r>
              <a:rPr sz="1600" i="1" spc="3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anak</a:t>
            </a:r>
            <a:r>
              <a:rPr sz="1600" i="1" spc="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usia dini.</a:t>
            </a:r>
            <a:endParaRPr sz="1600" dirty="0">
              <a:latin typeface="Arial"/>
              <a:cs typeface="Arial"/>
            </a:endParaRPr>
          </a:p>
          <a:p>
            <a:pPr marL="355600" marR="5080" indent="-342900">
              <a:lnSpc>
                <a:spcPct val="150000"/>
              </a:lnSpc>
              <a:spcBef>
                <a:spcPts val="795"/>
              </a:spcBef>
              <a:buClr>
                <a:srgbClr val="000000"/>
              </a:buClr>
              <a:buAutoNum type="arabicPeriod"/>
              <a:tabLst>
                <a:tab pos="354965" algn="l"/>
                <a:tab pos="355600" algn="l"/>
              </a:tabLst>
            </a:pPr>
            <a:r>
              <a:rPr sz="1600" i="1" spc="-10" dirty="0">
                <a:solidFill>
                  <a:srgbClr val="2E5496"/>
                </a:solidFill>
                <a:latin typeface="Arial"/>
                <a:cs typeface="Arial"/>
              </a:rPr>
              <a:t>Untuk</a:t>
            </a:r>
            <a:r>
              <a:rPr sz="1600" i="1" spc="6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memantau</a:t>
            </a:r>
            <a:r>
              <a:rPr sz="1600" i="1" spc="5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dan</a:t>
            </a:r>
            <a:r>
              <a:rPr sz="1600" i="1" spc="7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mendukung</a:t>
            </a:r>
            <a:r>
              <a:rPr sz="1600" i="1" spc="6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terpenuhinya</a:t>
            </a:r>
            <a:r>
              <a:rPr sz="1600" i="1" spc="5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kebutuhan</a:t>
            </a:r>
            <a:r>
              <a:rPr sz="1600" i="1" spc="5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esensial</a:t>
            </a:r>
            <a:r>
              <a:rPr sz="1600" i="1" spc="4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bagi</a:t>
            </a:r>
            <a:r>
              <a:rPr sz="1600" i="1" spc="5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peserta</a:t>
            </a:r>
            <a:r>
              <a:rPr sz="1600" i="1" spc="6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didik </a:t>
            </a:r>
            <a:r>
              <a:rPr sz="1600" i="1" spc="-43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di</a:t>
            </a:r>
            <a:r>
              <a:rPr sz="1600" i="1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satuan</a:t>
            </a:r>
            <a:r>
              <a:rPr sz="1600" i="1" spc="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PAUD.</a:t>
            </a:r>
            <a:endParaRPr sz="1600" dirty="0">
              <a:latin typeface="Arial"/>
              <a:cs typeface="Arial"/>
            </a:endParaRPr>
          </a:p>
          <a:p>
            <a:pPr marL="355600" marR="5715" indent="-342900" algn="just">
              <a:lnSpc>
                <a:spcPct val="150100"/>
              </a:lnSpc>
              <a:spcBef>
                <a:spcPts val="800"/>
              </a:spcBef>
              <a:buClr>
                <a:srgbClr val="000000"/>
              </a:buClr>
              <a:buAutoNum type="arabicPeriod"/>
              <a:tabLst>
                <a:tab pos="355600" algn="l"/>
              </a:tabLst>
            </a:pP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Mendorong </a:t>
            </a:r>
            <a:r>
              <a:rPr sz="1600" i="1" dirty="0">
                <a:solidFill>
                  <a:srgbClr val="2E5496"/>
                </a:solidFill>
                <a:latin typeface="Arial"/>
                <a:cs typeface="Arial"/>
              </a:rPr>
              <a:t>satuan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PAUD untuk menjadi tuan rumah </a:t>
            </a:r>
            <a:r>
              <a:rPr sz="1600" i="1" dirty="0">
                <a:solidFill>
                  <a:srgbClr val="2E5496"/>
                </a:solidFill>
                <a:latin typeface="Arial"/>
                <a:cs typeface="Arial"/>
              </a:rPr>
              <a:t>atau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hub (tempat kegiatan) </a:t>
            </a:r>
            <a:r>
              <a:rPr sz="1600" i="1" spc="-10" dirty="0">
                <a:solidFill>
                  <a:srgbClr val="2E5496"/>
                </a:solidFill>
                <a:latin typeface="Arial"/>
                <a:cs typeface="Arial"/>
              </a:rPr>
              <a:t>bagi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 pemenuhan kebutuhan esensial</a:t>
            </a:r>
            <a:r>
              <a:rPr sz="1600" i="1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yang dapat dipenuhi melalui kerja sama lintas unit </a:t>
            </a:r>
            <a:r>
              <a:rPr sz="1600" i="1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E5496"/>
                </a:solidFill>
                <a:latin typeface="Arial"/>
                <a:cs typeface="Arial"/>
              </a:rPr>
              <a:t>layanan.</a:t>
            </a:r>
            <a:endParaRPr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8ECAE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61441" y="1173480"/>
            <a:ext cx="6291580" cy="5577840"/>
            <a:chOff x="361441" y="1173480"/>
            <a:chExt cx="6291580" cy="5577840"/>
          </a:xfrm>
        </p:grpSpPr>
        <p:sp>
          <p:nvSpPr>
            <p:cNvPr id="4" name="object 4"/>
            <p:cNvSpPr/>
            <p:nvPr/>
          </p:nvSpPr>
          <p:spPr>
            <a:xfrm>
              <a:off x="374141" y="1767078"/>
              <a:ext cx="5739765" cy="4971415"/>
            </a:xfrm>
            <a:custGeom>
              <a:avLst/>
              <a:gdLst/>
              <a:ahLst/>
              <a:cxnLst/>
              <a:rect l="l" t="t" r="r" b="b"/>
              <a:pathLst>
                <a:path w="5739765" h="4971415">
                  <a:moveTo>
                    <a:pt x="2869691" y="0"/>
                  </a:moveTo>
                  <a:lnTo>
                    <a:pt x="2818120" y="393"/>
                  </a:lnTo>
                  <a:lnTo>
                    <a:pt x="2766768" y="1569"/>
                  </a:lnTo>
                  <a:lnTo>
                    <a:pt x="2715645" y="3520"/>
                  </a:lnTo>
                  <a:lnTo>
                    <a:pt x="2664756" y="6241"/>
                  </a:lnTo>
                  <a:lnTo>
                    <a:pt x="2614111" y="9724"/>
                  </a:lnTo>
                  <a:lnTo>
                    <a:pt x="2563716" y="13963"/>
                  </a:lnTo>
                  <a:lnTo>
                    <a:pt x="2513580" y="18952"/>
                  </a:lnTo>
                  <a:lnTo>
                    <a:pt x="2463709" y="24684"/>
                  </a:lnTo>
                  <a:lnTo>
                    <a:pt x="2414112" y="31152"/>
                  </a:lnTo>
                  <a:lnTo>
                    <a:pt x="2364795" y="38350"/>
                  </a:lnTo>
                  <a:lnTo>
                    <a:pt x="2315767" y="46271"/>
                  </a:lnTo>
                  <a:lnTo>
                    <a:pt x="2267036" y="54909"/>
                  </a:lnTo>
                  <a:lnTo>
                    <a:pt x="2218608" y="64256"/>
                  </a:lnTo>
                  <a:lnTo>
                    <a:pt x="2170491" y="74307"/>
                  </a:lnTo>
                  <a:lnTo>
                    <a:pt x="2122693" y="85055"/>
                  </a:lnTo>
                  <a:lnTo>
                    <a:pt x="2075222" y="96494"/>
                  </a:lnTo>
                  <a:lnTo>
                    <a:pt x="2028084" y="108616"/>
                  </a:lnTo>
                  <a:lnTo>
                    <a:pt x="1981289" y="121415"/>
                  </a:lnTo>
                  <a:lnTo>
                    <a:pt x="1934842" y="134885"/>
                  </a:lnTo>
                  <a:lnTo>
                    <a:pt x="1888753" y="149019"/>
                  </a:lnTo>
                  <a:lnTo>
                    <a:pt x="1843027" y="163811"/>
                  </a:lnTo>
                  <a:lnTo>
                    <a:pt x="1797674" y="179253"/>
                  </a:lnTo>
                  <a:lnTo>
                    <a:pt x="1752701" y="195339"/>
                  </a:lnTo>
                  <a:lnTo>
                    <a:pt x="1708114" y="212064"/>
                  </a:lnTo>
                  <a:lnTo>
                    <a:pt x="1663923" y="229419"/>
                  </a:lnTo>
                  <a:lnTo>
                    <a:pt x="1620134" y="247399"/>
                  </a:lnTo>
                  <a:lnTo>
                    <a:pt x="1576754" y="265997"/>
                  </a:lnTo>
                  <a:lnTo>
                    <a:pt x="1533793" y="285207"/>
                  </a:lnTo>
                  <a:lnTo>
                    <a:pt x="1491256" y="305021"/>
                  </a:lnTo>
                  <a:lnTo>
                    <a:pt x="1449152" y="325434"/>
                  </a:lnTo>
                  <a:lnTo>
                    <a:pt x="1407489" y="346439"/>
                  </a:lnTo>
                  <a:lnTo>
                    <a:pt x="1366273" y="368028"/>
                  </a:lnTo>
                  <a:lnTo>
                    <a:pt x="1325513" y="390196"/>
                  </a:lnTo>
                  <a:lnTo>
                    <a:pt x="1285216" y="412937"/>
                  </a:lnTo>
                  <a:lnTo>
                    <a:pt x="1245389" y="436242"/>
                  </a:lnTo>
                  <a:lnTo>
                    <a:pt x="1206041" y="460107"/>
                  </a:lnTo>
                  <a:lnTo>
                    <a:pt x="1167179" y="484523"/>
                  </a:lnTo>
                  <a:lnTo>
                    <a:pt x="1128810" y="509486"/>
                  </a:lnTo>
                  <a:lnTo>
                    <a:pt x="1090942" y="534988"/>
                  </a:lnTo>
                  <a:lnTo>
                    <a:pt x="1053583" y="561022"/>
                  </a:lnTo>
                  <a:lnTo>
                    <a:pt x="1016740" y="587582"/>
                  </a:lnTo>
                  <a:lnTo>
                    <a:pt x="980421" y="614662"/>
                  </a:lnTo>
                  <a:lnTo>
                    <a:pt x="944633" y="642254"/>
                  </a:lnTo>
                  <a:lnTo>
                    <a:pt x="909384" y="670353"/>
                  </a:lnTo>
                  <a:lnTo>
                    <a:pt x="874681" y="698951"/>
                  </a:lnTo>
                  <a:lnTo>
                    <a:pt x="840533" y="728043"/>
                  </a:lnTo>
                  <a:lnTo>
                    <a:pt x="806947" y="757621"/>
                  </a:lnTo>
                  <a:lnTo>
                    <a:pt x="773929" y="787679"/>
                  </a:lnTo>
                  <a:lnTo>
                    <a:pt x="741489" y="818211"/>
                  </a:lnTo>
                  <a:lnTo>
                    <a:pt x="709633" y="849209"/>
                  </a:lnTo>
                  <a:lnTo>
                    <a:pt x="678370" y="880668"/>
                  </a:lnTo>
                  <a:lnTo>
                    <a:pt x="647706" y="912580"/>
                  </a:lnTo>
                  <a:lnTo>
                    <a:pt x="617649" y="944940"/>
                  </a:lnTo>
                  <a:lnTo>
                    <a:pt x="588207" y="977740"/>
                  </a:lnTo>
                  <a:lnTo>
                    <a:pt x="559388" y="1010974"/>
                  </a:lnTo>
                  <a:lnTo>
                    <a:pt x="531198" y="1044635"/>
                  </a:lnTo>
                  <a:lnTo>
                    <a:pt x="503647" y="1078717"/>
                  </a:lnTo>
                  <a:lnTo>
                    <a:pt x="476740" y="1113214"/>
                  </a:lnTo>
                  <a:lnTo>
                    <a:pt x="450486" y="1148118"/>
                  </a:lnTo>
                  <a:lnTo>
                    <a:pt x="424893" y="1183423"/>
                  </a:lnTo>
                  <a:lnTo>
                    <a:pt x="399967" y="1219123"/>
                  </a:lnTo>
                  <a:lnTo>
                    <a:pt x="375717" y="1255211"/>
                  </a:lnTo>
                  <a:lnTo>
                    <a:pt x="352151" y="1291680"/>
                  </a:lnTo>
                  <a:lnTo>
                    <a:pt x="329275" y="1328524"/>
                  </a:lnTo>
                  <a:lnTo>
                    <a:pt x="307097" y="1365736"/>
                  </a:lnTo>
                  <a:lnTo>
                    <a:pt x="285625" y="1403310"/>
                  </a:lnTo>
                  <a:lnTo>
                    <a:pt x="264867" y="1441239"/>
                  </a:lnTo>
                  <a:lnTo>
                    <a:pt x="244830" y="1479516"/>
                  </a:lnTo>
                  <a:lnTo>
                    <a:pt x="225522" y="1518136"/>
                  </a:lnTo>
                  <a:lnTo>
                    <a:pt x="206950" y="1557090"/>
                  </a:lnTo>
                  <a:lnTo>
                    <a:pt x="189121" y="1596374"/>
                  </a:lnTo>
                  <a:lnTo>
                    <a:pt x="172044" y="1635980"/>
                  </a:lnTo>
                  <a:lnTo>
                    <a:pt x="155727" y="1675902"/>
                  </a:lnTo>
                  <a:lnTo>
                    <a:pt x="140176" y="1716132"/>
                  </a:lnTo>
                  <a:lnTo>
                    <a:pt x="125399" y="1756665"/>
                  </a:lnTo>
                  <a:lnTo>
                    <a:pt x="111403" y="1797494"/>
                  </a:lnTo>
                  <a:lnTo>
                    <a:pt x="98198" y="1838613"/>
                  </a:lnTo>
                  <a:lnTo>
                    <a:pt x="85789" y="1880014"/>
                  </a:lnTo>
                  <a:lnTo>
                    <a:pt x="74185" y="1921691"/>
                  </a:lnTo>
                  <a:lnTo>
                    <a:pt x="63393" y="1963638"/>
                  </a:lnTo>
                  <a:lnTo>
                    <a:pt x="53420" y="2005849"/>
                  </a:lnTo>
                  <a:lnTo>
                    <a:pt x="44276" y="2048315"/>
                  </a:lnTo>
                  <a:lnTo>
                    <a:pt x="35966" y="2091032"/>
                  </a:lnTo>
                  <a:lnTo>
                    <a:pt x="28498" y="2133992"/>
                  </a:lnTo>
                  <a:lnTo>
                    <a:pt x="21881" y="2177189"/>
                  </a:lnTo>
                  <a:lnTo>
                    <a:pt x="16121" y="2220616"/>
                  </a:lnTo>
                  <a:lnTo>
                    <a:pt x="11227" y="2264266"/>
                  </a:lnTo>
                  <a:lnTo>
                    <a:pt x="7205" y="2308134"/>
                  </a:lnTo>
                  <a:lnTo>
                    <a:pt x="4064" y="2352212"/>
                  </a:lnTo>
                  <a:lnTo>
                    <a:pt x="1811" y="2396494"/>
                  </a:lnTo>
                  <a:lnTo>
                    <a:pt x="454" y="2440973"/>
                  </a:lnTo>
                  <a:lnTo>
                    <a:pt x="0" y="2485644"/>
                  </a:lnTo>
                  <a:lnTo>
                    <a:pt x="454" y="2530315"/>
                  </a:lnTo>
                  <a:lnTo>
                    <a:pt x="1811" y="2574795"/>
                  </a:lnTo>
                  <a:lnTo>
                    <a:pt x="4064" y="2619079"/>
                  </a:lnTo>
                  <a:lnTo>
                    <a:pt x="7205" y="2663158"/>
                  </a:lnTo>
                  <a:lnTo>
                    <a:pt x="11227" y="2707026"/>
                  </a:lnTo>
                  <a:lnTo>
                    <a:pt x="16121" y="2750678"/>
                  </a:lnTo>
                  <a:lnTo>
                    <a:pt x="21881" y="2794106"/>
                  </a:lnTo>
                  <a:lnTo>
                    <a:pt x="28498" y="2837303"/>
                  </a:lnTo>
                  <a:lnTo>
                    <a:pt x="35966" y="2880264"/>
                  </a:lnTo>
                  <a:lnTo>
                    <a:pt x="44276" y="2922982"/>
                  </a:lnTo>
                  <a:lnTo>
                    <a:pt x="53420" y="2965449"/>
                  </a:lnTo>
                  <a:lnTo>
                    <a:pt x="63393" y="3007660"/>
                  </a:lnTo>
                  <a:lnTo>
                    <a:pt x="74185" y="3049608"/>
                  </a:lnTo>
                  <a:lnTo>
                    <a:pt x="85789" y="3091286"/>
                  </a:lnTo>
                  <a:lnTo>
                    <a:pt x="98198" y="3132687"/>
                  </a:lnTo>
                  <a:lnTo>
                    <a:pt x="111403" y="3173806"/>
                  </a:lnTo>
                  <a:lnTo>
                    <a:pt x="125399" y="3214636"/>
                  </a:lnTo>
                  <a:lnTo>
                    <a:pt x="140176" y="3255169"/>
                  </a:lnTo>
                  <a:lnTo>
                    <a:pt x="155727" y="3295400"/>
                  </a:lnTo>
                  <a:lnTo>
                    <a:pt x="172044" y="3335322"/>
                  </a:lnTo>
                  <a:lnTo>
                    <a:pt x="189121" y="3374928"/>
                  </a:lnTo>
                  <a:lnTo>
                    <a:pt x="206950" y="3414212"/>
                  </a:lnTo>
                  <a:lnTo>
                    <a:pt x="225522" y="3453167"/>
                  </a:lnTo>
                  <a:lnTo>
                    <a:pt x="244830" y="3491787"/>
                  </a:lnTo>
                  <a:lnTo>
                    <a:pt x="264867" y="3530065"/>
                  </a:lnTo>
                  <a:lnTo>
                    <a:pt x="285625" y="3567994"/>
                  </a:lnTo>
                  <a:lnTo>
                    <a:pt x="307097" y="3605568"/>
                  </a:lnTo>
                  <a:lnTo>
                    <a:pt x="329275" y="3642780"/>
                  </a:lnTo>
                  <a:lnTo>
                    <a:pt x="352151" y="3679624"/>
                  </a:lnTo>
                  <a:lnTo>
                    <a:pt x="375717" y="3716093"/>
                  </a:lnTo>
                  <a:lnTo>
                    <a:pt x="399967" y="3752181"/>
                  </a:lnTo>
                  <a:lnTo>
                    <a:pt x="424893" y="3787881"/>
                  </a:lnTo>
                  <a:lnTo>
                    <a:pt x="450486" y="3823186"/>
                  </a:lnTo>
                  <a:lnTo>
                    <a:pt x="476740" y="3858090"/>
                  </a:lnTo>
                  <a:lnTo>
                    <a:pt x="503647" y="3892587"/>
                  </a:lnTo>
                  <a:lnTo>
                    <a:pt x="531198" y="3926669"/>
                  </a:lnTo>
                  <a:lnTo>
                    <a:pt x="559388" y="3960330"/>
                  </a:lnTo>
                  <a:lnTo>
                    <a:pt x="588207" y="3993564"/>
                  </a:lnTo>
                  <a:lnTo>
                    <a:pt x="617649" y="4026364"/>
                  </a:lnTo>
                  <a:lnTo>
                    <a:pt x="647706" y="4058723"/>
                  </a:lnTo>
                  <a:lnTo>
                    <a:pt x="678370" y="4090635"/>
                  </a:lnTo>
                  <a:lnTo>
                    <a:pt x="709633" y="4122093"/>
                  </a:lnTo>
                  <a:lnTo>
                    <a:pt x="741489" y="4153091"/>
                  </a:lnTo>
                  <a:lnTo>
                    <a:pt x="773929" y="4183623"/>
                  </a:lnTo>
                  <a:lnTo>
                    <a:pt x="806947" y="4213681"/>
                  </a:lnTo>
                  <a:lnTo>
                    <a:pt x="840533" y="4243258"/>
                  </a:lnTo>
                  <a:lnTo>
                    <a:pt x="874681" y="4272350"/>
                  </a:lnTo>
                  <a:lnTo>
                    <a:pt x="909384" y="4300948"/>
                  </a:lnTo>
                  <a:lnTo>
                    <a:pt x="944633" y="4329046"/>
                  </a:lnTo>
                  <a:lnTo>
                    <a:pt x="980421" y="4356638"/>
                  </a:lnTo>
                  <a:lnTo>
                    <a:pt x="1016740" y="4383718"/>
                  </a:lnTo>
                  <a:lnTo>
                    <a:pt x="1053583" y="4410277"/>
                  </a:lnTo>
                  <a:lnTo>
                    <a:pt x="1090942" y="4436311"/>
                  </a:lnTo>
                  <a:lnTo>
                    <a:pt x="1128810" y="4461813"/>
                  </a:lnTo>
                  <a:lnTo>
                    <a:pt x="1167179" y="4486775"/>
                  </a:lnTo>
                  <a:lnTo>
                    <a:pt x="1206041" y="4511191"/>
                  </a:lnTo>
                  <a:lnTo>
                    <a:pt x="1245389" y="4535055"/>
                  </a:lnTo>
                  <a:lnTo>
                    <a:pt x="1285216" y="4558360"/>
                  </a:lnTo>
                  <a:lnTo>
                    <a:pt x="1325513" y="4581100"/>
                  </a:lnTo>
                  <a:lnTo>
                    <a:pt x="1366273" y="4603268"/>
                  </a:lnTo>
                  <a:lnTo>
                    <a:pt x="1407489" y="4624857"/>
                  </a:lnTo>
                  <a:lnTo>
                    <a:pt x="1449152" y="4645861"/>
                  </a:lnTo>
                  <a:lnTo>
                    <a:pt x="1491256" y="4666273"/>
                  </a:lnTo>
                  <a:lnTo>
                    <a:pt x="1533793" y="4686087"/>
                  </a:lnTo>
                  <a:lnTo>
                    <a:pt x="1576754" y="4705297"/>
                  </a:lnTo>
                  <a:lnTo>
                    <a:pt x="1620134" y="4723894"/>
                  </a:lnTo>
                  <a:lnTo>
                    <a:pt x="1663923" y="4741874"/>
                  </a:lnTo>
                  <a:lnTo>
                    <a:pt x="1708114" y="4759229"/>
                  </a:lnTo>
                  <a:lnTo>
                    <a:pt x="1752701" y="4775953"/>
                  </a:lnTo>
                  <a:lnTo>
                    <a:pt x="1797674" y="4792039"/>
                  </a:lnTo>
                  <a:lnTo>
                    <a:pt x="1843027" y="4807481"/>
                  </a:lnTo>
                  <a:lnTo>
                    <a:pt x="1888753" y="4822272"/>
                  </a:lnTo>
                  <a:lnTo>
                    <a:pt x="1934842" y="4836406"/>
                  </a:lnTo>
                  <a:lnTo>
                    <a:pt x="1981289" y="4849875"/>
                  </a:lnTo>
                  <a:lnTo>
                    <a:pt x="2028084" y="4862674"/>
                  </a:lnTo>
                  <a:lnTo>
                    <a:pt x="2075222" y="4874796"/>
                  </a:lnTo>
                  <a:lnTo>
                    <a:pt x="2122693" y="4886234"/>
                  </a:lnTo>
                  <a:lnTo>
                    <a:pt x="2170491" y="4896982"/>
                  </a:lnTo>
                  <a:lnTo>
                    <a:pt x="2218608" y="4907033"/>
                  </a:lnTo>
                  <a:lnTo>
                    <a:pt x="2267036" y="4916380"/>
                  </a:lnTo>
                  <a:lnTo>
                    <a:pt x="2315767" y="4925017"/>
                  </a:lnTo>
                  <a:lnTo>
                    <a:pt x="2364795" y="4932938"/>
                  </a:lnTo>
                  <a:lnTo>
                    <a:pt x="2414112" y="4940136"/>
                  </a:lnTo>
                  <a:lnTo>
                    <a:pt x="2463709" y="4946604"/>
                  </a:lnTo>
                  <a:lnTo>
                    <a:pt x="2513580" y="4952335"/>
                  </a:lnTo>
                  <a:lnTo>
                    <a:pt x="2563716" y="4957324"/>
                  </a:lnTo>
                  <a:lnTo>
                    <a:pt x="2614111" y="4961563"/>
                  </a:lnTo>
                  <a:lnTo>
                    <a:pt x="2664756" y="4965046"/>
                  </a:lnTo>
                  <a:lnTo>
                    <a:pt x="2715645" y="4967767"/>
                  </a:lnTo>
                  <a:lnTo>
                    <a:pt x="2766768" y="4969718"/>
                  </a:lnTo>
                  <a:lnTo>
                    <a:pt x="2818120" y="4970894"/>
                  </a:lnTo>
                  <a:lnTo>
                    <a:pt x="2869691" y="4971288"/>
                  </a:lnTo>
                  <a:lnTo>
                    <a:pt x="2921263" y="4970894"/>
                  </a:lnTo>
                  <a:lnTo>
                    <a:pt x="2972615" y="4969718"/>
                  </a:lnTo>
                  <a:lnTo>
                    <a:pt x="3023738" y="4967767"/>
                  </a:lnTo>
                  <a:lnTo>
                    <a:pt x="3074627" y="4965046"/>
                  </a:lnTo>
                  <a:lnTo>
                    <a:pt x="3125272" y="4961563"/>
                  </a:lnTo>
                  <a:lnTo>
                    <a:pt x="3175667" y="4957324"/>
                  </a:lnTo>
                  <a:lnTo>
                    <a:pt x="3225803" y="4952335"/>
                  </a:lnTo>
                  <a:lnTo>
                    <a:pt x="3275674" y="4946604"/>
                  </a:lnTo>
                  <a:lnTo>
                    <a:pt x="3325271" y="4940136"/>
                  </a:lnTo>
                  <a:lnTo>
                    <a:pt x="3374588" y="4932938"/>
                  </a:lnTo>
                  <a:lnTo>
                    <a:pt x="3423616" y="4925017"/>
                  </a:lnTo>
                  <a:lnTo>
                    <a:pt x="3472347" y="4916380"/>
                  </a:lnTo>
                  <a:lnTo>
                    <a:pt x="3520775" y="4907033"/>
                  </a:lnTo>
                  <a:lnTo>
                    <a:pt x="3568892" y="4896982"/>
                  </a:lnTo>
                  <a:lnTo>
                    <a:pt x="3616690" y="4886234"/>
                  </a:lnTo>
                  <a:lnTo>
                    <a:pt x="3664161" y="4874796"/>
                  </a:lnTo>
                  <a:lnTo>
                    <a:pt x="3711299" y="4862674"/>
                  </a:lnTo>
                  <a:lnTo>
                    <a:pt x="3758094" y="4849875"/>
                  </a:lnTo>
                  <a:lnTo>
                    <a:pt x="3804541" y="4836406"/>
                  </a:lnTo>
                  <a:lnTo>
                    <a:pt x="3850630" y="4822272"/>
                  </a:lnTo>
                  <a:lnTo>
                    <a:pt x="3896356" y="4807481"/>
                  </a:lnTo>
                  <a:lnTo>
                    <a:pt x="3941709" y="4792039"/>
                  </a:lnTo>
                  <a:lnTo>
                    <a:pt x="3986682" y="4775953"/>
                  </a:lnTo>
                  <a:lnTo>
                    <a:pt x="4031269" y="4759229"/>
                  </a:lnTo>
                  <a:lnTo>
                    <a:pt x="4075460" y="4741874"/>
                  </a:lnTo>
                  <a:lnTo>
                    <a:pt x="4119249" y="4723894"/>
                  </a:lnTo>
                  <a:lnTo>
                    <a:pt x="4162629" y="4705297"/>
                  </a:lnTo>
                  <a:lnTo>
                    <a:pt x="4205590" y="4686087"/>
                  </a:lnTo>
                  <a:lnTo>
                    <a:pt x="4248127" y="4666273"/>
                  </a:lnTo>
                  <a:lnTo>
                    <a:pt x="4290231" y="4645861"/>
                  </a:lnTo>
                  <a:lnTo>
                    <a:pt x="4331894" y="4624857"/>
                  </a:lnTo>
                  <a:lnTo>
                    <a:pt x="4373110" y="4603268"/>
                  </a:lnTo>
                  <a:lnTo>
                    <a:pt x="4413870" y="4581100"/>
                  </a:lnTo>
                  <a:lnTo>
                    <a:pt x="4454167" y="4558360"/>
                  </a:lnTo>
                  <a:lnTo>
                    <a:pt x="4493994" y="4535055"/>
                  </a:lnTo>
                  <a:lnTo>
                    <a:pt x="4533342" y="4511191"/>
                  </a:lnTo>
                  <a:lnTo>
                    <a:pt x="4572204" y="4486775"/>
                  </a:lnTo>
                  <a:lnTo>
                    <a:pt x="4610573" y="4461813"/>
                  </a:lnTo>
                  <a:lnTo>
                    <a:pt x="4648441" y="4436311"/>
                  </a:lnTo>
                  <a:lnTo>
                    <a:pt x="4685800" y="4410277"/>
                  </a:lnTo>
                  <a:lnTo>
                    <a:pt x="4722643" y="4383718"/>
                  </a:lnTo>
                  <a:lnTo>
                    <a:pt x="4758962" y="4356638"/>
                  </a:lnTo>
                  <a:lnTo>
                    <a:pt x="4794750" y="4329046"/>
                  </a:lnTo>
                  <a:lnTo>
                    <a:pt x="4829999" y="4300948"/>
                  </a:lnTo>
                  <a:lnTo>
                    <a:pt x="4864702" y="4272350"/>
                  </a:lnTo>
                  <a:lnTo>
                    <a:pt x="4898850" y="4243258"/>
                  </a:lnTo>
                  <a:lnTo>
                    <a:pt x="4932436" y="4213681"/>
                  </a:lnTo>
                  <a:lnTo>
                    <a:pt x="4965454" y="4183623"/>
                  </a:lnTo>
                  <a:lnTo>
                    <a:pt x="4997894" y="4153091"/>
                  </a:lnTo>
                  <a:lnTo>
                    <a:pt x="5029750" y="4122093"/>
                  </a:lnTo>
                  <a:lnTo>
                    <a:pt x="5061013" y="4090635"/>
                  </a:lnTo>
                  <a:lnTo>
                    <a:pt x="5091677" y="4058723"/>
                  </a:lnTo>
                  <a:lnTo>
                    <a:pt x="5121734" y="4026364"/>
                  </a:lnTo>
                  <a:lnTo>
                    <a:pt x="5151176" y="3993564"/>
                  </a:lnTo>
                  <a:lnTo>
                    <a:pt x="5179995" y="3960330"/>
                  </a:lnTo>
                  <a:lnTo>
                    <a:pt x="5208185" y="3926669"/>
                  </a:lnTo>
                  <a:lnTo>
                    <a:pt x="5235736" y="3892587"/>
                  </a:lnTo>
                  <a:lnTo>
                    <a:pt x="5262643" y="3858090"/>
                  </a:lnTo>
                  <a:lnTo>
                    <a:pt x="5288897" y="3823186"/>
                  </a:lnTo>
                  <a:lnTo>
                    <a:pt x="5314490" y="3787881"/>
                  </a:lnTo>
                  <a:lnTo>
                    <a:pt x="5339416" y="3752181"/>
                  </a:lnTo>
                  <a:lnTo>
                    <a:pt x="5363666" y="3716093"/>
                  </a:lnTo>
                  <a:lnTo>
                    <a:pt x="5387232" y="3679624"/>
                  </a:lnTo>
                  <a:lnTo>
                    <a:pt x="5410108" y="3642780"/>
                  </a:lnTo>
                  <a:lnTo>
                    <a:pt x="5432286" y="3605568"/>
                  </a:lnTo>
                  <a:lnTo>
                    <a:pt x="5453758" y="3567994"/>
                  </a:lnTo>
                  <a:lnTo>
                    <a:pt x="5474516" y="3530065"/>
                  </a:lnTo>
                  <a:lnTo>
                    <a:pt x="5494553" y="3491787"/>
                  </a:lnTo>
                  <a:lnTo>
                    <a:pt x="5513861" y="3453167"/>
                  </a:lnTo>
                  <a:lnTo>
                    <a:pt x="5532433" y="3414212"/>
                  </a:lnTo>
                  <a:lnTo>
                    <a:pt x="5550262" y="3374928"/>
                  </a:lnTo>
                  <a:lnTo>
                    <a:pt x="5567339" y="3335322"/>
                  </a:lnTo>
                  <a:lnTo>
                    <a:pt x="5583656" y="3295400"/>
                  </a:lnTo>
                  <a:lnTo>
                    <a:pt x="5599207" y="3255169"/>
                  </a:lnTo>
                  <a:lnTo>
                    <a:pt x="5613984" y="3214636"/>
                  </a:lnTo>
                  <a:lnTo>
                    <a:pt x="5627980" y="3173806"/>
                  </a:lnTo>
                  <a:lnTo>
                    <a:pt x="5641185" y="3132687"/>
                  </a:lnTo>
                  <a:lnTo>
                    <a:pt x="5653594" y="3091286"/>
                  </a:lnTo>
                  <a:lnTo>
                    <a:pt x="5665198" y="3049608"/>
                  </a:lnTo>
                  <a:lnTo>
                    <a:pt x="5675990" y="3007660"/>
                  </a:lnTo>
                  <a:lnTo>
                    <a:pt x="5685963" y="2965449"/>
                  </a:lnTo>
                  <a:lnTo>
                    <a:pt x="5695107" y="2922982"/>
                  </a:lnTo>
                  <a:lnTo>
                    <a:pt x="5703417" y="2880264"/>
                  </a:lnTo>
                  <a:lnTo>
                    <a:pt x="5710885" y="2837303"/>
                  </a:lnTo>
                  <a:lnTo>
                    <a:pt x="5717502" y="2794106"/>
                  </a:lnTo>
                  <a:lnTo>
                    <a:pt x="5723262" y="2750678"/>
                  </a:lnTo>
                  <a:lnTo>
                    <a:pt x="5728156" y="2707026"/>
                  </a:lnTo>
                  <a:lnTo>
                    <a:pt x="5732178" y="2663158"/>
                  </a:lnTo>
                  <a:lnTo>
                    <a:pt x="5735319" y="2619079"/>
                  </a:lnTo>
                  <a:lnTo>
                    <a:pt x="5737572" y="2574795"/>
                  </a:lnTo>
                  <a:lnTo>
                    <a:pt x="5738929" y="2530315"/>
                  </a:lnTo>
                  <a:lnTo>
                    <a:pt x="5739384" y="2485644"/>
                  </a:lnTo>
                  <a:lnTo>
                    <a:pt x="5738929" y="2440973"/>
                  </a:lnTo>
                  <a:lnTo>
                    <a:pt x="5737572" y="2396494"/>
                  </a:lnTo>
                  <a:lnTo>
                    <a:pt x="5735319" y="2352212"/>
                  </a:lnTo>
                  <a:lnTo>
                    <a:pt x="5732178" y="2308134"/>
                  </a:lnTo>
                  <a:lnTo>
                    <a:pt x="5728156" y="2264266"/>
                  </a:lnTo>
                  <a:lnTo>
                    <a:pt x="5723262" y="2220616"/>
                  </a:lnTo>
                  <a:lnTo>
                    <a:pt x="5717502" y="2177189"/>
                  </a:lnTo>
                  <a:lnTo>
                    <a:pt x="5710885" y="2133992"/>
                  </a:lnTo>
                  <a:lnTo>
                    <a:pt x="5703417" y="2091032"/>
                  </a:lnTo>
                  <a:lnTo>
                    <a:pt x="5695107" y="2048315"/>
                  </a:lnTo>
                  <a:lnTo>
                    <a:pt x="5685963" y="2005849"/>
                  </a:lnTo>
                  <a:lnTo>
                    <a:pt x="5675990" y="1963638"/>
                  </a:lnTo>
                  <a:lnTo>
                    <a:pt x="5665198" y="1921691"/>
                  </a:lnTo>
                  <a:lnTo>
                    <a:pt x="5653594" y="1880014"/>
                  </a:lnTo>
                  <a:lnTo>
                    <a:pt x="5641185" y="1838613"/>
                  </a:lnTo>
                  <a:lnTo>
                    <a:pt x="5627980" y="1797494"/>
                  </a:lnTo>
                  <a:lnTo>
                    <a:pt x="5613984" y="1756665"/>
                  </a:lnTo>
                  <a:lnTo>
                    <a:pt x="5599207" y="1716132"/>
                  </a:lnTo>
                  <a:lnTo>
                    <a:pt x="5583656" y="1675902"/>
                  </a:lnTo>
                  <a:lnTo>
                    <a:pt x="5567339" y="1635980"/>
                  </a:lnTo>
                  <a:lnTo>
                    <a:pt x="5550262" y="1596374"/>
                  </a:lnTo>
                  <a:lnTo>
                    <a:pt x="5532433" y="1557090"/>
                  </a:lnTo>
                  <a:lnTo>
                    <a:pt x="5513861" y="1518136"/>
                  </a:lnTo>
                  <a:lnTo>
                    <a:pt x="5494553" y="1479516"/>
                  </a:lnTo>
                  <a:lnTo>
                    <a:pt x="5474516" y="1441239"/>
                  </a:lnTo>
                  <a:lnTo>
                    <a:pt x="5453758" y="1403310"/>
                  </a:lnTo>
                  <a:lnTo>
                    <a:pt x="5432286" y="1365736"/>
                  </a:lnTo>
                  <a:lnTo>
                    <a:pt x="5410108" y="1328524"/>
                  </a:lnTo>
                  <a:lnTo>
                    <a:pt x="5387232" y="1291680"/>
                  </a:lnTo>
                  <a:lnTo>
                    <a:pt x="5363666" y="1255211"/>
                  </a:lnTo>
                  <a:lnTo>
                    <a:pt x="5339416" y="1219123"/>
                  </a:lnTo>
                  <a:lnTo>
                    <a:pt x="5314490" y="1183423"/>
                  </a:lnTo>
                  <a:lnTo>
                    <a:pt x="5288897" y="1148118"/>
                  </a:lnTo>
                  <a:lnTo>
                    <a:pt x="5262643" y="1113214"/>
                  </a:lnTo>
                  <a:lnTo>
                    <a:pt x="5235736" y="1078717"/>
                  </a:lnTo>
                  <a:lnTo>
                    <a:pt x="5208185" y="1044635"/>
                  </a:lnTo>
                  <a:lnTo>
                    <a:pt x="5179995" y="1010974"/>
                  </a:lnTo>
                  <a:lnTo>
                    <a:pt x="5151176" y="977740"/>
                  </a:lnTo>
                  <a:lnTo>
                    <a:pt x="5121734" y="944940"/>
                  </a:lnTo>
                  <a:lnTo>
                    <a:pt x="5091677" y="912580"/>
                  </a:lnTo>
                  <a:lnTo>
                    <a:pt x="5061013" y="880668"/>
                  </a:lnTo>
                  <a:lnTo>
                    <a:pt x="5029750" y="849209"/>
                  </a:lnTo>
                  <a:lnTo>
                    <a:pt x="4997894" y="818211"/>
                  </a:lnTo>
                  <a:lnTo>
                    <a:pt x="4965454" y="787679"/>
                  </a:lnTo>
                  <a:lnTo>
                    <a:pt x="4932436" y="757621"/>
                  </a:lnTo>
                  <a:lnTo>
                    <a:pt x="4898850" y="728043"/>
                  </a:lnTo>
                  <a:lnTo>
                    <a:pt x="4864702" y="698951"/>
                  </a:lnTo>
                  <a:lnTo>
                    <a:pt x="4829999" y="670353"/>
                  </a:lnTo>
                  <a:lnTo>
                    <a:pt x="4794750" y="642254"/>
                  </a:lnTo>
                  <a:lnTo>
                    <a:pt x="4758962" y="614662"/>
                  </a:lnTo>
                  <a:lnTo>
                    <a:pt x="4722643" y="587582"/>
                  </a:lnTo>
                  <a:lnTo>
                    <a:pt x="4685800" y="561022"/>
                  </a:lnTo>
                  <a:lnTo>
                    <a:pt x="4648441" y="534988"/>
                  </a:lnTo>
                  <a:lnTo>
                    <a:pt x="4610573" y="509486"/>
                  </a:lnTo>
                  <a:lnTo>
                    <a:pt x="4572204" y="484523"/>
                  </a:lnTo>
                  <a:lnTo>
                    <a:pt x="4533342" y="460107"/>
                  </a:lnTo>
                  <a:lnTo>
                    <a:pt x="4493994" y="436242"/>
                  </a:lnTo>
                  <a:lnTo>
                    <a:pt x="4454167" y="412937"/>
                  </a:lnTo>
                  <a:lnTo>
                    <a:pt x="4413870" y="390196"/>
                  </a:lnTo>
                  <a:lnTo>
                    <a:pt x="4373110" y="368028"/>
                  </a:lnTo>
                  <a:lnTo>
                    <a:pt x="4331894" y="346439"/>
                  </a:lnTo>
                  <a:lnTo>
                    <a:pt x="4290231" y="325434"/>
                  </a:lnTo>
                  <a:lnTo>
                    <a:pt x="4248127" y="305021"/>
                  </a:lnTo>
                  <a:lnTo>
                    <a:pt x="4205590" y="285207"/>
                  </a:lnTo>
                  <a:lnTo>
                    <a:pt x="4162629" y="265997"/>
                  </a:lnTo>
                  <a:lnTo>
                    <a:pt x="4119249" y="247399"/>
                  </a:lnTo>
                  <a:lnTo>
                    <a:pt x="4075460" y="229419"/>
                  </a:lnTo>
                  <a:lnTo>
                    <a:pt x="4031269" y="212064"/>
                  </a:lnTo>
                  <a:lnTo>
                    <a:pt x="3986682" y="195339"/>
                  </a:lnTo>
                  <a:lnTo>
                    <a:pt x="3941709" y="179253"/>
                  </a:lnTo>
                  <a:lnTo>
                    <a:pt x="3896356" y="163811"/>
                  </a:lnTo>
                  <a:lnTo>
                    <a:pt x="3850630" y="149019"/>
                  </a:lnTo>
                  <a:lnTo>
                    <a:pt x="3804541" y="134885"/>
                  </a:lnTo>
                  <a:lnTo>
                    <a:pt x="3758094" y="121415"/>
                  </a:lnTo>
                  <a:lnTo>
                    <a:pt x="3711299" y="108616"/>
                  </a:lnTo>
                  <a:lnTo>
                    <a:pt x="3664161" y="96494"/>
                  </a:lnTo>
                  <a:lnTo>
                    <a:pt x="3616690" y="85055"/>
                  </a:lnTo>
                  <a:lnTo>
                    <a:pt x="3568892" y="74307"/>
                  </a:lnTo>
                  <a:lnTo>
                    <a:pt x="3520775" y="64256"/>
                  </a:lnTo>
                  <a:lnTo>
                    <a:pt x="3472347" y="54909"/>
                  </a:lnTo>
                  <a:lnTo>
                    <a:pt x="3423616" y="46271"/>
                  </a:lnTo>
                  <a:lnTo>
                    <a:pt x="3374588" y="38350"/>
                  </a:lnTo>
                  <a:lnTo>
                    <a:pt x="3325271" y="31152"/>
                  </a:lnTo>
                  <a:lnTo>
                    <a:pt x="3275674" y="24684"/>
                  </a:lnTo>
                  <a:lnTo>
                    <a:pt x="3225803" y="18952"/>
                  </a:lnTo>
                  <a:lnTo>
                    <a:pt x="3175667" y="13963"/>
                  </a:lnTo>
                  <a:lnTo>
                    <a:pt x="3125272" y="9724"/>
                  </a:lnTo>
                  <a:lnTo>
                    <a:pt x="3074627" y="6241"/>
                  </a:lnTo>
                  <a:lnTo>
                    <a:pt x="3023738" y="3520"/>
                  </a:lnTo>
                  <a:lnTo>
                    <a:pt x="2972615" y="1569"/>
                  </a:lnTo>
                  <a:lnTo>
                    <a:pt x="2921263" y="393"/>
                  </a:lnTo>
                  <a:lnTo>
                    <a:pt x="28696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74141" y="1767078"/>
              <a:ext cx="5739765" cy="4971415"/>
            </a:xfrm>
            <a:custGeom>
              <a:avLst/>
              <a:gdLst/>
              <a:ahLst/>
              <a:cxnLst/>
              <a:rect l="l" t="t" r="r" b="b"/>
              <a:pathLst>
                <a:path w="5739765" h="4971415">
                  <a:moveTo>
                    <a:pt x="0" y="2485644"/>
                  </a:moveTo>
                  <a:lnTo>
                    <a:pt x="454" y="2440973"/>
                  </a:lnTo>
                  <a:lnTo>
                    <a:pt x="1811" y="2396494"/>
                  </a:lnTo>
                  <a:lnTo>
                    <a:pt x="4064" y="2352212"/>
                  </a:lnTo>
                  <a:lnTo>
                    <a:pt x="7205" y="2308134"/>
                  </a:lnTo>
                  <a:lnTo>
                    <a:pt x="11227" y="2264266"/>
                  </a:lnTo>
                  <a:lnTo>
                    <a:pt x="16121" y="2220616"/>
                  </a:lnTo>
                  <a:lnTo>
                    <a:pt x="21881" y="2177189"/>
                  </a:lnTo>
                  <a:lnTo>
                    <a:pt x="28498" y="2133992"/>
                  </a:lnTo>
                  <a:lnTo>
                    <a:pt x="35966" y="2091032"/>
                  </a:lnTo>
                  <a:lnTo>
                    <a:pt x="44276" y="2048315"/>
                  </a:lnTo>
                  <a:lnTo>
                    <a:pt x="53420" y="2005849"/>
                  </a:lnTo>
                  <a:lnTo>
                    <a:pt x="63393" y="1963638"/>
                  </a:lnTo>
                  <a:lnTo>
                    <a:pt x="74185" y="1921691"/>
                  </a:lnTo>
                  <a:lnTo>
                    <a:pt x="85789" y="1880014"/>
                  </a:lnTo>
                  <a:lnTo>
                    <a:pt x="98198" y="1838613"/>
                  </a:lnTo>
                  <a:lnTo>
                    <a:pt x="111403" y="1797494"/>
                  </a:lnTo>
                  <a:lnTo>
                    <a:pt x="125399" y="1756665"/>
                  </a:lnTo>
                  <a:lnTo>
                    <a:pt x="140176" y="1716132"/>
                  </a:lnTo>
                  <a:lnTo>
                    <a:pt x="155727" y="1675902"/>
                  </a:lnTo>
                  <a:lnTo>
                    <a:pt x="172044" y="1635980"/>
                  </a:lnTo>
                  <a:lnTo>
                    <a:pt x="189121" y="1596374"/>
                  </a:lnTo>
                  <a:lnTo>
                    <a:pt x="206950" y="1557090"/>
                  </a:lnTo>
                  <a:lnTo>
                    <a:pt x="225522" y="1518136"/>
                  </a:lnTo>
                  <a:lnTo>
                    <a:pt x="244830" y="1479516"/>
                  </a:lnTo>
                  <a:lnTo>
                    <a:pt x="264867" y="1441239"/>
                  </a:lnTo>
                  <a:lnTo>
                    <a:pt x="285625" y="1403310"/>
                  </a:lnTo>
                  <a:lnTo>
                    <a:pt x="307097" y="1365736"/>
                  </a:lnTo>
                  <a:lnTo>
                    <a:pt x="329275" y="1328524"/>
                  </a:lnTo>
                  <a:lnTo>
                    <a:pt x="352151" y="1291680"/>
                  </a:lnTo>
                  <a:lnTo>
                    <a:pt x="375717" y="1255211"/>
                  </a:lnTo>
                  <a:lnTo>
                    <a:pt x="399967" y="1219123"/>
                  </a:lnTo>
                  <a:lnTo>
                    <a:pt x="424893" y="1183423"/>
                  </a:lnTo>
                  <a:lnTo>
                    <a:pt x="450486" y="1148118"/>
                  </a:lnTo>
                  <a:lnTo>
                    <a:pt x="476740" y="1113214"/>
                  </a:lnTo>
                  <a:lnTo>
                    <a:pt x="503647" y="1078717"/>
                  </a:lnTo>
                  <a:lnTo>
                    <a:pt x="531198" y="1044635"/>
                  </a:lnTo>
                  <a:lnTo>
                    <a:pt x="559388" y="1010974"/>
                  </a:lnTo>
                  <a:lnTo>
                    <a:pt x="588207" y="977740"/>
                  </a:lnTo>
                  <a:lnTo>
                    <a:pt x="617649" y="944940"/>
                  </a:lnTo>
                  <a:lnTo>
                    <a:pt x="647706" y="912580"/>
                  </a:lnTo>
                  <a:lnTo>
                    <a:pt x="678370" y="880668"/>
                  </a:lnTo>
                  <a:lnTo>
                    <a:pt x="709633" y="849209"/>
                  </a:lnTo>
                  <a:lnTo>
                    <a:pt x="741489" y="818211"/>
                  </a:lnTo>
                  <a:lnTo>
                    <a:pt x="773929" y="787679"/>
                  </a:lnTo>
                  <a:lnTo>
                    <a:pt x="806947" y="757621"/>
                  </a:lnTo>
                  <a:lnTo>
                    <a:pt x="840533" y="728043"/>
                  </a:lnTo>
                  <a:lnTo>
                    <a:pt x="874681" y="698951"/>
                  </a:lnTo>
                  <a:lnTo>
                    <a:pt x="909384" y="670353"/>
                  </a:lnTo>
                  <a:lnTo>
                    <a:pt x="944633" y="642254"/>
                  </a:lnTo>
                  <a:lnTo>
                    <a:pt x="980421" y="614662"/>
                  </a:lnTo>
                  <a:lnTo>
                    <a:pt x="1016740" y="587582"/>
                  </a:lnTo>
                  <a:lnTo>
                    <a:pt x="1053583" y="561022"/>
                  </a:lnTo>
                  <a:lnTo>
                    <a:pt x="1090942" y="534988"/>
                  </a:lnTo>
                  <a:lnTo>
                    <a:pt x="1128810" y="509486"/>
                  </a:lnTo>
                  <a:lnTo>
                    <a:pt x="1167179" y="484523"/>
                  </a:lnTo>
                  <a:lnTo>
                    <a:pt x="1206041" y="460107"/>
                  </a:lnTo>
                  <a:lnTo>
                    <a:pt x="1245389" y="436242"/>
                  </a:lnTo>
                  <a:lnTo>
                    <a:pt x="1285216" y="412937"/>
                  </a:lnTo>
                  <a:lnTo>
                    <a:pt x="1325513" y="390196"/>
                  </a:lnTo>
                  <a:lnTo>
                    <a:pt x="1366273" y="368028"/>
                  </a:lnTo>
                  <a:lnTo>
                    <a:pt x="1407489" y="346439"/>
                  </a:lnTo>
                  <a:lnTo>
                    <a:pt x="1449152" y="325434"/>
                  </a:lnTo>
                  <a:lnTo>
                    <a:pt x="1491256" y="305021"/>
                  </a:lnTo>
                  <a:lnTo>
                    <a:pt x="1533793" y="285207"/>
                  </a:lnTo>
                  <a:lnTo>
                    <a:pt x="1576754" y="265997"/>
                  </a:lnTo>
                  <a:lnTo>
                    <a:pt x="1620134" y="247399"/>
                  </a:lnTo>
                  <a:lnTo>
                    <a:pt x="1663923" y="229419"/>
                  </a:lnTo>
                  <a:lnTo>
                    <a:pt x="1708114" y="212064"/>
                  </a:lnTo>
                  <a:lnTo>
                    <a:pt x="1752701" y="195339"/>
                  </a:lnTo>
                  <a:lnTo>
                    <a:pt x="1797674" y="179253"/>
                  </a:lnTo>
                  <a:lnTo>
                    <a:pt x="1843027" y="163811"/>
                  </a:lnTo>
                  <a:lnTo>
                    <a:pt x="1888753" y="149019"/>
                  </a:lnTo>
                  <a:lnTo>
                    <a:pt x="1934842" y="134885"/>
                  </a:lnTo>
                  <a:lnTo>
                    <a:pt x="1981289" y="121415"/>
                  </a:lnTo>
                  <a:lnTo>
                    <a:pt x="2028084" y="108616"/>
                  </a:lnTo>
                  <a:lnTo>
                    <a:pt x="2075222" y="96494"/>
                  </a:lnTo>
                  <a:lnTo>
                    <a:pt x="2122693" y="85055"/>
                  </a:lnTo>
                  <a:lnTo>
                    <a:pt x="2170491" y="74307"/>
                  </a:lnTo>
                  <a:lnTo>
                    <a:pt x="2218608" y="64256"/>
                  </a:lnTo>
                  <a:lnTo>
                    <a:pt x="2267036" y="54909"/>
                  </a:lnTo>
                  <a:lnTo>
                    <a:pt x="2315767" y="46271"/>
                  </a:lnTo>
                  <a:lnTo>
                    <a:pt x="2364795" y="38350"/>
                  </a:lnTo>
                  <a:lnTo>
                    <a:pt x="2414112" y="31152"/>
                  </a:lnTo>
                  <a:lnTo>
                    <a:pt x="2463709" y="24684"/>
                  </a:lnTo>
                  <a:lnTo>
                    <a:pt x="2513580" y="18952"/>
                  </a:lnTo>
                  <a:lnTo>
                    <a:pt x="2563716" y="13963"/>
                  </a:lnTo>
                  <a:lnTo>
                    <a:pt x="2614111" y="9724"/>
                  </a:lnTo>
                  <a:lnTo>
                    <a:pt x="2664756" y="6241"/>
                  </a:lnTo>
                  <a:lnTo>
                    <a:pt x="2715645" y="3520"/>
                  </a:lnTo>
                  <a:lnTo>
                    <a:pt x="2766768" y="1569"/>
                  </a:lnTo>
                  <a:lnTo>
                    <a:pt x="2818120" y="393"/>
                  </a:lnTo>
                  <a:lnTo>
                    <a:pt x="2869691" y="0"/>
                  </a:lnTo>
                  <a:lnTo>
                    <a:pt x="2921263" y="393"/>
                  </a:lnTo>
                  <a:lnTo>
                    <a:pt x="2972615" y="1569"/>
                  </a:lnTo>
                  <a:lnTo>
                    <a:pt x="3023738" y="3520"/>
                  </a:lnTo>
                  <a:lnTo>
                    <a:pt x="3074627" y="6241"/>
                  </a:lnTo>
                  <a:lnTo>
                    <a:pt x="3125272" y="9724"/>
                  </a:lnTo>
                  <a:lnTo>
                    <a:pt x="3175667" y="13963"/>
                  </a:lnTo>
                  <a:lnTo>
                    <a:pt x="3225803" y="18952"/>
                  </a:lnTo>
                  <a:lnTo>
                    <a:pt x="3275674" y="24684"/>
                  </a:lnTo>
                  <a:lnTo>
                    <a:pt x="3325271" y="31152"/>
                  </a:lnTo>
                  <a:lnTo>
                    <a:pt x="3374588" y="38350"/>
                  </a:lnTo>
                  <a:lnTo>
                    <a:pt x="3423616" y="46271"/>
                  </a:lnTo>
                  <a:lnTo>
                    <a:pt x="3472347" y="54909"/>
                  </a:lnTo>
                  <a:lnTo>
                    <a:pt x="3520775" y="64256"/>
                  </a:lnTo>
                  <a:lnTo>
                    <a:pt x="3568892" y="74307"/>
                  </a:lnTo>
                  <a:lnTo>
                    <a:pt x="3616690" y="85055"/>
                  </a:lnTo>
                  <a:lnTo>
                    <a:pt x="3664161" y="96494"/>
                  </a:lnTo>
                  <a:lnTo>
                    <a:pt x="3711299" y="108616"/>
                  </a:lnTo>
                  <a:lnTo>
                    <a:pt x="3758094" y="121415"/>
                  </a:lnTo>
                  <a:lnTo>
                    <a:pt x="3804541" y="134885"/>
                  </a:lnTo>
                  <a:lnTo>
                    <a:pt x="3850630" y="149019"/>
                  </a:lnTo>
                  <a:lnTo>
                    <a:pt x="3896356" y="163811"/>
                  </a:lnTo>
                  <a:lnTo>
                    <a:pt x="3941709" y="179253"/>
                  </a:lnTo>
                  <a:lnTo>
                    <a:pt x="3986682" y="195339"/>
                  </a:lnTo>
                  <a:lnTo>
                    <a:pt x="4031269" y="212064"/>
                  </a:lnTo>
                  <a:lnTo>
                    <a:pt x="4075460" y="229419"/>
                  </a:lnTo>
                  <a:lnTo>
                    <a:pt x="4119249" y="247399"/>
                  </a:lnTo>
                  <a:lnTo>
                    <a:pt x="4162629" y="265997"/>
                  </a:lnTo>
                  <a:lnTo>
                    <a:pt x="4205590" y="285207"/>
                  </a:lnTo>
                  <a:lnTo>
                    <a:pt x="4248127" y="305021"/>
                  </a:lnTo>
                  <a:lnTo>
                    <a:pt x="4290231" y="325434"/>
                  </a:lnTo>
                  <a:lnTo>
                    <a:pt x="4331894" y="346439"/>
                  </a:lnTo>
                  <a:lnTo>
                    <a:pt x="4373110" y="368028"/>
                  </a:lnTo>
                  <a:lnTo>
                    <a:pt x="4413870" y="390196"/>
                  </a:lnTo>
                  <a:lnTo>
                    <a:pt x="4454167" y="412937"/>
                  </a:lnTo>
                  <a:lnTo>
                    <a:pt x="4493994" y="436242"/>
                  </a:lnTo>
                  <a:lnTo>
                    <a:pt x="4533342" y="460107"/>
                  </a:lnTo>
                  <a:lnTo>
                    <a:pt x="4572204" y="484523"/>
                  </a:lnTo>
                  <a:lnTo>
                    <a:pt x="4610573" y="509486"/>
                  </a:lnTo>
                  <a:lnTo>
                    <a:pt x="4648441" y="534988"/>
                  </a:lnTo>
                  <a:lnTo>
                    <a:pt x="4685800" y="561022"/>
                  </a:lnTo>
                  <a:lnTo>
                    <a:pt x="4722643" y="587582"/>
                  </a:lnTo>
                  <a:lnTo>
                    <a:pt x="4758962" y="614662"/>
                  </a:lnTo>
                  <a:lnTo>
                    <a:pt x="4794750" y="642254"/>
                  </a:lnTo>
                  <a:lnTo>
                    <a:pt x="4829999" y="670353"/>
                  </a:lnTo>
                  <a:lnTo>
                    <a:pt x="4864702" y="698951"/>
                  </a:lnTo>
                  <a:lnTo>
                    <a:pt x="4898850" y="728043"/>
                  </a:lnTo>
                  <a:lnTo>
                    <a:pt x="4932436" y="757621"/>
                  </a:lnTo>
                  <a:lnTo>
                    <a:pt x="4965454" y="787679"/>
                  </a:lnTo>
                  <a:lnTo>
                    <a:pt x="4997894" y="818211"/>
                  </a:lnTo>
                  <a:lnTo>
                    <a:pt x="5029750" y="849209"/>
                  </a:lnTo>
                  <a:lnTo>
                    <a:pt x="5061013" y="880668"/>
                  </a:lnTo>
                  <a:lnTo>
                    <a:pt x="5091677" y="912580"/>
                  </a:lnTo>
                  <a:lnTo>
                    <a:pt x="5121734" y="944940"/>
                  </a:lnTo>
                  <a:lnTo>
                    <a:pt x="5151176" y="977740"/>
                  </a:lnTo>
                  <a:lnTo>
                    <a:pt x="5179995" y="1010974"/>
                  </a:lnTo>
                  <a:lnTo>
                    <a:pt x="5208185" y="1044635"/>
                  </a:lnTo>
                  <a:lnTo>
                    <a:pt x="5235736" y="1078717"/>
                  </a:lnTo>
                  <a:lnTo>
                    <a:pt x="5262643" y="1113214"/>
                  </a:lnTo>
                  <a:lnTo>
                    <a:pt x="5288897" y="1148118"/>
                  </a:lnTo>
                  <a:lnTo>
                    <a:pt x="5314490" y="1183423"/>
                  </a:lnTo>
                  <a:lnTo>
                    <a:pt x="5339416" y="1219123"/>
                  </a:lnTo>
                  <a:lnTo>
                    <a:pt x="5363666" y="1255211"/>
                  </a:lnTo>
                  <a:lnTo>
                    <a:pt x="5387232" y="1291680"/>
                  </a:lnTo>
                  <a:lnTo>
                    <a:pt x="5410108" y="1328524"/>
                  </a:lnTo>
                  <a:lnTo>
                    <a:pt x="5432286" y="1365736"/>
                  </a:lnTo>
                  <a:lnTo>
                    <a:pt x="5453758" y="1403310"/>
                  </a:lnTo>
                  <a:lnTo>
                    <a:pt x="5474516" y="1441239"/>
                  </a:lnTo>
                  <a:lnTo>
                    <a:pt x="5494553" y="1479516"/>
                  </a:lnTo>
                  <a:lnTo>
                    <a:pt x="5513861" y="1518136"/>
                  </a:lnTo>
                  <a:lnTo>
                    <a:pt x="5532433" y="1557090"/>
                  </a:lnTo>
                  <a:lnTo>
                    <a:pt x="5550262" y="1596374"/>
                  </a:lnTo>
                  <a:lnTo>
                    <a:pt x="5567339" y="1635980"/>
                  </a:lnTo>
                  <a:lnTo>
                    <a:pt x="5583656" y="1675902"/>
                  </a:lnTo>
                  <a:lnTo>
                    <a:pt x="5599207" y="1716132"/>
                  </a:lnTo>
                  <a:lnTo>
                    <a:pt x="5613984" y="1756665"/>
                  </a:lnTo>
                  <a:lnTo>
                    <a:pt x="5627980" y="1797494"/>
                  </a:lnTo>
                  <a:lnTo>
                    <a:pt x="5641185" y="1838613"/>
                  </a:lnTo>
                  <a:lnTo>
                    <a:pt x="5653594" y="1880014"/>
                  </a:lnTo>
                  <a:lnTo>
                    <a:pt x="5665198" y="1921691"/>
                  </a:lnTo>
                  <a:lnTo>
                    <a:pt x="5675990" y="1963638"/>
                  </a:lnTo>
                  <a:lnTo>
                    <a:pt x="5685963" y="2005849"/>
                  </a:lnTo>
                  <a:lnTo>
                    <a:pt x="5695107" y="2048315"/>
                  </a:lnTo>
                  <a:lnTo>
                    <a:pt x="5703417" y="2091032"/>
                  </a:lnTo>
                  <a:lnTo>
                    <a:pt x="5710885" y="2133992"/>
                  </a:lnTo>
                  <a:lnTo>
                    <a:pt x="5717502" y="2177189"/>
                  </a:lnTo>
                  <a:lnTo>
                    <a:pt x="5723262" y="2220616"/>
                  </a:lnTo>
                  <a:lnTo>
                    <a:pt x="5728156" y="2264266"/>
                  </a:lnTo>
                  <a:lnTo>
                    <a:pt x="5732178" y="2308134"/>
                  </a:lnTo>
                  <a:lnTo>
                    <a:pt x="5735319" y="2352212"/>
                  </a:lnTo>
                  <a:lnTo>
                    <a:pt x="5737572" y="2396494"/>
                  </a:lnTo>
                  <a:lnTo>
                    <a:pt x="5738929" y="2440973"/>
                  </a:lnTo>
                  <a:lnTo>
                    <a:pt x="5739384" y="2485644"/>
                  </a:lnTo>
                  <a:lnTo>
                    <a:pt x="5738929" y="2530315"/>
                  </a:lnTo>
                  <a:lnTo>
                    <a:pt x="5737572" y="2574795"/>
                  </a:lnTo>
                  <a:lnTo>
                    <a:pt x="5735319" y="2619079"/>
                  </a:lnTo>
                  <a:lnTo>
                    <a:pt x="5732178" y="2663158"/>
                  </a:lnTo>
                  <a:lnTo>
                    <a:pt x="5728156" y="2707026"/>
                  </a:lnTo>
                  <a:lnTo>
                    <a:pt x="5723262" y="2750678"/>
                  </a:lnTo>
                  <a:lnTo>
                    <a:pt x="5717502" y="2794106"/>
                  </a:lnTo>
                  <a:lnTo>
                    <a:pt x="5710885" y="2837303"/>
                  </a:lnTo>
                  <a:lnTo>
                    <a:pt x="5703417" y="2880264"/>
                  </a:lnTo>
                  <a:lnTo>
                    <a:pt x="5695107" y="2922982"/>
                  </a:lnTo>
                  <a:lnTo>
                    <a:pt x="5685963" y="2965449"/>
                  </a:lnTo>
                  <a:lnTo>
                    <a:pt x="5675990" y="3007660"/>
                  </a:lnTo>
                  <a:lnTo>
                    <a:pt x="5665198" y="3049608"/>
                  </a:lnTo>
                  <a:lnTo>
                    <a:pt x="5653594" y="3091286"/>
                  </a:lnTo>
                  <a:lnTo>
                    <a:pt x="5641185" y="3132687"/>
                  </a:lnTo>
                  <a:lnTo>
                    <a:pt x="5627980" y="3173806"/>
                  </a:lnTo>
                  <a:lnTo>
                    <a:pt x="5613984" y="3214636"/>
                  </a:lnTo>
                  <a:lnTo>
                    <a:pt x="5599207" y="3255169"/>
                  </a:lnTo>
                  <a:lnTo>
                    <a:pt x="5583656" y="3295400"/>
                  </a:lnTo>
                  <a:lnTo>
                    <a:pt x="5567339" y="3335322"/>
                  </a:lnTo>
                  <a:lnTo>
                    <a:pt x="5550262" y="3374928"/>
                  </a:lnTo>
                  <a:lnTo>
                    <a:pt x="5532433" y="3414212"/>
                  </a:lnTo>
                  <a:lnTo>
                    <a:pt x="5513861" y="3453167"/>
                  </a:lnTo>
                  <a:lnTo>
                    <a:pt x="5494553" y="3491787"/>
                  </a:lnTo>
                  <a:lnTo>
                    <a:pt x="5474516" y="3530065"/>
                  </a:lnTo>
                  <a:lnTo>
                    <a:pt x="5453758" y="3567994"/>
                  </a:lnTo>
                  <a:lnTo>
                    <a:pt x="5432286" y="3605568"/>
                  </a:lnTo>
                  <a:lnTo>
                    <a:pt x="5410108" y="3642780"/>
                  </a:lnTo>
                  <a:lnTo>
                    <a:pt x="5387232" y="3679624"/>
                  </a:lnTo>
                  <a:lnTo>
                    <a:pt x="5363666" y="3716093"/>
                  </a:lnTo>
                  <a:lnTo>
                    <a:pt x="5339416" y="3752181"/>
                  </a:lnTo>
                  <a:lnTo>
                    <a:pt x="5314490" y="3787881"/>
                  </a:lnTo>
                  <a:lnTo>
                    <a:pt x="5288897" y="3823186"/>
                  </a:lnTo>
                  <a:lnTo>
                    <a:pt x="5262643" y="3858090"/>
                  </a:lnTo>
                  <a:lnTo>
                    <a:pt x="5235736" y="3892587"/>
                  </a:lnTo>
                  <a:lnTo>
                    <a:pt x="5208185" y="3926669"/>
                  </a:lnTo>
                  <a:lnTo>
                    <a:pt x="5179995" y="3960330"/>
                  </a:lnTo>
                  <a:lnTo>
                    <a:pt x="5151176" y="3993564"/>
                  </a:lnTo>
                  <a:lnTo>
                    <a:pt x="5121734" y="4026364"/>
                  </a:lnTo>
                  <a:lnTo>
                    <a:pt x="5091677" y="4058723"/>
                  </a:lnTo>
                  <a:lnTo>
                    <a:pt x="5061013" y="4090635"/>
                  </a:lnTo>
                  <a:lnTo>
                    <a:pt x="5029750" y="4122093"/>
                  </a:lnTo>
                  <a:lnTo>
                    <a:pt x="4997894" y="4153091"/>
                  </a:lnTo>
                  <a:lnTo>
                    <a:pt x="4965454" y="4183623"/>
                  </a:lnTo>
                  <a:lnTo>
                    <a:pt x="4932436" y="4213681"/>
                  </a:lnTo>
                  <a:lnTo>
                    <a:pt x="4898850" y="4243258"/>
                  </a:lnTo>
                  <a:lnTo>
                    <a:pt x="4864702" y="4272350"/>
                  </a:lnTo>
                  <a:lnTo>
                    <a:pt x="4829999" y="4300948"/>
                  </a:lnTo>
                  <a:lnTo>
                    <a:pt x="4794750" y="4329046"/>
                  </a:lnTo>
                  <a:lnTo>
                    <a:pt x="4758962" y="4356638"/>
                  </a:lnTo>
                  <a:lnTo>
                    <a:pt x="4722643" y="4383718"/>
                  </a:lnTo>
                  <a:lnTo>
                    <a:pt x="4685800" y="4410277"/>
                  </a:lnTo>
                  <a:lnTo>
                    <a:pt x="4648441" y="4436311"/>
                  </a:lnTo>
                  <a:lnTo>
                    <a:pt x="4610573" y="4461813"/>
                  </a:lnTo>
                  <a:lnTo>
                    <a:pt x="4572204" y="4486775"/>
                  </a:lnTo>
                  <a:lnTo>
                    <a:pt x="4533342" y="4511191"/>
                  </a:lnTo>
                  <a:lnTo>
                    <a:pt x="4493994" y="4535055"/>
                  </a:lnTo>
                  <a:lnTo>
                    <a:pt x="4454167" y="4558360"/>
                  </a:lnTo>
                  <a:lnTo>
                    <a:pt x="4413870" y="4581100"/>
                  </a:lnTo>
                  <a:lnTo>
                    <a:pt x="4373110" y="4603268"/>
                  </a:lnTo>
                  <a:lnTo>
                    <a:pt x="4331894" y="4624857"/>
                  </a:lnTo>
                  <a:lnTo>
                    <a:pt x="4290231" y="4645861"/>
                  </a:lnTo>
                  <a:lnTo>
                    <a:pt x="4248127" y="4666273"/>
                  </a:lnTo>
                  <a:lnTo>
                    <a:pt x="4205590" y="4686087"/>
                  </a:lnTo>
                  <a:lnTo>
                    <a:pt x="4162629" y="4705297"/>
                  </a:lnTo>
                  <a:lnTo>
                    <a:pt x="4119249" y="4723894"/>
                  </a:lnTo>
                  <a:lnTo>
                    <a:pt x="4075460" y="4741874"/>
                  </a:lnTo>
                  <a:lnTo>
                    <a:pt x="4031269" y="4759229"/>
                  </a:lnTo>
                  <a:lnTo>
                    <a:pt x="3986682" y="4775953"/>
                  </a:lnTo>
                  <a:lnTo>
                    <a:pt x="3941709" y="4792039"/>
                  </a:lnTo>
                  <a:lnTo>
                    <a:pt x="3896356" y="4807481"/>
                  </a:lnTo>
                  <a:lnTo>
                    <a:pt x="3850630" y="4822272"/>
                  </a:lnTo>
                  <a:lnTo>
                    <a:pt x="3804541" y="4836406"/>
                  </a:lnTo>
                  <a:lnTo>
                    <a:pt x="3758094" y="4849875"/>
                  </a:lnTo>
                  <a:lnTo>
                    <a:pt x="3711299" y="4862674"/>
                  </a:lnTo>
                  <a:lnTo>
                    <a:pt x="3664161" y="4874796"/>
                  </a:lnTo>
                  <a:lnTo>
                    <a:pt x="3616690" y="4886234"/>
                  </a:lnTo>
                  <a:lnTo>
                    <a:pt x="3568892" y="4896982"/>
                  </a:lnTo>
                  <a:lnTo>
                    <a:pt x="3520775" y="4907033"/>
                  </a:lnTo>
                  <a:lnTo>
                    <a:pt x="3472347" y="4916380"/>
                  </a:lnTo>
                  <a:lnTo>
                    <a:pt x="3423616" y="4925017"/>
                  </a:lnTo>
                  <a:lnTo>
                    <a:pt x="3374588" y="4932938"/>
                  </a:lnTo>
                  <a:lnTo>
                    <a:pt x="3325271" y="4940136"/>
                  </a:lnTo>
                  <a:lnTo>
                    <a:pt x="3275674" y="4946604"/>
                  </a:lnTo>
                  <a:lnTo>
                    <a:pt x="3225803" y="4952335"/>
                  </a:lnTo>
                  <a:lnTo>
                    <a:pt x="3175667" y="4957324"/>
                  </a:lnTo>
                  <a:lnTo>
                    <a:pt x="3125272" y="4961563"/>
                  </a:lnTo>
                  <a:lnTo>
                    <a:pt x="3074627" y="4965046"/>
                  </a:lnTo>
                  <a:lnTo>
                    <a:pt x="3023738" y="4967767"/>
                  </a:lnTo>
                  <a:lnTo>
                    <a:pt x="2972615" y="4969718"/>
                  </a:lnTo>
                  <a:lnTo>
                    <a:pt x="2921263" y="4970894"/>
                  </a:lnTo>
                  <a:lnTo>
                    <a:pt x="2869691" y="4971288"/>
                  </a:lnTo>
                  <a:lnTo>
                    <a:pt x="2818120" y="4970894"/>
                  </a:lnTo>
                  <a:lnTo>
                    <a:pt x="2766768" y="4969718"/>
                  </a:lnTo>
                  <a:lnTo>
                    <a:pt x="2715645" y="4967767"/>
                  </a:lnTo>
                  <a:lnTo>
                    <a:pt x="2664756" y="4965046"/>
                  </a:lnTo>
                  <a:lnTo>
                    <a:pt x="2614111" y="4961563"/>
                  </a:lnTo>
                  <a:lnTo>
                    <a:pt x="2563716" y="4957324"/>
                  </a:lnTo>
                  <a:lnTo>
                    <a:pt x="2513580" y="4952335"/>
                  </a:lnTo>
                  <a:lnTo>
                    <a:pt x="2463709" y="4946604"/>
                  </a:lnTo>
                  <a:lnTo>
                    <a:pt x="2414112" y="4940136"/>
                  </a:lnTo>
                  <a:lnTo>
                    <a:pt x="2364795" y="4932938"/>
                  </a:lnTo>
                  <a:lnTo>
                    <a:pt x="2315767" y="4925017"/>
                  </a:lnTo>
                  <a:lnTo>
                    <a:pt x="2267036" y="4916380"/>
                  </a:lnTo>
                  <a:lnTo>
                    <a:pt x="2218608" y="4907033"/>
                  </a:lnTo>
                  <a:lnTo>
                    <a:pt x="2170491" y="4896982"/>
                  </a:lnTo>
                  <a:lnTo>
                    <a:pt x="2122693" y="4886234"/>
                  </a:lnTo>
                  <a:lnTo>
                    <a:pt x="2075222" y="4874796"/>
                  </a:lnTo>
                  <a:lnTo>
                    <a:pt x="2028084" y="4862674"/>
                  </a:lnTo>
                  <a:lnTo>
                    <a:pt x="1981289" y="4849875"/>
                  </a:lnTo>
                  <a:lnTo>
                    <a:pt x="1934842" y="4836406"/>
                  </a:lnTo>
                  <a:lnTo>
                    <a:pt x="1888753" y="4822272"/>
                  </a:lnTo>
                  <a:lnTo>
                    <a:pt x="1843027" y="4807481"/>
                  </a:lnTo>
                  <a:lnTo>
                    <a:pt x="1797674" y="4792039"/>
                  </a:lnTo>
                  <a:lnTo>
                    <a:pt x="1752701" y="4775953"/>
                  </a:lnTo>
                  <a:lnTo>
                    <a:pt x="1708114" y="4759229"/>
                  </a:lnTo>
                  <a:lnTo>
                    <a:pt x="1663923" y="4741874"/>
                  </a:lnTo>
                  <a:lnTo>
                    <a:pt x="1620134" y="4723894"/>
                  </a:lnTo>
                  <a:lnTo>
                    <a:pt x="1576754" y="4705297"/>
                  </a:lnTo>
                  <a:lnTo>
                    <a:pt x="1533793" y="4686087"/>
                  </a:lnTo>
                  <a:lnTo>
                    <a:pt x="1491256" y="4666273"/>
                  </a:lnTo>
                  <a:lnTo>
                    <a:pt x="1449152" y="4645861"/>
                  </a:lnTo>
                  <a:lnTo>
                    <a:pt x="1407489" y="4624857"/>
                  </a:lnTo>
                  <a:lnTo>
                    <a:pt x="1366273" y="4603268"/>
                  </a:lnTo>
                  <a:lnTo>
                    <a:pt x="1325513" y="4581100"/>
                  </a:lnTo>
                  <a:lnTo>
                    <a:pt x="1285216" y="4558360"/>
                  </a:lnTo>
                  <a:lnTo>
                    <a:pt x="1245389" y="4535055"/>
                  </a:lnTo>
                  <a:lnTo>
                    <a:pt x="1206041" y="4511191"/>
                  </a:lnTo>
                  <a:lnTo>
                    <a:pt x="1167179" y="4486775"/>
                  </a:lnTo>
                  <a:lnTo>
                    <a:pt x="1128810" y="4461813"/>
                  </a:lnTo>
                  <a:lnTo>
                    <a:pt x="1090942" y="4436311"/>
                  </a:lnTo>
                  <a:lnTo>
                    <a:pt x="1053583" y="4410277"/>
                  </a:lnTo>
                  <a:lnTo>
                    <a:pt x="1016740" y="4383718"/>
                  </a:lnTo>
                  <a:lnTo>
                    <a:pt x="980421" y="4356638"/>
                  </a:lnTo>
                  <a:lnTo>
                    <a:pt x="944633" y="4329046"/>
                  </a:lnTo>
                  <a:lnTo>
                    <a:pt x="909384" y="4300948"/>
                  </a:lnTo>
                  <a:lnTo>
                    <a:pt x="874681" y="4272350"/>
                  </a:lnTo>
                  <a:lnTo>
                    <a:pt x="840533" y="4243258"/>
                  </a:lnTo>
                  <a:lnTo>
                    <a:pt x="806947" y="4213681"/>
                  </a:lnTo>
                  <a:lnTo>
                    <a:pt x="773929" y="4183623"/>
                  </a:lnTo>
                  <a:lnTo>
                    <a:pt x="741489" y="4153091"/>
                  </a:lnTo>
                  <a:lnTo>
                    <a:pt x="709633" y="4122093"/>
                  </a:lnTo>
                  <a:lnTo>
                    <a:pt x="678370" y="4090635"/>
                  </a:lnTo>
                  <a:lnTo>
                    <a:pt x="647706" y="4058723"/>
                  </a:lnTo>
                  <a:lnTo>
                    <a:pt x="617649" y="4026364"/>
                  </a:lnTo>
                  <a:lnTo>
                    <a:pt x="588207" y="3993564"/>
                  </a:lnTo>
                  <a:lnTo>
                    <a:pt x="559388" y="3960330"/>
                  </a:lnTo>
                  <a:lnTo>
                    <a:pt x="531198" y="3926669"/>
                  </a:lnTo>
                  <a:lnTo>
                    <a:pt x="503647" y="3892587"/>
                  </a:lnTo>
                  <a:lnTo>
                    <a:pt x="476740" y="3858090"/>
                  </a:lnTo>
                  <a:lnTo>
                    <a:pt x="450486" y="3823186"/>
                  </a:lnTo>
                  <a:lnTo>
                    <a:pt x="424893" y="3787881"/>
                  </a:lnTo>
                  <a:lnTo>
                    <a:pt x="399967" y="3752181"/>
                  </a:lnTo>
                  <a:lnTo>
                    <a:pt x="375717" y="3716093"/>
                  </a:lnTo>
                  <a:lnTo>
                    <a:pt x="352151" y="3679624"/>
                  </a:lnTo>
                  <a:lnTo>
                    <a:pt x="329275" y="3642780"/>
                  </a:lnTo>
                  <a:lnTo>
                    <a:pt x="307097" y="3605568"/>
                  </a:lnTo>
                  <a:lnTo>
                    <a:pt x="285625" y="3567994"/>
                  </a:lnTo>
                  <a:lnTo>
                    <a:pt x="264867" y="3530065"/>
                  </a:lnTo>
                  <a:lnTo>
                    <a:pt x="244830" y="3491787"/>
                  </a:lnTo>
                  <a:lnTo>
                    <a:pt x="225522" y="3453167"/>
                  </a:lnTo>
                  <a:lnTo>
                    <a:pt x="206950" y="3414212"/>
                  </a:lnTo>
                  <a:lnTo>
                    <a:pt x="189121" y="3374928"/>
                  </a:lnTo>
                  <a:lnTo>
                    <a:pt x="172044" y="3335322"/>
                  </a:lnTo>
                  <a:lnTo>
                    <a:pt x="155727" y="3295400"/>
                  </a:lnTo>
                  <a:lnTo>
                    <a:pt x="140176" y="3255169"/>
                  </a:lnTo>
                  <a:lnTo>
                    <a:pt x="125399" y="3214636"/>
                  </a:lnTo>
                  <a:lnTo>
                    <a:pt x="111403" y="3173806"/>
                  </a:lnTo>
                  <a:lnTo>
                    <a:pt x="98198" y="3132687"/>
                  </a:lnTo>
                  <a:lnTo>
                    <a:pt x="85789" y="3091286"/>
                  </a:lnTo>
                  <a:lnTo>
                    <a:pt x="74185" y="3049608"/>
                  </a:lnTo>
                  <a:lnTo>
                    <a:pt x="63393" y="3007660"/>
                  </a:lnTo>
                  <a:lnTo>
                    <a:pt x="53420" y="2965449"/>
                  </a:lnTo>
                  <a:lnTo>
                    <a:pt x="44276" y="2922982"/>
                  </a:lnTo>
                  <a:lnTo>
                    <a:pt x="35966" y="2880264"/>
                  </a:lnTo>
                  <a:lnTo>
                    <a:pt x="28498" y="2837303"/>
                  </a:lnTo>
                  <a:lnTo>
                    <a:pt x="21881" y="2794106"/>
                  </a:lnTo>
                  <a:lnTo>
                    <a:pt x="16121" y="2750678"/>
                  </a:lnTo>
                  <a:lnTo>
                    <a:pt x="11227" y="2707026"/>
                  </a:lnTo>
                  <a:lnTo>
                    <a:pt x="7205" y="2663158"/>
                  </a:lnTo>
                  <a:lnTo>
                    <a:pt x="4064" y="2619079"/>
                  </a:lnTo>
                  <a:lnTo>
                    <a:pt x="1811" y="2574795"/>
                  </a:lnTo>
                  <a:lnTo>
                    <a:pt x="454" y="2530315"/>
                  </a:lnTo>
                  <a:lnTo>
                    <a:pt x="0" y="2485644"/>
                  </a:lnTo>
                  <a:close/>
                </a:path>
              </a:pathLst>
            </a:custGeom>
            <a:ln w="25400">
              <a:solidFill>
                <a:srgbClr val="EDFF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37387" y="1766316"/>
              <a:ext cx="5739130" cy="4972050"/>
            </a:xfrm>
            <a:custGeom>
              <a:avLst/>
              <a:gdLst/>
              <a:ahLst/>
              <a:cxnLst/>
              <a:rect l="l" t="t" r="r" b="b"/>
              <a:pathLst>
                <a:path w="5739130" h="4972050">
                  <a:moveTo>
                    <a:pt x="0" y="2590800"/>
                  </a:moveTo>
                  <a:lnTo>
                    <a:pt x="5739130" y="2590800"/>
                  </a:lnTo>
                </a:path>
                <a:path w="5739130" h="4972050">
                  <a:moveTo>
                    <a:pt x="2805684" y="0"/>
                  </a:moveTo>
                  <a:lnTo>
                    <a:pt x="2805684" y="4971583"/>
                  </a:lnTo>
                </a:path>
                <a:path w="5739130" h="4972050">
                  <a:moveTo>
                    <a:pt x="2775204" y="2590292"/>
                  </a:moveTo>
                  <a:lnTo>
                    <a:pt x="4835271" y="728472"/>
                  </a:lnTo>
                </a:path>
                <a:path w="5739130" h="4972050">
                  <a:moveTo>
                    <a:pt x="2924556" y="2393950"/>
                  </a:moveTo>
                  <a:lnTo>
                    <a:pt x="4321302" y="466344"/>
                  </a:lnTo>
                </a:path>
                <a:path w="5739130" h="4972050">
                  <a:moveTo>
                    <a:pt x="2913888" y="2527427"/>
                  </a:moveTo>
                  <a:lnTo>
                    <a:pt x="5214620" y="1004316"/>
                  </a:lnTo>
                </a:path>
                <a:path w="5739130" h="4972050">
                  <a:moveTo>
                    <a:pt x="3919982" y="239268"/>
                  </a:moveTo>
                  <a:lnTo>
                    <a:pt x="2816352" y="2567305"/>
                  </a:lnTo>
                </a:path>
                <a:path w="5739130" h="4972050">
                  <a:moveTo>
                    <a:pt x="3367532" y="64008"/>
                  </a:moveTo>
                  <a:lnTo>
                    <a:pt x="2869691" y="2502281"/>
                  </a:lnTo>
                </a:path>
                <a:path w="5739130" h="4972050">
                  <a:moveTo>
                    <a:pt x="2979420" y="2513330"/>
                  </a:moveTo>
                  <a:lnTo>
                    <a:pt x="5611495" y="1967484"/>
                  </a:lnTo>
                </a:path>
                <a:path w="5739130" h="4972050">
                  <a:moveTo>
                    <a:pt x="2860548" y="2547747"/>
                  </a:moveTo>
                  <a:lnTo>
                    <a:pt x="5386197" y="1420368"/>
                  </a:lnTo>
                </a:path>
              </a:pathLst>
            </a:custGeom>
            <a:ln w="9525">
              <a:solidFill>
                <a:srgbClr val="FDA83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553206" y="1173479"/>
              <a:ext cx="3100070" cy="2871470"/>
            </a:xfrm>
            <a:custGeom>
              <a:avLst/>
              <a:gdLst/>
              <a:ahLst/>
              <a:cxnLst/>
              <a:rect l="l" t="t" r="r" b="b"/>
              <a:pathLst>
                <a:path w="3100070" h="2871470">
                  <a:moveTo>
                    <a:pt x="778129" y="0"/>
                  </a:moveTo>
                  <a:lnTo>
                    <a:pt x="694182" y="15113"/>
                  </a:lnTo>
                  <a:lnTo>
                    <a:pt x="713193" y="40525"/>
                  </a:lnTo>
                  <a:lnTo>
                    <a:pt x="0" y="574040"/>
                  </a:lnTo>
                  <a:lnTo>
                    <a:pt x="7620" y="584327"/>
                  </a:lnTo>
                  <a:lnTo>
                    <a:pt x="720864" y="50774"/>
                  </a:lnTo>
                  <a:lnTo>
                    <a:pt x="739902" y="76200"/>
                  </a:lnTo>
                  <a:lnTo>
                    <a:pt x="761619" y="32893"/>
                  </a:lnTo>
                  <a:lnTo>
                    <a:pt x="778129" y="0"/>
                  </a:lnTo>
                  <a:close/>
                </a:path>
                <a:path w="3100070" h="2871470">
                  <a:moveTo>
                    <a:pt x="1098550" y="284988"/>
                  </a:moveTo>
                  <a:lnTo>
                    <a:pt x="1014349" y="298069"/>
                  </a:lnTo>
                  <a:lnTo>
                    <a:pt x="1032789" y="324002"/>
                  </a:lnTo>
                  <a:lnTo>
                    <a:pt x="545719" y="670433"/>
                  </a:lnTo>
                  <a:lnTo>
                    <a:pt x="553085" y="680847"/>
                  </a:lnTo>
                  <a:lnTo>
                    <a:pt x="1040193" y="334391"/>
                  </a:lnTo>
                  <a:lnTo>
                    <a:pt x="1058545" y="360172"/>
                  </a:lnTo>
                  <a:lnTo>
                    <a:pt x="1081722" y="316611"/>
                  </a:lnTo>
                  <a:lnTo>
                    <a:pt x="1098550" y="284988"/>
                  </a:lnTo>
                  <a:close/>
                </a:path>
                <a:path w="3100070" h="2871470">
                  <a:moveTo>
                    <a:pt x="1594358" y="612648"/>
                  </a:moveTo>
                  <a:lnTo>
                    <a:pt x="1509268" y="617474"/>
                  </a:lnTo>
                  <a:lnTo>
                    <a:pt x="1525016" y="645020"/>
                  </a:lnTo>
                  <a:lnTo>
                    <a:pt x="1081151" y="899414"/>
                  </a:lnTo>
                  <a:lnTo>
                    <a:pt x="1087501" y="910463"/>
                  </a:lnTo>
                  <a:lnTo>
                    <a:pt x="1531340" y="656082"/>
                  </a:lnTo>
                  <a:lnTo>
                    <a:pt x="1547114" y="683641"/>
                  </a:lnTo>
                  <a:lnTo>
                    <a:pt x="1577022" y="638683"/>
                  </a:lnTo>
                  <a:lnTo>
                    <a:pt x="1594358" y="612648"/>
                  </a:lnTo>
                  <a:close/>
                </a:path>
                <a:path w="3100070" h="2871470">
                  <a:moveTo>
                    <a:pt x="2067687" y="833628"/>
                  </a:moveTo>
                  <a:lnTo>
                    <a:pt x="1982470" y="834390"/>
                  </a:lnTo>
                  <a:lnTo>
                    <a:pt x="1996960" y="862647"/>
                  </a:lnTo>
                  <a:lnTo>
                    <a:pt x="1460881" y="1136904"/>
                  </a:lnTo>
                  <a:lnTo>
                    <a:pt x="1466723" y="1148207"/>
                  </a:lnTo>
                  <a:lnTo>
                    <a:pt x="2002764" y="873963"/>
                  </a:lnTo>
                  <a:lnTo>
                    <a:pt x="2017268" y="902208"/>
                  </a:lnTo>
                  <a:lnTo>
                    <a:pt x="2050592" y="856869"/>
                  </a:lnTo>
                  <a:lnTo>
                    <a:pt x="2067687" y="833628"/>
                  </a:lnTo>
                  <a:close/>
                </a:path>
                <a:path w="3100070" h="2871470">
                  <a:moveTo>
                    <a:pt x="2403348" y="1243584"/>
                  </a:moveTo>
                  <a:lnTo>
                    <a:pt x="2318766" y="1233678"/>
                  </a:lnTo>
                  <a:lnTo>
                    <a:pt x="2329561" y="1263535"/>
                  </a:lnTo>
                  <a:lnTo>
                    <a:pt x="1908175" y="1416177"/>
                  </a:lnTo>
                  <a:lnTo>
                    <a:pt x="1912493" y="1428115"/>
                  </a:lnTo>
                  <a:lnTo>
                    <a:pt x="2333879" y="1275473"/>
                  </a:lnTo>
                  <a:lnTo>
                    <a:pt x="2344674" y="1305306"/>
                  </a:lnTo>
                  <a:lnTo>
                    <a:pt x="2388489" y="1259205"/>
                  </a:lnTo>
                  <a:lnTo>
                    <a:pt x="2403348" y="1243584"/>
                  </a:lnTo>
                  <a:close/>
                </a:path>
                <a:path w="3100070" h="2871470">
                  <a:moveTo>
                    <a:pt x="2623312" y="2328672"/>
                  </a:moveTo>
                  <a:lnTo>
                    <a:pt x="2610612" y="2322322"/>
                  </a:lnTo>
                  <a:lnTo>
                    <a:pt x="2547112" y="2290572"/>
                  </a:lnTo>
                  <a:lnTo>
                    <a:pt x="2547112" y="2322322"/>
                  </a:lnTo>
                  <a:lnTo>
                    <a:pt x="2047494" y="2322322"/>
                  </a:lnTo>
                  <a:lnTo>
                    <a:pt x="2047494" y="2335022"/>
                  </a:lnTo>
                  <a:lnTo>
                    <a:pt x="2547112" y="2335022"/>
                  </a:lnTo>
                  <a:lnTo>
                    <a:pt x="2547112" y="2366772"/>
                  </a:lnTo>
                  <a:lnTo>
                    <a:pt x="2610612" y="2335022"/>
                  </a:lnTo>
                  <a:lnTo>
                    <a:pt x="2623312" y="2328672"/>
                  </a:lnTo>
                  <a:close/>
                </a:path>
                <a:path w="3100070" h="2871470">
                  <a:moveTo>
                    <a:pt x="2630297" y="1655064"/>
                  </a:moveTo>
                  <a:lnTo>
                    <a:pt x="2545461" y="1646809"/>
                  </a:lnTo>
                  <a:lnTo>
                    <a:pt x="2556814" y="1676400"/>
                  </a:lnTo>
                  <a:lnTo>
                    <a:pt x="2205228" y="1811274"/>
                  </a:lnTo>
                  <a:lnTo>
                    <a:pt x="2209800" y="1823085"/>
                  </a:lnTo>
                  <a:lnTo>
                    <a:pt x="2561386" y="1688325"/>
                  </a:lnTo>
                  <a:lnTo>
                    <a:pt x="2572766" y="1717929"/>
                  </a:lnTo>
                  <a:lnTo>
                    <a:pt x="2614955" y="1671828"/>
                  </a:lnTo>
                  <a:lnTo>
                    <a:pt x="2630297" y="1655064"/>
                  </a:lnTo>
                  <a:close/>
                </a:path>
                <a:path w="3100070" h="2871470">
                  <a:moveTo>
                    <a:pt x="3099816" y="2833116"/>
                  </a:moveTo>
                  <a:lnTo>
                    <a:pt x="3087116" y="2826766"/>
                  </a:lnTo>
                  <a:lnTo>
                    <a:pt x="3023616" y="2795016"/>
                  </a:lnTo>
                  <a:lnTo>
                    <a:pt x="3023616" y="2826766"/>
                  </a:lnTo>
                  <a:lnTo>
                    <a:pt x="2542794" y="2826766"/>
                  </a:lnTo>
                  <a:lnTo>
                    <a:pt x="2542794" y="2839466"/>
                  </a:lnTo>
                  <a:lnTo>
                    <a:pt x="3023616" y="2839466"/>
                  </a:lnTo>
                  <a:lnTo>
                    <a:pt x="3023616" y="2871216"/>
                  </a:lnTo>
                  <a:lnTo>
                    <a:pt x="3087116" y="2839466"/>
                  </a:lnTo>
                  <a:lnTo>
                    <a:pt x="3099816" y="2833116"/>
                  </a:lnTo>
                  <a:close/>
                </a:path>
              </a:pathLst>
            </a:custGeom>
            <a:solidFill>
              <a:srgbClr val="FDA8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83565" y="198882"/>
            <a:ext cx="11883390" cy="3977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105" dirty="0">
                <a:solidFill>
                  <a:srgbClr val="073762"/>
                </a:solidFill>
                <a:latin typeface="Arial"/>
                <a:cs typeface="Arial"/>
              </a:rPr>
              <a:t>8</a:t>
            </a:r>
            <a:r>
              <a:rPr sz="2400" b="1" spc="-25" dirty="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sz="2400" b="1" spc="-45" dirty="0">
                <a:solidFill>
                  <a:srgbClr val="073762"/>
                </a:solidFill>
                <a:latin typeface="Arial"/>
                <a:cs typeface="Arial"/>
              </a:rPr>
              <a:t>Kebutuhan</a:t>
            </a:r>
            <a:r>
              <a:rPr sz="2400" b="1" spc="-40" dirty="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sz="2400" b="1" spc="-55" dirty="0">
                <a:solidFill>
                  <a:srgbClr val="073762"/>
                </a:solidFill>
                <a:latin typeface="Arial"/>
                <a:cs typeface="Arial"/>
              </a:rPr>
              <a:t>esensial</a:t>
            </a:r>
            <a:r>
              <a:rPr sz="2400" b="1" spc="-25" dirty="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sz="2400" b="1" spc="60" dirty="0">
                <a:solidFill>
                  <a:srgbClr val="073762"/>
                </a:solidFill>
                <a:latin typeface="Arial"/>
                <a:cs typeface="Arial"/>
              </a:rPr>
              <a:t>AUD</a:t>
            </a:r>
            <a:r>
              <a:rPr sz="2400" b="1" spc="-30" dirty="0">
                <a:solidFill>
                  <a:srgbClr val="073762"/>
                </a:solidFill>
                <a:latin typeface="Arial"/>
                <a:cs typeface="Arial"/>
              </a:rPr>
              <a:t> non-pendidikan</a:t>
            </a:r>
            <a:endParaRPr sz="2400" dirty="0">
              <a:latin typeface="Arial"/>
              <a:cs typeface="Arial"/>
            </a:endParaRPr>
          </a:p>
          <a:p>
            <a:pPr marL="4477385" indent="-339090">
              <a:lnSpc>
                <a:spcPts val="2530"/>
              </a:lnSpc>
              <a:spcBef>
                <a:spcPts val="1945"/>
              </a:spcBef>
              <a:buAutoNum type="arabicPeriod"/>
              <a:tabLst>
                <a:tab pos="4478020" algn="l"/>
              </a:tabLst>
            </a:pPr>
            <a:r>
              <a:rPr sz="2400" spc="-5" dirty="0">
                <a:latin typeface="Arial MT"/>
                <a:cs typeface="Arial MT"/>
              </a:rPr>
              <a:t>Kelas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orangtua</a:t>
            </a:r>
            <a:endParaRPr sz="2400" dirty="0">
              <a:latin typeface="Arial MT"/>
              <a:cs typeface="Arial MT"/>
            </a:endParaRPr>
          </a:p>
          <a:p>
            <a:pPr marL="5041265" indent="-339090">
              <a:lnSpc>
                <a:spcPts val="2520"/>
              </a:lnSpc>
              <a:buAutoNum type="arabicPeriod"/>
              <a:tabLst>
                <a:tab pos="5041900" algn="l"/>
              </a:tabLst>
            </a:pPr>
            <a:r>
              <a:rPr sz="2400" spc="-5" dirty="0">
                <a:latin typeface="Arial MT"/>
                <a:cs typeface="Arial MT"/>
              </a:rPr>
              <a:t>Pemantauan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pertumbuhan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anak</a:t>
            </a:r>
            <a:endParaRPr sz="2400" dirty="0">
              <a:latin typeface="Arial MT"/>
              <a:cs typeface="Arial MT"/>
            </a:endParaRPr>
          </a:p>
          <a:p>
            <a:pPr marL="5535930" indent="-339725">
              <a:lnSpc>
                <a:spcPts val="2875"/>
              </a:lnSpc>
              <a:buAutoNum type="arabicPeriod"/>
              <a:tabLst>
                <a:tab pos="5536565" algn="l"/>
              </a:tabLst>
            </a:pPr>
            <a:r>
              <a:rPr sz="2400" spc="-5" dirty="0">
                <a:latin typeface="Arial MT"/>
                <a:cs typeface="Arial MT"/>
              </a:rPr>
              <a:t>Pemantauan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perkembangan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anak</a:t>
            </a:r>
            <a:endParaRPr sz="2400" dirty="0">
              <a:latin typeface="Arial MT"/>
              <a:cs typeface="Arial MT"/>
            </a:endParaRPr>
          </a:p>
          <a:p>
            <a:pPr marL="5856605" indent="-339725">
              <a:lnSpc>
                <a:spcPct val="100000"/>
              </a:lnSpc>
              <a:spcBef>
                <a:spcPts val="280"/>
              </a:spcBef>
              <a:buAutoNum type="arabicPeriod"/>
              <a:tabLst>
                <a:tab pos="5857240" algn="l"/>
              </a:tabLst>
            </a:pPr>
            <a:r>
              <a:rPr sz="2400" spc="-5" dirty="0">
                <a:latin typeface="Arial MT"/>
                <a:cs typeface="Arial MT"/>
              </a:rPr>
              <a:t>Berkoordinasi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dengan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berbagai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unit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terkait</a:t>
            </a:r>
          </a:p>
          <a:p>
            <a:pPr marL="6195695" indent="-339090">
              <a:lnSpc>
                <a:spcPct val="100000"/>
              </a:lnSpc>
              <a:spcBef>
                <a:spcPts val="25"/>
              </a:spcBef>
              <a:buAutoNum type="arabicPeriod"/>
              <a:tabLst>
                <a:tab pos="6196330" algn="l"/>
              </a:tabLst>
            </a:pPr>
            <a:r>
              <a:rPr sz="2400" spc="-5" dirty="0">
                <a:latin typeface="Arial MT"/>
                <a:cs typeface="Arial MT"/>
              </a:rPr>
              <a:t>Menerapkan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PHBS</a:t>
            </a:r>
            <a:endParaRPr sz="2400" dirty="0">
              <a:latin typeface="Arial MT"/>
              <a:cs typeface="Arial MT"/>
            </a:endParaRPr>
          </a:p>
          <a:p>
            <a:pPr marL="6392545" indent="-338455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6393180" algn="l"/>
              </a:tabLst>
            </a:pPr>
            <a:r>
              <a:rPr sz="2400" spc="-5" dirty="0">
                <a:latin typeface="Arial MT"/>
                <a:cs typeface="Arial MT"/>
              </a:rPr>
              <a:t>Memberikan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PMT</a:t>
            </a:r>
          </a:p>
          <a:p>
            <a:pPr marL="6257925" indent="-339090">
              <a:lnSpc>
                <a:spcPct val="100000"/>
              </a:lnSpc>
              <a:spcBef>
                <a:spcPts val="2205"/>
              </a:spcBef>
              <a:buAutoNum type="arabicPeriod"/>
              <a:tabLst>
                <a:tab pos="6258560" algn="l"/>
              </a:tabLst>
            </a:pPr>
            <a:r>
              <a:rPr sz="2400" spc="-5" dirty="0">
                <a:latin typeface="Arial MT"/>
                <a:cs typeface="Arial MT"/>
              </a:rPr>
              <a:t>Memantau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kepemilikan</a:t>
            </a:r>
            <a:r>
              <a:rPr sz="2400" spc="4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identitas</a:t>
            </a:r>
            <a:r>
              <a:rPr sz="2400" spc="3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kependu</a:t>
            </a:r>
            <a:endParaRPr sz="2400" dirty="0">
              <a:latin typeface="Arial MT"/>
              <a:cs typeface="Arial MT"/>
            </a:endParaRPr>
          </a:p>
          <a:p>
            <a:pPr marL="6717030" indent="-339090">
              <a:lnSpc>
                <a:spcPct val="100000"/>
              </a:lnSpc>
              <a:spcBef>
                <a:spcPts val="830"/>
              </a:spcBef>
              <a:buAutoNum type="arabicPeriod"/>
              <a:tabLst>
                <a:tab pos="6717665" algn="l"/>
              </a:tabLst>
            </a:pPr>
            <a:r>
              <a:rPr sz="2400" spc="-5" dirty="0">
                <a:latin typeface="Arial MT"/>
                <a:cs typeface="Arial MT"/>
              </a:rPr>
              <a:t>Ketersediaan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fasilitas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sanitasi</a:t>
            </a:r>
            <a:r>
              <a:rPr sz="2400" spc="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dan air</a:t>
            </a:r>
            <a:endParaRPr sz="24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99516"/>
            <a:ext cx="12192000" cy="6158865"/>
          </a:xfrm>
          <a:custGeom>
            <a:avLst/>
            <a:gdLst/>
            <a:ahLst/>
            <a:cxnLst/>
            <a:rect l="l" t="t" r="r" b="b"/>
            <a:pathLst>
              <a:path w="12192000" h="6158865">
                <a:moveTo>
                  <a:pt x="0" y="6158483"/>
                </a:moveTo>
                <a:lnTo>
                  <a:pt x="12192000" y="6158483"/>
                </a:lnTo>
                <a:lnTo>
                  <a:pt x="12192000" y="0"/>
                </a:lnTo>
                <a:lnTo>
                  <a:pt x="0" y="0"/>
                </a:lnTo>
                <a:lnTo>
                  <a:pt x="0" y="6158483"/>
                </a:lnTo>
                <a:close/>
              </a:path>
            </a:pathLst>
          </a:custGeom>
          <a:solidFill>
            <a:srgbClr val="D3ED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00172" y="758950"/>
            <a:ext cx="2243455" cy="6057900"/>
          </a:xfrm>
          <a:custGeom>
            <a:avLst/>
            <a:gdLst/>
            <a:ahLst/>
            <a:cxnLst/>
            <a:rect l="l" t="t" r="r" b="b"/>
            <a:pathLst>
              <a:path w="2243454" h="6057900">
                <a:moveTo>
                  <a:pt x="2243328" y="0"/>
                </a:moveTo>
                <a:lnTo>
                  <a:pt x="0" y="0"/>
                </a:lnTo>
                <a:lnTo>
                  <a:pt x="0" y="6057900"/>
                </a:lnTo>
                <a:lnTo>
                  <a:pt x="2243328" y="6057900"/>
                </a:lnTo>
                <a:lnTo>
                  <a:pt x="2243328" y="0"/>
                </a:lnTo>
                <a:close/>
              </a:path>
            </a:pathLst>
          </a:custGeom>
          <a:solidFill>
            <a:srgbClr val="EEEE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83814" y="3624529"/>
            <a:ext cx="1875789" cy="8388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065" marR="5080" indent="1270" algn="ctr">
              <a:lnSpc>
                <a:spcPct val="102800"/>
              </a:lnSpc>
              <a:spcBef>
                <a:spcPts val="90"/>
              </a:spcBef>
            </a:pPr>
            <a:r>
              <a:rPr sz="1300" b="1" spc="100" dirty="0">
                <a:latin typeface="Tahoma"/>
                <a:cs typeface="Tahoma"/>
              </a:rPr>
              <a:t>PANDUAN </a:t>
            </a:r>
            <a:r>
              <a:rPr sz="1300" b="1" spc="105" dirty="0">
                <a:latin typeface="Tahoma"/>
                <a:cs typeface="Tahoma"/>
              </a:rPr>
              <a:t> </a:t>
            </a:r>
            <a:r>
              <a:rPr sz="1300" b="1" spc="110" dirty="0">
                <a:latin typeface="Tahoma"/>
                <a:cs typeface="Tahoma"/>
              </a:rPr>
              <a:t>P</a:t>
            </a:r>
            <a:r>
              <a:rPr sz="1300" b="1" spc="85" dirty="0">
                <a:latin typeface="Tahoma"/>
                <a:cs typeface="Tahoma"/>
              </a:rPr>
              <a:t>E</a:t>
            </a:r>
            <a:r>
              <a:rPr sz="1300" b="1" spc="60" dirty="0">
                <a:latin typeface="Tahoma"/>
                <a:cs typeface="Tahoma"/>
              </a:rPr>
              <a:t>NY</a:t>
            </a:r>
            <a:r>
              <a:rPr sz="1300" b="1" spc="40" dirty="0">
                <a:latin typeface="Tahoma"/>
                <a:cs typeface="Tahoma"/>
              </a:rPr>
              <a:t>EL</a:t>
            </a:r>
            <a:r>
              <a:rPr sz="1300" b="1" spc="85" dirty="0">
                <a:latin typeface="Tahoma"/>
                <a:cs typeface="Tahoma"/>
              </a:rPr>
              <a:t>E</a:t>
            </a:r>
            <a:r>
              <a:rPr sz="1300" b="1" spc="65" dirty="0">
                <a:latin typeface="Tahoma"/>
                <a:cs typeface="Tahoma"/>
              </a:rPr>
              <a:t>NGGARAAN  </a:t>
            </a:r>
            <a:r>
              <a:rPr sz="1300" b="1" spc="105" dirty="0">
                <a:latin typeface="Tahoma"/>
                <a:cs typeface="Tahoma"/>
              </a:rPr>
              <a:t>PAUD</a:t>
            </a:r>
            <a:r>
              <a:rPr sz="1300" b="1" spc="-70" dirty="0">
                <a:latin typeface="Tahoma"/>
                <a:cs typeface="Tahoma"/>
              </a:rPr>
              <a:t> </a:t>
            </a:r>
            <a:r>
              <a:rPr sz="1300" b="1" spc="40" dirty="0">
                <a:latin typeface="Tahoma"/>
                <a:cs typeface="Tahoma"/>
              </a:rPr>
              <a:t>BERKUALITAS</a:t>
            </a:r>
            <a:endParaRPr sz="13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1300" b="1" spc="-130" dirty="0">
                <a:latin typeface="Tahoma"/>
                <a:cs typeface="Tahoma"/>
              </a:rPr>
              <a:t>(</a:t>
            </a:r>
            <a:r>
              <a:rPr sz="1300" b="1" spc="5" dirty="0">
                <a:latin typeface="Tahoma"/>
                <a:cs typeface="Tahoma"/>
              </a:rPr>
              <a:t>9</a:t>
            </a:r>
            <a:r>
              <a:rPr sz="1300" b="1" spc="-20" dirty="0">
                <a:latin typeface="Tahoma"/>
                <a:cs typeface="Tahoma"/>
              </a:rPr>
              <a:t> </a:t>
            </a:r>
            <a:r>
              <a:rPr sz="1300" b="1" spc="-15" dirty="0">
                <a:latin typeface="Tahoma"/>
                <a:cs typeface="Tahoma"/>
              </a:rPr>
              <a:t>seri)</a:t>
            </a:r>
            <a:endParaRPr sz="1300">
              <a:latin typeface="Tahoma"/>
              <a:cs typeface="Tahom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338571" y="818388"/>
          <a:ext cx="6362065" cy="60316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4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0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27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38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1405"/>
                        </a:spcBef>
                      </a:pPr>
                      <a:r>
                        <a:rPr sz="1450" b="1" spc="5" dirty="0">
                          <a:solidFill>
                            <a:srgbClr val="F3F3F3"/>
                          </a:solidFill>
                          <a:latin typeface="Tahoma"/>
                          <a:cs typeface="Tahoma"/>
                        </a:rPr>
                        <a:t>Seri</a:t>
                      </a:r>
                      <a:r>
                        <a:rPr sz="1450" b="1" spc="-55" dirty="0">
                          <a:solidFill>
                            <a:srgbClr val="F3F3F3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50" b="1" spc="65" dirty="0">
                          <a:solidFill>
                            <a:srgbClr val="F3F3F3"/>
                          </a:solidFill>
                          <a:latin typeface="Tahoma"/>
                          <a:cs typeface="Tahoma"/>
                        </a:rPr>
                        <a:t>Elemen</a:t>
                      </a:r>
                      <a:r>
                        <a:rPr sz="1450" b="1" spc="-30" dirty="0">
                          <a:solidFill>
                            <a:srgbClr val="F3F3F3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50" b="1" spc="-370" dirty="0">
                          <a:solidFill>
                            <a:srgbClr val="F3F3F3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450">
                        <a:latin typeface="Tahoma"/>
                        <a:cs typeface="Tahoma"/>
                      </a:endParaRPr>
                    </a:p>
                  </a:txBody>
                  <a:tcPr marL="0" marR="0" marT="178435" marB="0">
                    <a:solidFill>
                      <a:srgbClr val="99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3E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9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8435" marB="0">
                    <a:solidFill>
                      <a:srgbClr val="99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450" dirty="0">
                          <a:latin typeface="Segoe UI"/>
                          <a:cs typeface="Segoe UI"/>
                        </a:rPr>
                        <a:t>1.</a:t>
                      </a:r>
                      <a:r>
                        <a:rPr sz="1450" spc="-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spc="-5" dirty="0">
                          <a:latin typeface="Segoe UI"/>
                          <a:cs typeface="Segoe UI"/>
                        </a:rPr>
                        <a:t>Proses</a:t>
                      </a:r>
                      <a:r>
                        <a:rPr sz="1450" spc="2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spc="5" dirty="0">
                          <a:latin typeface="Segoe UI"/>
                          <a:cs typeface="Segoe UI"/>
                        </a:rPr>
                        <a:t>pembelajaran</a:t>
                      </a:r>
                      <a:r>
                        <a:rPr sz="1450" spc="-2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dirty="0">
                          <a:latin typeface="Segoe UI"/>
                          <a:cs typeface="Segoe UI"/>
                        </a:rPr>
                        <a:t>berkualitas</a:t>
                      </a:r>
                      <a:endParaRPr sz="1450">
                        <a:latin typeface="Segoe UI"/>
                        <a:cs typeface="Segoe UI"/>
                      </a:endParaRPr>
                    </a:p>
                  </a:txBody>
                  <a:tcPr marL="0" marR="0" marT="118745" marB="0">
                    <a:lnL w="9525">
                      <a:solidFill>
                        <a:srgbClr val="990000"/>
                      </a:solidFill>
                      <a:prstDash val="solid"/>
                    </a:lnL>
                    <a:lnR w="9525">
                      <a:solidFill>
                        <a:srgbClr val="990000"/>
                      </a:solidFill>
                      <a:prstDash val="solid"/>
                    </a:lnR>
                    <a:lnB w="9525">
                      <a:solidFill>
                        <a:srgbClr val="124F5C"/>
                      </a:solidFill>
                      <a:prstDash val="solid"/>
                    </a:lnB>
                    <a:solidFill>
                      <a:srgbClr val="F4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90000"/>
                      </a:solidFill>
                      <a:prstDash val="solid"/>
                    </a:lnL>
                    <a:solidFill>
                      <a:srgbClr val="D3E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12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121920">
                        <a:lnSpc>
                          <a:spcPct val="100000"/>
                        </a:lnSpc>
                      </a:pPr>
                      <a:r>
                        <a:rPr sz="1450" b="1" spc="5" dirty="0">
                          <a:solidFill>
                            <a:srgbClr val="F3F3F3"/>
                          </a:solidFill>
                          <a:latin typeface="Tahoma"/>
                          <a:cs typeface="Tahoma"/>
                        </a:rPr>
                        <a:t>Seri</a:t>
                      </a:r>
                      <a:r>
                        <a:rPr sz="1450" b="1" spc="-55" dirty="0">
                          <a:solidFill>
                            <a:srgbClr val="F3F3F3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50" b="1" spc="65" dirty="0">
                          <a:solidFill>
                            <a:srgbClr val="F3F3F3"/>
                          </a:solidFill>
                          <a:latin typeface="Tahoma"/>
                          <a:cs typeface="Tahoma"/>
                        </a:rPr>
                        <a:t>Elemen</a:t>
                      </a:r>
                      <a:r>
                        <a:rPr sz="1450" b="1" spc="-35" dirty="0">
                          <a:solidFill>
                            <a:srgbClr val="F3F3F3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50" b="1" spc="-75" dirty="0">
                          <a:solidFill>
                            <a:srgbClr val="F3F3F3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4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solidFill>
                      <a:srgbClr val="124F5C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 cap="flat" cmpd="sng" algn="ctr">
                      <a:solidFill>
                        <a:srgbClr val="124F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3E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43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124F5C"/>
                    </a:solidFill>
                  </a:tcPr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450" spc="5" dirty="0">
                          <a:latin typeface="Segoe UI"/>
                          <a:cs typeface="Segoe UI"/>
                        </a:rPr>
                        <a:t>2.</a:t>
                      </a:r>
                      <a:r>
                        <a:rPr sz="1450" spc="-2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dirty="0">
                          <a:latin typeface="Segoe UI"/>
                          <a:cs typeface="Segoe UI"/>
                        </a:rPr>
                        <a:t>Kemitraan</a:t>
                      </a:r>
                      <a:r>
                        <a:rPr sz="1450" spc="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spc="5" dirty="0">
                          <a:latin typeface="Segoe UI"/>
                          <a:cs typeface="Segoe UI"/>
                        </a:rPr>
                        <a:t>dengan</a:t>
                      </a:r>
                      <a:r>
                        <a:rPr sz="1450" spc="-2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spc="5" dirty="0">
                          <a:latin typeface="Segoe UI"/>
                          <a:cs typeface="Segoe UI"/>
                        </a:rPr>
                        <a:t>orang</a:t>
                      </a:r>
                      <a:r>
                        <a:rPr sz="1450" spc="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spc="5" dirty="0">
                          <a:latin typeface="Segoe UI"/>
                          <a:cs typeface="Segoe UI"/>
                        </a:rPr>
                        <a:t>tua</a:t>
                      </a:r>
                      <a:endParaRPr sz="1450">
                        <a:latin typeface="Segoe UI"/>
                        <a:cs typeface="Segoe UI"/>
                      </a:endParaRPr>
                    </a:p>
                  </a:txBody>
                  <a:tcPr marL="0" marR="0" marT="119380" marB="0">
                    <a:lnL w="9525">
                      <a:solidFill>
                        <a:srgbClr val="124F5C"/>
                      </a:solidFill>
                      <a:prstDash val="solid"/>
                    </a:lnL>
                    <a:lnR w="9525">
                      <a:solidFill>
                        <a:srgbClr val="124F5C"/>
                      </a:solidFill>
                      <a:prstDash val="solid"/>
                    </a:lnR>
                    <a:lnB w="9525">
                      <a:solidFill>
                        <a:srgbClr val="124F5C"/>
                      </a:solidFill>
                      <a:prstDash val="solid"/>
                    </a:lnB>
                    <a:solidFill>
                      <a:srgbClr val="D0DFE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124F5C"/>
                      </a:solidFill>
                      <a:prstDash val="solid"/>
                    </a:lnL>
                    <a:solidFill>
                      <a:srgbClr val="D3E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80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124F5C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 cap="flat" cmpd="sng" algn="ctr">
                      <a:solidFill>
                        <a:srgbClr val="124F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3E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09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124F5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450" dirty="0">
                          <a:latin typeface="Segoe UI"/>
                          <a:cs typeface="Segoe UI"/>
                        </a:rPr>
                        <a:t>3.</a:t>
                      </a:r>
                      <a:r>
                        <a:rPr sz="1450" spc="-2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dirty="0">
                          <a:latin typeface="Segoe UI"/>
                          <a:cs typeface="Segoe UI"/>
                        </a:rPr>
                        <a:t>Kelas</a:t>
                      </a:r>
                      <a:r>
                        <a:rPr sz="1450" spc="-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dirty="0">
                          <a:latin typeface="Segoe UI"/>
                          <a:cs typeface="Segoe UI"/>
                        </a:rPr>
                        <a:t>orang</a:t>
                      </a:r>
                      <a:r>
                        <a:rPr sz="145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dirty="0">
                          <a:latin typeface="Segoe UI"/>
                          <a:cs typeface="Segoe UI"/>
                        </a:rPr>
                        <a:t>tua</a:t>
                      </a:r>
                      <a:endParaRPr sz="1450">
                        <a:latin typeface="Segoe UI"/>
                        <a:cs typeface="Segoe UI"/>
                      </a:endParaRPr>
                    </a:p>
                  </a:txBody>
                  <a:tcPr marL="0" marR="0" marT="118745" marB="0">
                    <a:lnL w="9525">
                      <a:solidFill>
                        <a:srgbClr val="124F5C"/>
                      </a:solidFill>
                      <a:prstDash val="solid"/>
                    </a:lnL>
                    <a:lnR w="9525">
                      <a:solidFill>
                        <a:srgbClr val="124F5C"/>
                      </a:solidFill>
                      <a:prstDash val="solid"/>
                    </a:lnR>
                    <a:lnB w="9525">
                      <a:solidFill>
                        <a:srgbClr val="124F5C"/>
                      </a:solidFill>
                      <a:prstDash val="solid"/>
                    </a:lnB>
                    <a:solidFill>
                      <a:srgbClr val="D0DF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124F5C"/>
                      </a:solidFill>
                      <a:prstDash val="solid"/>
                    </a:lnL>
                    <a:solidFill>
                      <a:srgbClr val="D3E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06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124F5C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 cap="flat" cmpd="sng" algn="ctr">
                      <a:solidFill>
                        <a:srgbClr val="124F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FF9900"/>
                      </a:solidFill>
                      <a:prstDash val="solid"/>
                    </a:lnB>
                    <a:solidFill>
                      <a:srgbClr val="D3E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2439">
                <a:tc rowSpan="2"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1075"/>
                        </a:spcBef>
                      </a:pPr>
                      <a:r>
                        <a:rPr sz="1450" b="1" spc="5" dirty="0">
                          <a:solidFill>
                            <a:srgbClr val="F3F3F3"/>
                          </a:solidFill>
                          <a:latin typeface="Tahoma"/>
                          <a:cs typeface="Tahoma"/>
                        </a:rPr>
                        <a:t>Seri</a:t>
                      </a:r>
                      <a:r>
                        <a:rPr sz="1450" b="1" spc="-55" dirty="0">
                          <a:solidFill>
                            <a:srgbClr val="F3F3F3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50" b="1" spc="65" dirty="0">
                          <a:solidFill>
                            <a:srgbClr val="F3F3F3"/>
                          </a:solidFill>
                          <a:latin typeface="Tahoma"/>
                          <a:cs typeface="Tahoma"/>
                        </a:rPr>
                        <a:t>Elemen</a:t>
                      </a:r>
                      <a:r>
                        <a:rPr sz="1450" b="1" spc="-35" dirty="0">
                          <a:solidFill>
                            <a:srgbClr val="F3F3F3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50" b="1" spc="-75" dirty="0">
                          <a:solidFill>
                            <a:srgbClr val="F3F3F3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450">
                        <a:latin typeface="Tahoma"/>
                        <a:cs typeface="Tahoma"/>
                      </a:endParaRPr>
                    </a:p>
                  </a:txBody>
                  <a:tcPr marL="0" marR="0" marT="136525" marB="0">
                    <a:solidFill>
                      <a:srgbClr val="FF99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450" dirty="0">
                          <a:latin typeface="Segoe UI"/>
                          <a:cs typeface="Segoe UI"/>
                        </a:rPr>
                        <a:t>4. </a:t>
                      </a:r>
                      <a:r>
                        <a:rPr sz="1450" spc="5" dirty="0">
                          <a:latin typeface="Segoe UI"/>
                          <a:cs typeface="Segoe UI"/>
                        </a:rPr>
                        <a:t>Mendukung</a:t>
                      </a:r>
                      <a:r>
                        <a:rPr sz="1450" spc="-3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dirty="0">
                          <a:latin typeface="Segoe UI"/>
                          <a:cs typeface="Segoe UI"/>
                        </a:rPr>
                        <a:t>pemenuhan</a:t>
                      </a:r>
                      <a:r>
                        <a:rPr sz="1450" spc="-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dirty="0">
                          <a:latin typeface="Segoe UI"/>
                          <a:cs typeface="Segoe UI"/>
                        </a:rPr>
                        <a:t>kebutuhan</a:t>
                      </a:r>
                      <a:r>
                        <a:rPr sz="1450" spc="-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spc="5" dirty="0">
                          <a:latin typeface="Segoe UI"/>
                          <a:cs typeface="Segoe UI"/>
                        </a:rPr>
                        <a:t>esensial</a:t>
                      </a:r>
                      <a:endParaRPr sz="1450">
                        <a:latin typeface="Segoe UI"/>
                        <a:cs typeface="Segoe UI"/>
                      </a:endParaRPr>
                    </a:p>
                  </a:txBody>
                  <a:tcPr marL="0" marR="0" marT="119380" marB="0">
                    <a:lnR w="9525">
                      <a:solidFill>
                        <a:srgbClr val="FF9900"/>
                      </a:solidFill>
                      <a:prstDash val="solid"/>
                    </a:lnR>
                    <a:lnT w="9525">
                      <a:solidFill>
                        <a:srgbClr val="FF9900"/>
                      </a:solidFill>
                      <a:prstDash val="solid"/>
                    </a:lnT>
                    <a:lnB w="9525">
                      <a:solidFill>
                        <a:srgbClr val="FF9900"/>
                      </a:solidFill>
                      <a:prstDash val="solid"/>
                    </a:lnB>
                    <a:solidFill>
                      <a:srgbClr val="FBE4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772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6525" marB="0">
                    <a:solidFill>
                      <a:srgbClr val="FF9900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FF9900"/>
                      </a:solidFill>
                      <a:prstDash val="solid"/>
                    </a:lnT>
                    <a:solidFill>
                      <a:srgbClr val="D3EDF8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815">
                <a:tc rowSpan="1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550">
                        <a:latin typeface="Times New Roman"/>
                        <a:cs typeface="Times New Roman"/>
                      </a:endParaRPr>
                    </a:p>
                    <a:p>
                      <a:pPr marL="121920">
                        <a:lnSpc>
                          <a:spcPct val="100000"/>
                        </a:lnSpc>
                      </a:pPr>
                      <a:r>
                        <a:rPr sz="1700" b="1" spc="10" dirty="0">
                          <a:latin typeface="Tahoma"/>
                          <a:cs typeface="Tahoma"/>
                        </a:rPr>
                        <a:t>Seri</a:t>
                      </a:r>
                      <a:r>
                        <a:rPr sz="1700" b="1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700" b="1" spc="85" dirty="0">
                          <a:latin typeface="Tahoma"/>
                          <a:cs typeface="Tahoma"/>
                        </a:rPr>
                        <a:t>Elemen</a:t>
                      </a:r>
                      <a:r>
                        <a:rPr sz="1700" b="1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700" b="1" spc="90" dirty="0">
                          <a:latin typeface="Tahoma"/>
                          <a:cs typeface="Tahoma"/>
                        </a:rPr>
                        <a:t>4</a:t>
                      </a:r>
                      <a:endParaRPr sz="17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solidFill>
                      <a:srgbClr val="CCCCC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FF9900"/>
                      </a:solidFill>
                      <a:prstDash val="solid"/>
                    </a:lnT>
                    <a:solidFill>
                      <a:srgbClr val="D3EDF8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09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CCCC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450" dirty="0">
                          <a:latin typeface="Segoe UI"/>
                          <a:cs typeface="Segoe UI"/>
                        </a:rPr>
                        <a:t>5.</a:t>
                      </a:r>
                      <a:r>
                        <a:rPr sz="1450" spc="-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dirty="0">
                          <a:latin typeface="Segoe UI"/>
                          <a:cs typeface="Segoe UI"/>
                        </a:rPr>
                        <a:t>Kapasitas</a:t>
                      </a:r>
                      <a:r>
                        <a:rPr sz="1450" spc="2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dirty="0">
                          <a:latin typeface="Segoe UI"/>
                          <a:cs typeface="Segoe UI"/>
                        </a:rPr>
                        <a:t>perencanaan berbasis</a:t>
                      </a:r>
                      <a:r>
                        <a:rPr sz="1450" spc="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spc="5" dirty="0">
                          <a:latin typeface="Segoe UI"/>
                          <a:cs typeface="Segoe UI"/>
                        </a:rPr>
                        <a:t>data</a:t>
                      </a:r>
                      <a:endParaRPr sz="1450">
                        <a:latin typeface="Segoe UI"/>
                        <a:cs typeface="Segoe UI"/>
                      </a:endParaRPr>
                    </a:p>
                  </a:txBody>
                  <a:tcPr marL="0" marR="0" marT="119380" marB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CCCCCC"/>
                      </a:solidFill>
                      <a:prstDash val="solid"/>
                    </a:lnL>
                    <a:solidFill>
                      <a:srgbClr val="D3E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563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3E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7091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450" dirty="0">
                          <a:latin typeface="Segoe UI"/>
                          <a:cs typeface="Segoe UI"/>
                        </a:rPr>
                        <a:t>6.</a:t>
                      </a:r>
                      <a:r>
                        <a:rPr sz="1450" spc="-2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spc="5" dirty="0">
                          <a:latin typeface="Segoe UI"/>
                          <a:cs typeface="Segoe UI"/>
                        </a:rPr>
                        <a:t>Lingkungan</a:t>
                      </a:r>
                      <a:r>
                        <a:rPr sz="1450" spc="-4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spc="5" dirty="0">
                          <a:latin typeface="Segoe UI"/>
                          <a:cs typeface="Segoe UI"/>
                        </a:rPr>
                        <a:t>belajar</a:t>
                      </a:r>
                      <a:r>
                        <a:rPr sz="1450" spc="-2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spc="5" dirty="0">
                          <a:latin typeface="Segoe UI"/>
                          <a:cs typeface="Segoe UI"/>
                        </a:rPr>
                        <a:t>aman</a:t>
                      </a:r>
                      <a:endParaRPr sz="1450">
                        <a:latin typeface="Segoe UI"/>
                        <a:cs typeface="Segoe UI"/>
                      </a:endParaRPr>
                    </a:p>
                  </a:txBody>
                  <a:tcPr marL="0" marR="0" marT="118745" marB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CCCCCC"/>
                      </a:solidFill>
                      <a:prstDash val="solid"/>
                    </a:lnL>
                    <a:solidFill>
                      <a:srgbClr val="D3E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411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3E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724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sz="1450" dirty="0">
                          <a:latin typeface="Segoe UI"/>
                          <a:cs typeface="Segoe UI"/>
                        </a:rPr>
                        <a:t>7.</a:t>
                      </a:r>
                      <a:r>
                        <a:rPr sz="1450" spc="-2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spc="5" dirty="0">
                          <a:latin typeface="Segoe UI"/>
                          <a:cs typeface="Segoe UI"/>
                        </a:rPr>
                        <a:t>Lingkungan</a:t>
                      </a:r>
                      <a:r>
                        <a:rPr sz="1450" spc="-4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spc="5" dirty="0">
                          <a:latin typeface="Segoe UI"/>
                          <a:cs typeface="Segoe UI"/>
                        </a:rPr>
                        <a:t>belajar</a:t>
                      </a:r>
                      <a:r>
                        <a:rPr sz="1450" spc="-2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spc="5" dirty="0">
                          <a:latin typeface="Segoe UI"/>
                          <a:cs typeface="Segoe UI"/>
                        </a:rPr>
                        <a:t>inklusif</a:t>
                      </a:r>
                      <a:endParaRPr sz="1450">
                        <a:latin typeface="Segoe UI"/>
                        <a:cs typeface="Segoe UI"/>
                      </a:endParaRPr>
                    </a:p>
                  </a:txBody>
                  <a:tcPr marL="0" marR="0" marT="120650" marB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CCCCCC"/>
                      </a:solidFill>
                      <a:prstDash val="solid"/>
                    </a:lnL>
                    <a:solidFill>
                      <a:srgbClr val="D3E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411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3E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69799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CCCC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sz="1450" dirty="0">
                          <a:latin typeface="Segoe UI"/>
                          <a:cs typeface="Segoe UI"/>
                        </a:rPr>
                        <a:t>8.</a:t>
                      </a:r>
                      <a:r>
                        <a:rPr sz="1450" spc="-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dirty="0">
                          <a:latin typeface="Segoe UI"/>
                          <a:cs typeface="Segoe UI"/>
                        </a:rPr>
                        <a:t>Sarpras</a:t>
                      </a:r>
                      <a:r>
                        <a:rPr sz="1450" spc="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spc="5" dirty="0">
                          <a:latin typeface="Segoe UI"/>
                          <a:cs typeface="Segoe UI"/>
                        </a:rPr>
                        <a:t>esensial</a:t>
                      </a:r>
                      <a:r>
                        <a:rPr sz="1450" spc="-2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spc="5" dirty="0">
                          <a:latin typeface="Segoe UI"/>
                          <a:cs typeface="Segoe UI"/>
                        </a:rPr>
                        <a:t>dan</a:t>
                      </a:r>
                      <a:r>
                        <a:rPr sz="1450" dirty="0">
                          <a:latin typeface="Segoe UI"/>
                          <a:cs typeface="Segoe UI"/>
                        </a:rPr>
                        <a:t> kriteria</a:t>
                      </a:r>
                      <a:r>
                        <a:rPr sz="1450" spc="-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spc="5" dirty="0">
                          <a:latin typeface="Segoe UI"/>
                          <a:cs typeface="Segoe UI"/>
                        </a:rPr>
                        <a:t>minimum</a:t>
                      </a:r>
                      <a:endParaRPr sz="1450">
                        <a:latin typeface="Segoe UI"/>
                        <a:cs typeface="Segoe UI"/>
                      </a:endParaRPr>
                    </a:p>
                    <a:p>
                      <a:pPr marL="12192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450" spc="5" dirty="0">
                          <a:latin typeface="Segoe UI"/>
                          <a:cs typeface="Segoe UI"/>
                        </a:rPr>
                        <a:t>penyelenggaraan</a:t>
                      </a:r>
                      <a:r>
                        <a:rPr sz="1450" spc="-2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spc="5" dirty="0">
                          <a:latin typeface="Segoe UI"/>
                          <a:cs typeface="Segoe UI"/>
                        </a:rPr>
                        <a:t>layanan</a:t>
                      </a:r>
                      <a:r>
                        <a:rPr sz="1450" spc="-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spc="-30" dirty="0">
                          <a:latin typeface="Segoe UI"/>
                          <a:cs typeface="Segoe UI"/>
                        </a:rPr>
                        <a:t>PAUD</a:t>
                      </a:r>
                      <a:endParaRPr sz="1450">
                        <a:latin typeface="Segoe UI"/>
                        <a:cs typeface="Segoe UI"/>
                      </a:endParaRPr>
                    </a:p>
                  </a:txBody>
                  <a:tcPr marL="0" marR="0" marT="120014" marB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CCCCCC"/>
                      </a:solidFill>
                      <a:prstDash val="solid"/>
                    </a:lnL>
                    <a:solidFill>
                      <a:srgbClr val="D3E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106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D3E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7091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450" dirty="0">
                          <a:latin typeface="Segoe UI"/>
                          <a:cs typeface="Segoe UI"/>
                        </a:rPr>
                        <a:t>9.</a:t>
                      </a:r>
                      <a:r>
                        <a:rPr sz="1450" spc="-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spc="5" dirty="0">
                          <a:latin typeface="Segoe UI"/>
                          <a:cs typeface="Segoe UI"/>
                        </a:rPr>
                        <a:t>Lingkungan</a:t>
                      </a:r>
                      <a:r>
                        <a:rPr sz="1450" spc="-3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spc="5" dirty="0">
                          <a:latin typeface="Segoe UI"/>
                          <a:cs typeface="Segoe UI"/>
                        </a:rPr>
                        <a:t>belajar</a:t>
                      </a:r>
                      <a:r>
                        <a:rPr sz="1450" spc="-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dirty="0">
                          <a:latin typeface="Segoe UI"/>
                          <a:cs typeface="Segoe UI"/>
                        </a:rPr>
                        <a:t>partisipatif</a:t>
                      </a:r>
                      <a:r>
                        <a:rPr sz="1450" spc="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50" dirty="0">
                          <a:latin typeface="Segoe UI"/>
                          <a:cs typeface="Segoe UI"/>
                        </a:rPr>
                        <a:t>(trisentra)</a:t>
                      </a:r>
                      <a:endParaRPr sz="1450">
                        <a:latin typeface="Segoe UI"/>
                        <a:cs typeface="Segoe UI"/>
                      </a:endParaRPr>
                    </a:p>
                  </a:txBody>
                  <a:tcPr marL="0" marR="0" marT="119380" marB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4442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CCCCCC"/>
                      </a:solidFill>
                      <a:prstDash val="solid"/>
                    </a:lnT>
                    <a:solidFill>
                      <a:srgbClr val="D3E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71671" y="2452116"/>
            <a:ext cx="1062227" cy="957072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563880" y="758950"/>
            <a:ext cx="2243455" cy="6057900"/>
          </a:xfrm>
          <a:custGeom>
            <a:avLst/>
            <a:gdLst/>
            <a:ahLst/>
            <a:cxnLst/>
            <a:rect l="l" t="t" r="r" b="b"/>
            <a:pathLst>
              <a:path w="2243455" h="6057900">
                <a:moveTo>
                  <a:pt x="2243328" y="0"/>
                </a:moveTo>
                <a:lnTo>
                  <a:pt x="0" y="0"/>
                </a:lnTo>
                <a:lnTo>
                  <a:pt x="0" y="6057900"/>
                </a:lnTo>
                <a:lnTo>
                  <a:pt x="2243328" y="6057900"/>
                </a:lnTo>
                <a:lnTo>
                  <a:pt x="2243328" y="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46556" y="2090369"/>
            <a:ext cx="1875789" cy="10433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065" marR="5080" indent="635" algn="ctr">
              <a:lnSpc>
                <a:spcPct val="102800"/>
              </a:lnSpc>
              <a:spcBef>
                <a:spcPts val="90"/>
              </a:spcBef>
            </a:pPr>
            <a:r>
              <a:rPr sz="1300" b="1" spc="100" dirty="0">
                <a:latin typeface="Tahoma"/>
                <a:cs typeface="Tahoma"/>
              </a:rPr>
              <a:t>PEDOMAN UMUM </a:t>
            </a:r>
            <a:r>
              <a:rPr sz="1300" b="1" spc="105" dirty="0">
                <a:latin typeface="Tahoma"/>
                <a:cs typeface="Tahoma"/>
              </a:rPr>
              <a:t> </a:t>
            </a:r>
            <a:r>
              <a:rPr sz="1300" b="1" spc="110" dirty="0">
                <a:latin typeface="Tahoma"/>
                <a:cs typeface="Tahoma"/>
              </a:rPr>
              <a:t>P</a:t>
            </a:r>
            <a:r>
              <a:rPr sz="1300" b="1" spc="85" dirty="0">
                <a:latin typeface="Tahoma"/>
                <a:cs typeface="Tahoma"/>
              </a:rPr>
              <a:t>E</a:t>
            </a:r>
            <a:r>
              <a:rPr sz="1300" b="1" spc="60" dirty="0">
                <a:latin typeface="Tahoma"/>
                <a:cs typeface="Tahoma"/>
              </a:rPr>
              <a:t>NY</a:t>
            </a:r>
            <a:r>
              <a:rPr sz="1300" b="1" spc="40" dirty="0">
                <a:latin typeface="Tahoma"/>
                <a:cs typeface="Tahoma"/>
              </a:rPr>
              <a:t>EL</a:t>
            </a:r>
            <a:r>
              <a:rPr sz="1300" b="1" spc="85" dirty="0">
                <a:latin typeface="Tahoma"/>
                <a:cs typeface="Tahoma"/>
              </a:rPr>
              <a:t>E</a:t>
            </a:r>
            <a:r>
              <a:rPr sz="1300" b="1" spc="65" dirty="0">
                <a:latin typeface="Tahoma"/>
                <a:cs typeface="Tahoma"/>
              </a:rPr>
              <a:t>NGGARAAN  </a:t>
            </a:r>
            <a:r>
              <a:rPr sz="1300" b="1" spc="105" dirty="0">
                <a:latin typeface="Tahoma"/>
                <a:cs typeface="Tahoma"/>
              </a:rPr>
              <a:t>PAUD</a:t>
            </a:r>
            <a:r>
              <a:rPr sz="1300" b="1" spc="-70" dirty="0">
                <a:latin typeface="Tahoma"/>
                <a:cs typeface="Tahoma"/>
              </a:rPr>
              <a:t> </a:t>
            </a:r>
            <a:r>
              <a:rPr sz="1300" b="1" spc="40" dirty="0">
                <a:latin typeface="Tahoma"/>
                <a:cs typeface="Tahoma"/>
              </a:rPr>
              <a:t>BERKUALITAS</a:t>
            </a:r>
            <a:endParaRPr sz="13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5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</a:pPr>
            <a:r>
              <a:rPr sz="1300" b="1" spc="-80" dirty="0">
                <a:latin typeface="Tahoma"/>
                <a:cs typeface="Tahoma"/>
              </a:rPr>
              <a:t>&amp;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6556" y="3310254"/>
            <a:ext cx="1875789" cy="8388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-635" algn="ctr">
              <a:lnSpc>
                <a:spcPct val="102600"/>
              </a:lnSpc>
              <a:spcBef>
                <a:spcPts val="90"/>
              </a:spcBef>
            </a:pPr>
            <a:r>
              <a:rPr sz="1300" b="1" spc="100" dirty="0">
                <a:latin typeface="Tahoma"/>
                <a:cs typeface="Tahoma"/>
              </a:rPr>
              <a:t>PEDOMAN </a:t>
            </a:r>
            <a:r>
              <a:rPr sz="1300" b="1" spc="80" dirty="0">
                <a:latin typeface="Tahoma"/>
                <a:cs typeface="Tahoma"/>
              </a:rPr>
              <a:t>PERAN </a:t>
            </a:r>
            <a:r>
              <a:rPr sz="1300" b="1" spc="85" dirty="0">
                <a:latin typeface="Tahoma"/>
                <a:cs typeface="Tahoma"/>
              </a:rPr>
              <a:t> </a:t>
            </a:r>
            <a:r>
              <a:rPr sz="1300" b="1" spc="80" dirty="0">
                <a:latin typeface="Tahoma"/>
                <a:cs typeface="Tahoma"/>
              </a:rPr>
              <a:t>DESA </a:t>
            </a:r>
            <a:r>
              <a:rPr sz="1300" b="1" spc="95" dirty="0">
                <a:latin typeface="Tahoma"/>
                <a:cs typeface="Tahoma"/>
              </a:rPr>
              <a:t>DALAM </a:t>
            </a:r>
            <a:r>
              <a:rPr sz="1300" b="1" spc="100" dirty="0">
                <a:latin typeface="Tahoma"/>
                <a:cs typeface="Tahoma"/>
              </a:rPr>
              <a:t> </a:t>
            </a:r>
            <a:r>
              <a:rPr sz="1300" b="1" spc="70" dirty="0">
                <a:latin typeface="Tahoma"/>
                <a:cs typeface="Tahoma"/>
              </a:rPr>
              <a:t>PEN</a:t>
            </a:r>
            <a:r>
              <a:rPr sz="1300" b="1" spc="60" dirty="0">
                <a:latin typeface="Tahoma"/>
                <a:cs typeface="Tahoma"/>
              </a:rPr>
              <a:t>Y</a:t>
            </a:r>
            <a:r>
              <a:rPr sz="1300" b="1" spc="80" dirty="0">
                <a:latin typeface="Tahoma"/>
                <a:cs typeface="Tahoma"/>
              </a:rPr>
              <a:t>E</a:t>
            </a:r>
            <a:r>
              <a:rPr sz="1300" b="1" spc="45" dirty="0">
                <a:latin typeface="Tahoma"/>
                <a:cs typeface="Tahoma"/>
              </a:rPr>
              <a:t>L</a:t>
            </a:r>
            <a:r>
              <a:rPr sz="1300" b="1" spc="80" dirty="0">
                <a:latin typeface="Tahoma"/>
                <a:cs typeface="Tahoma"/>
              </a:rPr>
              <a:t>E</a:t>
            </a:r>
            <a:r>
              <a:rPr sz="1300" b="1" spc="65" dirty="0">
                <a:latin typeface="Tahoma"/>
                <a:cs typeface="Tahoma"/>
              </a:rPr>
              <a:t>NGGA</a:t>
            </a:r>
            <a:r>
              <a:rPr sz="1300" b="1" spc="60" dirty="0">
                <a:latin typeface="Tahoma"/>
                <a:cs typeface="Tahoma"/>
              </a:rPr>
              <a:t>R</a:t>
            </a:r>
            <a:r>
              <a:rPr sz="1300" b="1" spc="105" dirty="0">
                <a:latin typeface="Tahoma"/>
                <a:cs typeface="Tahoma"/>
              </a:rPr>
              <a:t>A</a:t>
            </a:r>
            <a:r>
              <a:rPr sz="1300" b="1" spc="95" dirty="0">
                <a:latin typeface="Tahoma"/>
                <a:cs typeface="Tahoma"/>
              </a:rPr>
              <a:t>A</a:t>
            </a:r>
            <a:r>
              <a:rPr sz="1300" b="1" spc="45" dirty="0">
                <a:latin typeface="Tahoma"/>
                <a:cs typeface="Tahoma"/>
              </a:rPr>
              <a:t>N  </a:t>
            </a:r>
            <a:r>
              <a:rPr sz="1300" b="1" spc="105" dirty="0">
                <a:latin typeface="Tahoma"/>
                <a:cs typeface="Tahoma"/>
              </a:rPr>
              <a:t>PAUD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12138" y="4327016"/>
            <a:ext cx="145415" cy="2286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00" b="1" spc="-80" dirty="0">
                <a:latin typeface="Tahoma"/>
                <a:cs typeface="Tahoma"/>
              </a:rPr>
              <a:t>&amp;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6264" y="4732401"/>
            <a:ext cx="1976755" cy="10414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635" algn="ctr">
              <a:lnSpc>
                <a:spcPct val="102499"/>
              </a:lnSpc>
              <a:spcBef>
                <a:spcPts val="90"/>
              </a:spcBef>
            </a:pPr>
            <a:r>
              <a:rPr sz="1300" b="1" spc="100" dirty="0">
                <a:latin typeface="Tahoma"/>
                <a:cs typeface="Tahoma"/>
              </a:rPr>
              <a:t>PEDOMAN </a:t>
            </a:r>
            <a:r>
              <a:rPr sz="1300" b="1" spc="105" dirty="0">
                <a:latin typeface="Tahoma"/>
                <a:cs typeface="Tahoma"/>
              </a:rPr>
              <a:t> </a:t>
            </a:r>
            <a:r>
              <a:rPr sz="1300" b="1" spc="65" dirty="0">
                <a:latin typeface="Tahoma"/>
                <a:cs typeface="Tahoma"/>
              </a:rPr>
              <a:t>REKRUTMEN </a:t>
            </a:r>
            <a:r>
              <a:rPr sz="1300" b="1" spc="100" dirty="0">
                <a:latin typeface="Tahoma"/>
                <a:cs typeface="Tahoma"/>
              </a:rPr>
              <a:t>DAN </a:t>
            </a:r>
            <a:r>
              <a:rPr sz="1300" b="1" spc="105" dirty="0">
                <a:latin typeface="Tahoma"/>
                <a:cs typeface="Tahoma"/>
              </a:rPr>
              <a:t> </a:t>
            </a:r>
            <a:r>
              <a:rPr sz="1300" b="1" spc="95" dirty="0">
                <a:latin typeface="Tahoma"/>
                <a:cs typeface="Tahoma"/>
              </a:rPr>
              <a:t>POLA </a:t>
            </a:r>
            <a:r>
              <a:rPr sz="1300" b="1" spc="65" dirty="0">
                <a:latin typeface="Tahoma"/>
                <a:cs typeface="Tahoma"/>
              </a:rPr>
              <a:t>PEMBINAAN </a:t>
            </a:r>
            <a:r>
              <a:rPr sz="1300" b="1" spc="70" dirty="0">
                <a:latin typeface="Tahoma"/>
                <a:cs typeface="Tahoma"/>
              </a:rPr>
              <a:t> </a:t>
            </a:r>
            <a:r>
              <a:rPr sz="1300" b="1" spc="75" dirty="0">
                <a:latin typeface="Tahoma"/>
                <a:cs typeface="Tahoma"/>
              </a:rPr>
              <a:t>TENAGA </a:t>
            </a:r>
            <a:r>
              <a:rPr sz="1300" b="1" spc="80" dirty="0">
                <a:latin typeface="Tahoma"/>
                <a:cs typeface="Tahoma"/>
              </a:rPr>
              <a:t> </a:t>
            </a:r>
            <a:r>
              <a:rPr sz="1300" b="1" spc="40" dirty="0">
                <a:latin typeface="Tahoma"/>
                <a:cs typeface="Tahoma"/>
              </a:rPr>
              <a:t>KEPENDIDIKAN</a:t>
            </a:r>
            <a:r>
              <a:rPr sz="1300" b="1" spc="-95" dirty="0">
                <a:latin typeface="Tahoma"/>
                <a:cs typeface="Tahoma"/>
              </a:rPr>
              <a:t> </a:t>
            </a:r>
            <a:r>
              <a:rPr sz="1300" b="1" spc="105" dirty="0">
                <a:latin typeface="Tahoma"/>
                <a:cs typeface="Tahoma"/>
              </a:rPr>
              <a:t>PAUD</a:t>
            </a:r>
            <a:endParaRPr sz="1300">
              <a:latin typeface="Tahoma"/>
              <a:cs typeface="Tahoma"/>
            </a:endParaRPr>
          </a:p>
        </p:txBody>
      </p:sp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55191" y="1257300"/>
            <a:ext cx="1060704" cy="437388"/>
          </a:xfrm>
          <a:prstGeom prst="rect">
            <a:avLst/>
          </a:prstGeom>
        </p:spPr>
      </p:pic>
      <p:sp>
        <p:nvSpPr>
          <p:cNvPr id="13" name="object 13"/>
          <p:cNvSpPr/>
          <p:nvPr/>
        </p:nvSpPr>
        <p:spPr>
          <a:xfrm>
            <a:off x="0" y="0"/>
            <a:ext cx="12192000" cy="699770"/>
          </a:xfrm>
          <a:custGeom>
            <a:avLst/>
            <a:gdLst/>
            <a:ahLst/>
            <a:cxnLst/>
            <a:rect l="l" t="t" r="r" b="b"/>
            <a:pathLst>
              <a:path w="12192000" h="699770">
                <a:moveTo>
                  <a:pt x="12192000" y="0"/>
                </a:moveTo>
                <a:lnTo>
                  <a:pt x="0" y="0"/>
                </a:lnTo>
                <a:lnTo>
                  <a:pt x="0" y="699515"/>
                </a:lnTo>
                <a:lnTo>
                  <a:pt x="12192000" y="699515"/>
                </a:lnTo>
                <a:lnTo>
                  <a:pt x="12192000" y="0"/>
                </a:lnTo>
                <a:close/>
              </a:path>
            </a:pathLst>
          </a:custGeom>
          <a:solidFill>
            <a:srgbClr val="5EA3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1272921" y="122682"/>
            <a:ext cx="96450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35" dirty="0"/>
              <a:t>Pe</a:t>
            </a:r>
            <a:r>
              <a:rPr sz="2400" spc="-50" dirty="0"/>
              <a:t>d</a:t>
            </a:r>
            <a:r>
              <a:rPr sz="2400" spc="-70" dirty="0"/>
              <a:t>oman</a:t>
            </a:r>
            <a:r>
              <a:rPr sz="2400" spc="-135" dirty="0"/>
              <a:t> </a:t>
            </a:r>
            <a:r>
              <a:rPr sz="2400" spc="-75" dirty="0"/>
              <a:t>d</a:t>
            </a:r>
            <a:r>
              <a:rPr sz="2400" spc="-80" dirty="0"/>
              <a:t>a</a:t>
            </a:r>
            <a:r>
              <a:rPr sz="2400" spc="-55" dirty="0"/>
              <a:t>n</a:t>
            </a:r>
            <a:r>
              <a:rPr sz="2400" spc="-145" dirty="0"/>
              <a:t> </a:t>
            </a:r>
            <a:r>
              <a:rPr sz="2400" spc="-60" dirty="0"/>
              <a:t>Pa</a:t>
            </a:r>
            <a:r>
              <a:rPr sz="2400" spc="-70" dirty="0"/>
              <a:t>n</a:t>
            </a:r>
            <a:r>
              <a:rPr sz="2400" spc="-40" dirty="0"/>
              <a:t>d</a:t>
            </a:r>
            <a:r>
              <a:rPr sz="2400" spc="-50" dirty="0"/>
              <a:t>u</a:t>
            </a:r>
            <a:r>
              <a:rPr sz="2400" spc="-90" dirty="0"/>
              <a:t>an</a:t>
            </a:r>
            <a:r>
              <a:rPr sz="2400" spc="-125" dirty="0"/>
              <a:t> </a:t>
            </a:r>
            <a:r>
              <a:rPr sz="2400" spc="-45" dirty="0"/>
              <a:t>Pe</a:t>
            </a:r>
            <a:r>
              <a:rPr sz="2400" spc="-55" dirty="0"/>
              <a:t>n</a:t>
            </a:r>
            <a:r>
              <a:rPr sz="2400" spc="-70" dirty="0"/>
              <a:t>yelengg</a:t>
            </a:r>
            <a:r>
              <a:rPr sz="2400" spc="-85" dirty="0"/>
              <a:t>a</a:t>
            </a:r>
            <a:r>
              <a:rPr sz="2400" spc="-120" dirty="0"/>
              <a:t>r</a:t>
            </a:r>
            <a:r>
              <a:rPr sz="2400" spc="-175" dirty="0"/>
              <a:t>a</a:t>
            </a:r>
            <a:r>
              <a:rPr sz="2400" spc="-90" dirty="0"/>
              <a:t>an</a:t>
            </a:r>
            <a:r>
              <a:rPr sz="2400" spc="-125" dirty="0"/>
              <a:t> </a:t>
            </a:r>
            <a:r>
              <a:rPr sz="2400" spc="-25" dirty="0"/>
              <a:t>PAUD</a:t>
            </a:r>
            <a:r>
              <a:rPr sz="2400" spc="-145" dirty="0"/>
              <a:t> </a:t>
            </a:r>
            <a:r>
              <a:rPr sz="2400" spc="-65" dirty="0"/>
              <a:t>Berk</a:t>
            </a:r>
            <a:r>
              <a:rPr sz="2400" spc="-80" dirty="0"/>
              <a:t>u</a:t>
            </a:r>
            <a:r>
              <a:rPr sz="2400" spc="-120" dirty="0"/>
              <a:t>al</a:t>
            </a:r>
            <a:r>
              <a:rPr sz="2400" spc="-95" dirty="0"/>
              <a:t>i</a:t>
            </a:r>
            <a:r>
              <a:rPr sz="2400" spc="-110" dirty="0"/>
              <a:t>tas</a:t>
            </a:r>
            <a:endParaRPr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99516"/>
            <a:ext cx="12192000" cy="6158865"/>
          </a:xfrm>
          <a:custGeom>
            <a:avLst/>
            <a:gdLst/>
            <a:ahLst/>
            <a:cxnLst/>
            <a:rect l="l" t="t" r="r" b="b"/>
            <a:pathLst>
              <a:path w="12192000" h="6158865">
                <a:moveTo>
                  <a:pt x="0" y="6158483"/>
                </a:moveTo>
                <a:lnTo>
                  <a:pt x="12192000" y="6158483"/>
                </a:lnTo>
                <a:lnTo>
                  <a:pt x="12192000" y="0"/>
                </a:lnTo>
                <a:lnTo>
                  <a:pt x="0" y="0"/>
                </a:lnTo>
                <a:lnTo>
                  <a:pt x="0" y="6158483"/>
                </a:lnTo>
                <a:close/>
              </a:path>
            </a:pathLst>
          </a:custGeom>
          <a:solidFill>
            <a:srgbClr val="D3EC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95769" y="2775026"/>
            <a:ext cx="2903220" cy="3697604"/>
          </a:xfrm>
          <a:prstGeom prst="rect">
            <a:avLst/>
          </a:prstGeom>
          <a:solidFill>
            <a:srgbClr val="CFE1F3"/>
          </a:solidFill>
        </p:spPr>
        <p:txBody>
          <a:bodyPr vert="horz" wrap="square" lIns="0" tIns="102235" rIns="0" bIns="0" rtlCol="0">
            <a:spAutoFit/>
          </a:bodyPr>
          <a:lstStyle/>
          <a:p>
            <a:pPr marL="190500" marR="258445" indent="-108585" algn="just">
              <a:lnSpc>
                <a:spcPct val="115100"/>
              </a:lnSpc>
              <a:spcBef>
                <a:spcPts val="805"/>
              </a:spcBef>
              <a:buSzPct val="72727"/>
              <a:buAutoNum type="arabicPeriod"/>
              <a:tabLst>
                <a:tab pos="191135" algn="l"/>
              </a:tabLst>
            </a:pPr>
            <a:r>
              <a:rPr sz="1100" spc="-5" dirty="0">
                <a:latin typeface="Segoe UI"/>
                <a:cs typeface="Segoe UI"/>
              </a:rPr>
              <a:t>Kelas </a:t>
            </a:r>
            <a:r>
              <a:rPr sz="1100" dirty="0">
                <a:latin typeface="Segoe UI"/>
                <a:cs typeface="Segoe UI"/>
              </a:rPr>
              <a:t>orang tua, wahana untuk berbagi </a:t>
            </a:r>
            <a:r>
              <a:rPr sz="1100" spc="5" dirty="0">
                <a:latin typeface="Segoe UI"/>
                <a:cs typeface="Segoe UI"/>
              </a:rPr>
              <a:t> </a:t>
            </a:r>
            <a:r>
              <a:rPr sz="1100" dirty="0">
                <a:latin typeface="Segoe UI"/>
                <a:cs typeface="Segoe UI"/>
              </a:rPr>
              <a:t>informasi mengenai </a:t>
            </a:r>
            <a:r>
              <a:rPr sz="1100" spc="-5" dirty="0">
                <a:latin typeface="Segoe UI"/>
                <a:cs typeface="Segoe UI"/>
              </a:rPr>
              <a:t>kebutuhan esensial </a:t>
            </a:r>
            <a:r>
              <a:rPr sz="1100" spc="-290" dirty="0">
                <a:latin typeface="Segoe UI"/>
                <a:cs typeface="Segoe UI"/>
              </a:rPr>
              <a:t> </a:t>
            </a:r>
            <a:r>
              <a:rPr sz="1100" dirty="0">
                <a:latin typeface="Segoe UI"/>
                <a:cs typeface="Segoe UI"/>
              </a:rPr>
              <a:t>anak (intervensi</a:t>
            </a:r>
            <a:r>
              <a:rPr sz="1100" spc="-20" dirty="0">
                <a:latin typeface="Segoe UI"/>
                <a:cs typeface="Segoe UI"/>
              </a:rPr>
              <a:t> </a:t>
            </a:r>
            <a:r>
              <a:rPr sz="1100" spc="-5" dirty="0">
                <a:latin typeface="Segoe UI"/>
                <a:cs typeface="Segoe UI"/>
              </a:rPr>
              <a:t>gizi-sensitif).</a:t>
            </a:r>
            <a:endParaRPr sz="1100" dirty="0">
              <a:latin typeface="Segoe UI"/>
              <a:cs typeface="Segoe UI"/>
            </a:endParaRPr>
          </a:p>
          <a:p>
            <a:pPr marL="190500" marR="212725" indent="-108585" algn="just">
              <a:lnSpc>
                <a:spcPts val="1520"/>
              </a:lnSpc>
              <a:spcBef>
                <a:spcPts val="75"/>
              </a:spcBef>
              <a:buSzPct val="72727"/>
              <a:buAutoNum type="arabicPeriod"/>
              <a:tabLst>
                <a:tab pos="191135" algn="l"/>
              </a:tabLst>
            </a:pPr>
            <a:r>
              <a:rPr sz="1100" dirty="0">
                <a:latin typeface="Segoe UI"/>
                <a:cs typeface="Segoe UI"/>
              </a:rPr>
              <a:t>Pemantauan Pertumbuhan Anak </a:t>
            </a:r>
            <a:r>
              <a:rPr sz="1100" spc="-5" dirty="0">
                <a:latin typeface="Segoe UI"/>
                <a:cs typeface="Segoe UI"/>
              </a:rPr>
              <a:t>(tinggi/ </a:t>
            </a:r>
            <a:r>
              <a:rPr sz="1100" spc="-295" dirty="0">
                <a:latin typeface="Segoe UI"/>
                <a:cs typeface="Segoe UI"/>
              </a:rPr>
              <a:t> </a:t>
            </a:r>
            <a:r>
              <a:rPr sz="1100" dirty="0">
                <a:latin typeface="Segoe UI"/>
                <a:cs typeface="Segoe UI"/>
              </a:rPr>
              <a:t>berat</a:t>
            </a:r>
            <a:r>
              <a:rPr sz="1100" spc="-10" dirty="0">
                <a:latin typeface="Segoe UI"/>
                <a:cs typeface="Segoe UI"/>
              </a:rPr>
              <a:t> </a:t>
            </a:r>
            <a:r>
              <a:rPr sz="1100" dirty="0">
                <a:latin typeface="Segoe UI"/>
                <a:cs typeface="Segoe UI"/>
              </a:rPr>
              <a:t>badan</a:t>
            </a:r>
            <a:r>
              <a:rPr sz="1100" spc="5" dirty="0">
                <a:latin typeface="Segoe UI"/>
                <a:cs typeface="Segoe UI"/>
              </a:rPr>
              <a:t> </a:t>
            </a:r>
            <a:r>
              <a:rPr sz="1100" dirty="0">
                <a:latin typeface="Segoe UI"/>
                <a:cs typeface="Segoe UI"/>
              </a:rPr>
              <a:t>dan</a:t>
            </a:r>
            <a:r>
              <a:rPr sz="1100" spc="-5" dirty="0">
                <a:latin typeface="Segoe UI"/>
                <a:cs typeface="Segoe UI"/>
              </a:rPr>
              <a:t> lingkar kepala)</a:t>
            </a:r>
            <a:endParaRPr sz="1100" dirty="0">
              <a:latin typeface="Segoe UI"/>
              <a:cs typeface="Segoe UI"/>
            </a:endParaRPr>
          </a:p>
          <a:p>
            <a:pPr marL="190500" indent="-109220" algn="just">
              <a:lnSpc>
                <a:spcPct val="100000"/>
              </a:lnSpc>
              <a:spcBef>
                <a:spcPts val="110"/>
              </a:spcBef>
              <a:buSzPct val="72727"/>
              <a:buAutoNum type="arabicPeriod"/>
              <a:tabLst>
                <a:tab pos="191135" algn="l"/>
              </a:tabLst>
            </a:pPr>
            <a:r>
              <a:rPr sz="1100" dirty="0">
                <a:latin typeface="Segoe UI"/>
                <a:cs typeface="Segoe UI"/>
              </a:rPr>
              <a:t>Pemantauan</a:t>
            </a:r>
            <a:r>
              <a:rPr sz="1100" spc="-30" dirty="0">
                <a:latin typeface="Segoe UI"/>
                <a:cs typeface="Segoe UI"/>
              </a:rPr>
              <a:t> </a:t>
            </a:r>
            <a:r>
              <a:rPr sz="1100" dirty="0">
                <a:latin typeface="Segoe UI"/>
                <a:cs typeface="Segoe UI"/>
              </a:rPr>
              <a:t>Perkembangan</a:t>
            </a:r>
            <a:r>
              <a:rPr sz="1100" spc="-15" dirty="0">
                <a:latin typeface="Segoe UI"/>
                <a:cs typeface="Segoe UI"/>
              </a:rPr>
              <a:t> </a:t>
            </a:r>
            <a:r>
              <a:rPr sz="1100" spc="-5" dirty="0">
                <a:latin typeface="Segoe UI"/>
                <a:cs typeface="Segoe UI"/>
              </a:rPr>
              <a:t>Anak</a:t>
            </a:r>
            <a:endParaRPr sz="1100" dirty="0">
              <a:latin typeface="Segoe UI"/>
              <a:cs typeface="Segoe UI"/>
            </a:endParaRPr>
          </a:p>
          <a:p>
            <a:pPr marL="190500">
              <a:lnSpc>
                <a:spcPct val="100000"/>
              </a:lnSpc>
              <a:spcBef>
                <a:spcPts val="204"/>
              </a:spcBef>
            </a:pPr>
            <a:r>
              <a:rPr sz="1100" spc="-5" dirty="0">
                <a:latin typeface="Segoe UI"/>
                <a:cs typeface="Segoe UI"/>
              </a:rPr>
              <a:t>(DDTK/KPSP/KMS/KIA/</a:t>
            </a:r>
            <a:r>
              <a:rPr sz="1100" spc="-45" dirty="0">
                <a:latin typeface="Segoe UI"/>
                <a:cs typeface="Segoe UI"/>
              </a:rPr>
              <a:t> </a:t>
            </a:r>
            <a:r>
              <a:rPr sz="1100" spc="-5" dirty="0">
                <a:latin typeface="Segoe UI"/>
                <a:cs typeface="Segoe UI"/>
              </a:rPr>
              <a:t>KKA)</a:t>
            </a:r>
            <a:endParaRPr sz="1100" dirty="0">
              <a:latin typeface="Segoe UI"/>
              <a:cs typeface="Segoe UI"/>
            </a:endParaRPr>
          </a:p>
          <a:p>
            <a:pPr marL="190500" marR="390525" indent="-108585">
              <a:lnSpc>
                <a:spcPts val="1520"/>
              </a:lnSpc>
              <a:spcBef>
                <a:spcPts val="75"/>
              </a:spcBef>
              <a:buSzPct val="72727"/>
              <a:buAutoNum type="arabicPeriod" startAt="4"/>
              <a:tabLst>
                <a:tab pos="191135" algn="l"/>
              </a:tabLst>
            </a:pPr>
            <a:r>
              <a:rPr sz="1100" dirty="0">
                <a:latin typeface="Segoe UI"/>
                <a:cs typeface="Segoe UI"/>
              </a:rPr>
              <a:t>Berkoordinasi</a:t>
            </a:r>
            <a:r>
              <a:rPr sz="1100" spc="-30" dirty="0">
                <a:latin typeface="Segoe UI"/>
                <a:cs typeface="Segoe UI"/>
              </a:rPr>
              <a:t> </a:t>
            </a:r>
            <a:r>
              <a:rPr sz="1100" dirty="0">
                <a:latin typeface="Segoe UI"/>
                <a:cs typeface="Segoe UI"/>
              </a:rPr>
              <a:t>dengan</a:t>
            </a:r>
            <a:r>
              <a:rPr sz="1100" spc="-15" dirty="0">
                <a:latin typeface="Segoe UI"/>
                <a:cs typeface="Segoe UI"/>
              </a:rPr>
              <a:t> </a:t>
            </a:r>
            <a:r>
              <a:rPr sz="1100" dirty="0">
                <a:latin typeface="Segoe UI"/>
                <a:cs typeface="Segoe UI"/>
              </a:rPr>
              <a:t>unit </a:t>
            </a:r>
            <a:r>
              <a:rPr sz="1100" spc="-5" dirty="0">
                <a:latin typeface="Segoe UI"/>
                <a:cs typeface="Segoe UI"/>
              </a:rPr>
              <a:t>lain</a:t>
            </a:r>
            <a:r>
              <a:rPr sz="1100" spc="-25" dirty="0">
                <a:latin typeface="Segoe UI"/>
                <a:cs typeface="Segoe UI"/>
              </a:rPr>
              <a:t> </a:t>
            </a:r>
            <a:r>
              <a:rPr sz="1100" spc="-5" dirty="0">
                <a:latin typeface="Segoe UI"/>
                <a:cs typeface="Segoe UI"/>
              </a:rPr>
              <a:t>terkait </a:t>
            </a:r>
            <a:r>
              <a:rPr sz="1100" spc="-285" dirty="0">
                <a:latin typeface="Segoe UI"/>
                <a:cs typeface="Segoe UI"/>
              </a:rPr>
              <a:t> </a:t>
            </a:r>
            <a:r>
              <a:rPr sz="1100" dirty="0">
                <a:latin typeface="Segoe UI"/>
                <a:cs typeface="Segoe UI"/>
              </a:rPr>
              <a:t>pemenuhan</a:t>
            </a:r>
            <a:r>
              <a:rPr sz="1100" spc="-5" dirty="0">
                <a:latin typeface="Segoe UI"/>
                <a:cs typeface="Segoe UI"/>
              </a:rPr>
              <a:t> gizi</a:t>
            </a:r>
            <a:r>
              <a:rPr sz="1100" spc="-10" dirty="0">
                <a:latin typeface="Segoe UI"/>
                <a:cs typeface="Segoe UI"/>
              </a:rPr>
              <a:t> </a:t>
            </a:r>
            <a:r>
              <a:rPr sz="1100" dirty="0">
                <a:latin typeface="Segoe UI"/>
                <a:cs typeface="Segoe UI"/>
              </a:rPr>
              <a:t>dan</a:t>
            </a:r>
            <a:r>
              <a:rPr sz="1100" spc="-10" dirty="0">
                <a:latin typeface="Segoe UI"/>
                <a:cs typeface="Segoe UI"/>
              </a:rPr>
              <a:t> </a:t>
            </a:r>
            <a:r>
              <a:rPr sz="1100" spc="-5" dirty="0">
                <a:latin typeface="Segoe UI"/>
                <a:cs typeface="Segoe UI"/>
              </a:rPr>
              <a:t>kesehatan</a:t>
            </a:r>
            <a:endParaRPr sz="1100" dirty="0">
              <a:latin typeface="Segoe UI"/>
              <a:cs typeface="Segoe UI"/>
            </a:endParaRPr>
          </a:p>
          <a:p>
            <a:pPr marL="190500" indent="-109220">
              <a:lnSpc>
                <a:spcPct val="100000"/>
              </a:lnSpc>
              <a:spcBef>
                <a:spcPts val="115"/>
              </a:spcBef>
              <a:buSzPct val="72727"/>
              <a:buAutoNum type="arabicPeriod" startAt="4"/>
              <a:tabLst>
                <a:tab pos="191135" algn="l"/>
              </a:tabLst>
            </a:pPr>
            <a:r>
              <a:rPr sz="1100" dirty="0">
                <a:latin typeface="Segoe UI"/>
                <a:cs typeface="Segoe UI"/>
              </a:rPr>
              <a:t>Menerapkan</a:t>
            </a:r>
            <a:r>
              <a:rPr sz="1100" spc="-30" dirty="0">
                <a:latin typeface="Segoe UI"/>
                <a:cs typeface="Segoe UI"/>
              </a:rPr>
              <a:t> </a:t>
            </a:r>
            <a:r>
              <a:rPr sz="1100" dirty="0">
                <a:latin typeface="Segoe UI"/>
                <a:cs typeface="Segoe UI"/>
              </a:rPr>
              <a:t>PHBS</a:t>
            </a:r>
            <a:r>
              <a:rPr sz="1100" spc="-35" dirty="0">
                <a:latin typeface="Segoe UI"/>
                <a:cs typeface="Segoe UI"/>
              </a:rPr>
              <a:t> </a:t>
            </a:r>
            <a:r>
              <a:rPr sz="1100" spc="-5" dirty="0" err="1">
                <a:latin typeface="Segoe UI"/>
                <a:cs typeface="Segoe UI"/>
              </a:rPr>
              <a:t>melalui</a:t>
            </a:r>
            <a:r>
              <a:rPr sz="1100" spc="-15" dirty="0">
                <a:latin typeface="Segoe UI"/>
                <a:cs typeface="Segoe UI"/>
              </a:rPr>
              <a:t> </a:t>
            </a:r>
            <a:r>
              <a:rPr sz="1100" dirty="0" err="1">
                <a:latin typeface="Segoe UI"/>
                <a:cs typeface="Segoe UI"/>
              </a:rPr>
              <a:t>pembiasaan</a:t>
            </a:r>
            <a:endParaRPr sz="1100" dirty="0">
              <a:latin typeface="Segoe UI"/>
              <a:cs typeface="Segoe UI"/>
            </a:endParaRPr>
          </a:p>
          <a:p>
            <a:pPr marL="190500" marR="301625" indent="-108585">
              <a:lnSpc>
                <a:spcPct val="114999"/>
              </a:lnSpc>
              <a:spcBef>
                <a:spcPts val="5"/>
              </a:spcBef>
              <a:buSzPct val="72727"/>
              <a:buAutoNum type="arabicPeriod" startAt="4"/>
              <a:tabLst>
                <a:tab pos="191135" algn="l"/>
              </a:tabLst>
            </a:pPr>
            <a:r>
              <a:rPr sz="1100" dirty="0">
                <a:latin typeface="Segoe UI"/>
                <a:cs typeface="Segoe UI"/>
              </a:rPr>
              <a:t>Memberikan PMT dan/atau makanan </a:t>
            </a:r>
            <a:r>
              <a:rPr sz="1100" spc="5" dirty="0">
                <a:latin typeface="Segoe UI"/>
                <a:cs typeface="Segoe UI"/>
              </a:rPr>
              <a:t> </a:t>
            </a:r>
            <a:r>
              <a:rPr sz="1100" spc="-5" dirty="0">
                <a:latin typeface="Segoe UI"/>
                <a:cs typeface="Segoe UI"/>
              </a:rPr>
              <a:t>bergizi secara </a:t>
            </a:r>
            <a:r>
              <a:rPr sz="1100" dirty="0">
                <a:latin typeface="Segoe UI"/>
                <a:cs typeface="Segoe UI"/>
              </a:rPr>
              <a:t>berkala </a:t>
            </a:r>
            <a:r>
              <a:rPr sz="1100" spc="-5" dirty="0">
                <a:latin typeface="Segoe UI"/>
                <a:cs typeface="Segoe UI"/>
              </a:rPr>
              <a:t>(minimal </a:t>
            </a:r>
            <a:r>
              <a:rPr sz="1100" dirty="0">
                <a:latin typeface="Segoe UI"/>
                <a:cs typeface="Segoe UI"/>
              </a:rPr>
              <a:t>3 bulan </a:t>
            </a:r>
            <a:r>
              <a:rPr sz="1100" spc="-290" dirty="0">
                <a:latin typeface="Segoe UI"/>
                <a:cs typeface="Segoe UI"/>
              </a:rPr>
              <a:t> </a:t>
            </a:r>
            <a:r>
              <a:rPr sz="1100" spc="-5" dirty="0">
                <a:latin typeface="Segoe UI"/>
                <a:cs typeface="Segoe UI"/>
              </a:rPr>
              <a:t>sekali)</a:t>
            </a:r>
            <a:endParaRPr sz="1100" dirty="0">
              <a:latin typeface="Segoe UI"/>
              <a:cs typeface="Segoe UI"/>
            </a:endParaRPr>
          </a:p>
          <a:p>
            <a:pPr marL="190500" marR="347345" indent="-108585">
              <a:lnSpc>
                <a:spcPts val="1520"/>
              </a:lnSpc>
              <a:spcBef>
                <a:spcPts val="75"/>
              </a:spcBef>
              <a:buSzPct val="72727"/>
              <a:buAutoNum type="arabicPeriod" startAt="4"/>
              <a:tabLst>
                <a:tab pos="191135" algn="l"/>
              </a:tabLst>
            </a:pPr>
            <a:r>
              <a:rPr sz="1100" dirty="0">
                <a:latin typeface="Segoe UI"/>
                <a:cs typeface="Segoe UI"/>
              </a:rPr>
              <a:t>Memantau </a:t>
            </a:r>
            <a:r>
              <a:rPr sz="1100" spc="-5" dirty="0">
                <a:latin typeface="Segoe UI"/>
                <a:cs typeface="Segoe UI"/>
              </a:rPr>
              <a:t>kepemilikan identitas (NIK) </a:t>
            </a:r>
            <a:r>
              <a:rPr sz="1100" spc="-290" dirty="0">
                <a:latin typeface="Segoe UI"/>
                <a:cs typeface="Segoe UI"/>
              </a:rPr>
              <a:t> </a:t>
            </a:r>
            <a:r>
              <a:rPr sz="1100" dirty="0">
                <a:latin typeface="Segoe UI"/>
                <a:cs typeface="Segoe UI"/>
              </a:rPr>
              <a:t>peserta</a:t>
            </a:r>
            <a:r>
              <a:rPr sz="1100" spc="-5" dirty="0">
                <a:latin typeface="Segoe UI"/>
                <a:cs typeface="Segoe UI"/>
              </a:rPr>
              <a:t> </a:t>
            </a:r>
            <a:r>
              <a:rPr sz="1100" spc="-10" dirty="0">
                <a:latin typeface="Segoe UI"/>
                <a:cs typeface="Segoe UI"/>
              </a:rPr>
              <a:t>didik.</a:t>
            </a:r>
            <a:endParaRPr sz="1100" dirty="0">
              <a:latin typeface="Segoe UI"/>
              <a:cs typeface="Segoe UI"/>
            </a:endParaRPr>
          </a:p>
          <a:p>
            <a:pPr marL="190500" indent="-109220">
              <a:lnSpc>
                <a:spcPct val="100000"/>
              </a:lnSpc>
              <a:spcBef>
                <a:spcPts val="114"/>
              </a:spcBef>
              <a:buSzPct val="72727"/>
              <a:buAutoNum type="arabicPeriod" startAt="4"/>
              <a:tabLst>
                <a:tab pos="191135" algn="l"/>
              </a:tabLst>
            </a:pPr>
            <a:r>
              <a:rPr sz="1100" spc="-5" dirty="0">
                <a:latin typeface="Segoe UI"/>
                <a:cs typeface="Segoe UI"/>
              </a:rPr>
              <a:t>Ketersediaan</a:t>
            </a:r>
            <a:r>
              <a:rPr sz="1100" dirty="0">
                <a:latin typeface="Segoe UI"/>
                <a:cs typeface="Segoe UI"/>
              </a:rPr>
              <a:t> </a:t>
            </a:r>
            <a:r>
              <a:rPr sz="1100" spc="-5" dirty="0">
                <a:latin typeface="Segoe UI"/>
                <a:cs typeface="Segoe UI"/>
              </a:rPr>
              <a:t>fasilitas</a:t>
            </a:r>
            <a:r>
              <a:rPr sz="1100" spc="-10" dirty="0">
                <a:latin typeface="Segoe UI"/>
                <a:cs typeface="Segoe UI"/>
              </a:rPr>
              <a:t> </a:t>
            </a:r>
            <a:r>
              <a:rPr sz="1100" spc="-5" dirty="0">
                <a:latin typeface="Segoe UI"/>
                <a:cs typeface="Segoe UI"/>
              </a:rPr>
              <a:t>sanitasi</a:t>
            </a:r>
            <a:r>
              <a:rPr sz="1100" spc="-10" dirty="0">
                <a:latin typeface="Segoe UI"/>
                <a:cs typeface="Segoe UI"/>
              </a:rPr>
              <a:t> </a:t>
            </a:r>
            <a:r>
              <a:rPr sz="1100" dirty="0">
                <a:latin typeface="Segoe UI"/>
                <a:cs typeface="Segoe UI"/>
              </a:rPr>
              <a:t>dan air</a:t>
            </a:r>
          </a:p>
          <a:p>
            <a:pPr marL="190500" marR="259079">
              <a:lnSpc>
                <a:spcPct val="114500"/>
              </a:lnSpc>
              <a:spcBef>
                <a:spcPts val="10"/>
              </a:spcBef>
            </a:pPr>
            <a:r>
              <a:rPr sz="1100" dirty="0">
                <a:latin typeface="Segoe UI"/>
                <a:cs typeface="Segoe UI"/>
              </a:rPr>
              <a:t>bersih</a:t>
            </a:r>
            <a:r>
              <a:rPr sz="1100" spc="-20" dirty="0">
                <a:latin typeface="Segoe UI"/>
                <a:cs typeface="Segoe UI"/>
              </a:rPr>
              <a:t> </a:t>
            </a:r>
            <a:r>
              <a:rPr sz="1100" spc="-5" dirty="0">
                <a:latin typeface="Segoe UI"/>
                <a:cs typeface="Segoe UI"/>
              </a:rPr>
              <a:t>(minimal,</a:t>
            </a:r>
            <a:r>
              <a:rPr sz="1100" spc="-20" dirty="0">
                <a:latin typeface="Segoe UI"/>
                <a:cs typeface="Segoe UI"/>
              </a:rPr>
              <a:t> </a:t>
            </a:r>
            <a:r>
              <a:rPr sz="1100" dirty="0">
                <a:latin typeface="Segoe UI"/>
                <a:cs typeface="Segoe UI"/>
              </a:rPr>
              <a:t>menggunakan</a:t>
            </a:r>
            <a:r>
              <a:rPr sz="1100" spc="-15" dirty="0">
                <a:latin typeface="Segoe UI"/>
                <a:cs typeface="Segoe UI"/>
              </a:rPr>
              <a:t> </a:t>
            </a:r>
            <a:r>
              <a:rPr sz="1100" dirty="0">
                <a:latin typeface="Segoe UI"/>
                <a:cs typeface="Segoe UI"/>
              </a:rPr>
              <a:t>material </a:t>
            </a:r>
            <a:r>
              <a:rPr sz="1100" spc="-285" dirty="0">
                <a:latin typeface="Segoe UI"/>
                <a:cs typeface="Segoe UI"/>
              </a:rPr>
              <a:t> </a:t>
            </a:r>
            <a:r>
              <a:rPr sz="1100" dirty="0">
                <a:latin typeface="Segoe UI"/>
                <a:cs typeface="Segoe UI"/>
              </a:rPr>
              <a:t>sederhana</a:t>
            </a:r>
            <a:r>
              <a:rPr sz="1100" spc="-5" dirty="0">
                <a:latin typeface="Segoe UI"/>
                <a:cs typeface="Segoe UI"/>
              </a:rPr>
              <a:t> </a:t>
            </a:r>
            <a:r>
              <a:rPr sz="1100" dirty="0">
                <a:latin typeface="Segoe UI"/>
                <a:cs typeface="Segoe UI"/>
              </a:rPr>
              <a:t>dan</a:t>
            </a:r>
            <a:r>
              <a:rPr sz="1100" spc="-5" dirty="0">
                <a:latin typeface="Segoe UI"/>
                <a:cs typeface="Segoe UI"/>
              </a:rPr>
              <a:t> </a:t>
            </a:r>
            <a:r>
              <a:rPr sz="1100" dirty="0">
                <a:latin typeface="Segoe UI"/>
                <a:cs typeface="Segoe UI"/>
              </a:rPr>
              <a:t>ada air</a:t>
            </a:r>
            <a:r>
              <a:rPr sz="1100" spc="-10" dirty="0">
                <a:latin typeface="Segoe UI"/>
                <a:cs typeface="Segoe UI"/>
              </a:rPr>
              <a:t> </a:t>
            </a:r>
            <a:r>
              <a:rPr sz="1100" spc="-5" dirty="0">
                <a:latin typeface="Segoe UI"/>
                <a:cs typeface="Segoe UI"/>
              </a:rPr>
              <a:t>mengalir</a:t>
            </a:r>
            <a:endParaRPr sz="1100" dirty="0">
              <a:latin typeface="Segoe UI"/>
              <a:cs typeface="Segoe U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96468" y="1869948"/>
            <a:ext cx="2903220" cy="783590"/>
          </a:xfrm>
          <a:custGeom>
            <a:avLst/>
            <a:gdLst/>
            <a:ahLst/>
            <a:cxnLst/>
            <a:rect l="l" t="t" r="r" b="b"/>
            <a:pathLst>
              <a:path w="2903220" h="783589">
                <a:moveTo>
                  <a:pt x="2772664" y="0"/>
                </a:moveTo>
                <a:lnTo>
                  <a:pt x="130556" y="0"/>
                </a:lnTo>
                <a:lnTo>
                  <a:pt x="79740" y="10255"/>
                </a:lnTo>
                <a:lnTo>
                  <a:pt x="38241" y="38226"/>
                </a:lnTo>
                <a:lnTo>
                  <a:pt x="10260" y="79724"/>
                </a:lnTo>
                <a:lnTo>
                  <a:pt x="0" y="130555"/>
                </a:lnTo>
                <a:lnTo>
                  <a:pt x="0" y="652779"/>
                </a:lnTo>
                <a:lnTo>
                  <a:pt x="10260" y="703611"/>
                </a:lnTo>
                <a:lnTo>
                  <a:pt x="38241" y="745109"/>
                </a:lnTo>
                <a:lnTo>
                  <a:pt x="79740" y="773080"/>
                </a:lnTo>
                <a:lnTo>
                  <a:pt x="130556" y="783336"/>
                </a:lnTo>
                <a:lnTo>
                  <a:pt x="2772664" y="783336"/>
                </a:lnTo>
                <a:lnTo>
                  <a:pt x="2823495" y="773080"/>
                </a:lnTo>
                <a:lnTo>
                  <a:pt x="2864993" y="745108"/>
                </a:lnTo>
                <a:lnTo>
                  <a:pt x="2892964" y="703611"/>
                </a:lnTo>
                <a:lnTo>
                  <a:pt x="2903220" y="652779"/>
                </a:lnTo>
                <a:lnTo>
                  <a:pt x="2903220" y="130555"/>
                </a:lnTo>
                <a:lnTo>
                  <a:pt x="2892964" y="79724"/>
                </a:lnTo>
                <a:lnTo>
                  <a:pt x="2864993" y="38226"/>
                </a:lnTo>
                <a:lnTo>
                  <a:pt x="2823495" y="10255"/>
                </a:lnTo>
                <a:lnTo>
                  <a:pt x="2772664" y="0"/>
                </a:lnTo>
                <a:close/>
              </a:path>
            </a:pathLst>
          </a:custGeom>
          <a:solidFill>
            <a:srgbClr val="FFAB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34059" y="1936495"/>
            <a:ext cx="2825750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2299"/>
              </a:lnSpc>
              <a:spcBef>
                <a:spcPts val="95"/>
              </a:spcBef>
            </a:pPr>
            <a:r>
              <a:rPr sz="1300" b="1" spc="15" dirty="0">
                <a:latin typeface="Roboto"/>
                <a:cs typeface="Roboto"/>
              </a:rPr>
              <a:t>DUKUNGAN </a:t>
            </a:r>
            <a:r>
              <a:rPr sz="1300" b="1" spc="20" dirty="0">
                <a:latin typeface="Roboto"/>
                <a:cs typeface="Roboto"/>
              </a:rPr>
              <a:t>PEMENUHAN </a:t>
            </a:r>
            <a:r>
              <a:rPr sz="1300" b="1" spc="30" dirty="0">
                <a:latin typeface="Roboto"/>
                <a:cs typeface="Roboto"/>
              </a:rPr>
              <a:t>LAYANAN </a:t>
            </a:r>
            <a:r>
              <a:rPr sz="1300" b="1" spc="-310" dirty="0">
                <a:latin typeface="Roboto"/>
                <a:cs typeface="Roboto"/>
              </a:rPr>
              <a:t> </a:t>
            </a:r>
            <a:r>
              <a:rPr sz="1300" b="1" spc="15" dirty="0">
                <a:latin typeface="Roboto"/>
                <a:cs typeface="Roboto"/>
              </a:rPr>
              <a:t>ESENSIAL</a:t>
            </a:r>
            <a:r>
              <a:rPr sz="1300" b="1" spc="75" dirty="0">
                <a:latin typeface="Roboto"/>
                <a:cs typeface="Roboto"/>
              </a:rPr>
              <a:t> </a:t>
            </a:r>
            <a:r>
              <a:rPr sz="1300" b="1" spc="15" dirty="0">
                <a:latin typeface="Roboto"/>
                <a:cs typeface="Roboto"/>
              </a:rPr>
              <a:t>AUD</a:t>
            </a:r>
            <a:r>
              <a:rPr sz="1300" b="1" spc="40" dirty="0">
                <a:latin typeface="Roboto"/>
                <a:cs typeface="Roboto"/>
              </a:rPr>
              <a:t> </a:t>
            </a:r>
            <a:r>
              <a:rPr sz="1300" b="1" spc="5" dirty="0">
                <a:latin typeface="Roboto"/>
                <a:cs typeface="Roboto"/>
              </a:rPr>
              <a:t>DI</a:t>
            </a:r>
            <a:r>
              <a:rPr sz="1300" b="1" spc="50" dirty="0">
                <a:latin typeface="Roboto"/>
                <a:cs typeface="Roboto"/>
              </a:rPr>
              <a:t> </a:t>
            </a:r>
            <a:r>
              <a:rPr sz="1300" b="1" spc="15" dirty="0">
                <a:latin typeface="Roboto"/>
                <a:cs typeface="Roboto"/>
              </a:rPr>
              <a:t>LUAR </a:t>
            </a:r>
            <a:r>
              <a:rPr sz="1300" b="1" spc="20" dirty="0">
                <a:latin typeface="Roboto"/>
                <a:cs typeface="Roboto"/>
              </a:rPr>
              <a:t> PENDIDIKAN</a:t>
            </a:r>
            <a:endParaRPr sz="1300">
              <a:latin typeface="Roboto"/>
              <a:cs typeface="Roboto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787651" y="1315211"/>
            <a:ext cx="721360" cy="631190"/>
            <a:chOff x="1787651" y="1315211"/>
            <a:chExt cx="721360" cy="631190"/>
          </a:xfrm>
        </p:grpSpPr>
        <p:sp>
          <p:nvSpPr>
            <p:cNvPr id="7" name="object 7"/>
            <p:cNvSpPr/>
            <p:nvPr/>
          </p:nvSpPr>
          <p:spPr>
            <a:xfrm>
              <a:off x="1806701" y="1334261"/>
              <a:ext cx="683260" cy="593090"/>
            </a:xfrm>
            <a:custGeom>
              <a:avLst/>
              <a:gdLst/>
              <a:ahLst/>
              <a:cxnLst/>
              <a:rect l="l" t="t" r="r" b="b"/>
              <a:pathLst>
                <a:path w="683260" h="593089">
                  <a:moveTo>
                    <a:pt x="341375" y="0"/>
                  </a:moveTo>
                  <a:lnTo>
                    <a:pt x="290916" y="3214"/>
                  </a:lnTo>
                  <a:lnTo>
                    <a:pt x="242760" y="12550"/>
                  </a:lnTo>
                  <a:lnTo>
                    <a:pt x="197435" y="27550"/>
                  </a:lnTo>
                  <a:lnTo>
                    <a:pt x="155467" y="47755"/>
                  </a:lnTo>
                  <a:lnTo>
                    <a:pt x="117384" y="72707"/>
                  </a:lnTo>
                  <a:lnTo>
                    <a:pt x="83714" y="101947"/>
                  </a:lnTo>
                  <a:lnTo>
                    <a:pt x="54983" y="135017"/>
                  </a:lnTo>
                  <a:lnTo>
                    <a:pt x="31718" y="171457"/>
                  </a:lnTo>
                  <a:lnTo>
                    <a:pt x="14448" y="210810"/>
                  </a:lnTo>
                  <a:lnTo>
                    <a:pt x="3700" y="252616"/>
                  </a:lnTo>
                  <a:lnTo>
                    <a:pt x="0" y="296417"/>
                  </a:lnTo>
                  <a:lnTo>
                    <a:pt x="3700" y="340219"/>
                  </a:lnTo>
                  <a:lnTo>
                    <a:pt x="14448" y="382025"/>
                  </a:lnTo>
                  <a:lnTo>
                    <a:pt x="31718" y="421378"/>
                  </a:lnTo>
                  <a:lnTo>
                    <a:pt x="54983" y="457818"/>
                  </a:lnTo>
                  <a:lnTo>
                    <a:pt x="83714" y="490888"/>
                  </a:lnTo>
                  <a:lnTo>
                    <a:pt x="117384" y="520128"/>
                  </a:lnTo>
                  <a:lnTo>
                    <a:pt x="155467" y="545080"/>
                  </a:lnTo>
                  <a:lnTo>
                    <a:pt x="197435" y="565285"/>
                  </a:lnTo>
                  <a:lnTo>
                    <a:pt x="242760" y="580285"/>
                  </a:lnTo>
                  <a:lnTo>
                    <a:pt x="290916" y="589621"/>
                  </a:lnTo>
                  <a:lnTo>
                    <a:pt x="341375" y="592836"/>
                  </a:lnTo>
                  <a:lnTo>
                    <a:pt x="391835" y="589621"/>
                  </a:lnTo>
                  <a:lnTo>
                    <a:pt x="439991" y="580285"/>
                  </a:lnTo>
                  <a:lnTo>
                    <a:pt x="485316" y="565285"/>
                  </a:lnTo>
                  <a:lnTo>
                    <a:pt x="527284" y="545080"/>
                  </a:lnTo>
                  <a:lnTo>
                    <a:pt x="565367" y="520128"/>
                  </a:lnTo>
                  <a:lnTo>
                    <a:pt x="599037" y="490888"/>
                  </a:lnTo>
                  <a:lnTo>
                    <a:pt x="627768" y="457818"/>
                  </a:lnTo>
                  <a:lnTo>
                    <a:pt x="651033" y="421378"/>
                  </a:lnTo>
                  <a:lnTo>
                    <a:pt x="668303" y="382025"/>
                  </a:lnTo>
                  <a:lnTo>
                    <a:pt x="679051" y="340219"/>
                  </a:lnTo>
                  <a:lnTo>
                    <a:pt x="682752" y="296417"/>
                  </a:lnTo>
                  <a:lnTo>
                    <a:pt x="679051" y="252616"/>
                  </a:lnTo>
                  <a:lnTo>
                    <a:pt x="668303" y="210810"/>
                  </a:lnTo>
                  <a:lnTo>
                    <a:pt x="651033" y="171457"/>
                  </a:lnTo>
                  <a:lnTo>
                    <a:pt x="627768" y="135017"/>
                  </a:lnTo>
                  <a:lnTo>
                    <a:pt x="599037" y="101947"/>
                  </a:lnTo>
                  <a:lnTo>
                    <a:pt x="565367" y="72707"/>
                  </a:lnTo>
                  <a:lnTo>
                    <a:pt x="527284" y="47755"/>
                  </a:lnTo>
                  <a:lnTo>
                    <a:pt x="485316" y="27550"/>
                  </a:lnTo>
                  <a:lnTo>
                    <a:pt x="439991" y="12550"/>
                  </a:lnTo>
                  <a:lnTo>
                    <a:pt x="391835" y="3214"/>
                  </a:lnTo>
                  <a:lnTo>
                    <a:pt x="341375" y="0"/>
                  </a:lnTo>
                  <a:close/>
                </a:path>
              </a:pathLst>
            </a:custGeom>
            <a:solidFill>
              <a:srgbClr val="FFAB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806701" y="1334261"/>
              <a:ext cx="683260" cy="593090"/>
            </a:xfrm>
            <a:custGeom>
              <a:avLst/>
              <a:gdLst/>
              <a:ahLst/>
              <a:cxnLst/>
              <a:rect l="l" t="t" r="r" b="b"/>
              <a:pathLst>
                <a:path w="683260" h="593089">
                  <a:moveTo>
                    <a:pt x="0" y="296417"/>
                  </a:moveTo>
                  <a:lnTo>
                    <a:pt x="3700" y="252616"/>
                  </a:lnTo>
                  <a:lnTo>
                    <a:pt x="14448" y="210810"/>
                  </a:lnTo>
                  <a:lnTo>
                    <a:pt x="31718" y="171457"/>
                  </a:lnTo>
                  <a:lnTo>
                    <a:pt x="54983" y="135017"/>
                  </a:lnTo>
                  <a:lnTo>
                    <a:pt x="83714" y="101947"/>
                  </a:lnTo>
                  <a:lnTo>
                    <a:pt x="117384" y="72707"/>
                  </a:lnTo>
                  <a:lnTo>
                    <a:pt x="155467" y="47755"/>
                  </a:lnTo>
                  <a:lnTo>
                    <a:pt x="197435" y="27550"/>
                  </a:lnTo>
                  <a:lnTo>
                    <a:pt x="242760" y="12550"/>
                  </a:lnTo>
                  <a:lnTo>
                    <a:pt x="290916" y="3214"/>
                  </a:lnTo>
                  <a:lnTo>
                    <a:pt x="341375" y="0"/>
                  </a:lnTo>
                  <a:lnTo>
                    <a:pt x="391835" y="3214"/>
                  </a:lnTo>
                  <a:lnTo>
                    <a:pt x="439991" y="12550"/>
                  </a:lnTo>
                  <a:lnTo>
                    <a:pt x="485316" y="27550"/>
                  </a:lnTo>
                  <a:lnTo>
                    <a:pt x="527284" y="47755"/>
                  </a:lnTo>
                  <a:lnTo>
                    <a:pt x="565367" y="72707"/>
                  </a:lnTo>
                  <a:lnTo>
                    <a:pt x="599037" y="101947"/>
                  </a:lnTo>
                  <a:lnTo>
                    <a:pt x="627768" y="135017"/>
                  </a:lnTo>
                  <a:lnTo>
                    <a:pt x="651033" y="171457"/>
                  </a:lnTo>
                  <a:lnTo>
                    <a:pt x="668303" y="210810"/>
                  </a:lnTo>
                  <a:lnTo>
                    <a:pt x="679051" y="252616"/>
                  </a:lnTo>
                  <a:lnTo>
                    <a:pt x="682752" y="296417"/>
                  </a:lnTo>
                  <a:lnTo>
                    <a:pt x="679051" y="340219"/>
                  </a:lnTo>
                  <a:lnTo>
                    <a:pt x="668303" y="382025"/>
                  </a:lnTo>
                  <a:lnTo>
                    <a:pt x="651033" y="421378"/>
                  </a:lnTo>
                  <a:lnTo>
                    <a:pt x="627768" y="457818"/>
                  </a:lnTo>
                  <a:lnTo>
                    <a:pt x="599037" y="490888"/>
                  </a:lnTo>
                  <a:lnTo>
                    <a:pt x="565367" y="520128"/>
                  </a:lnTo>
                  <a:lnTo>
                    <a:pt x="527284" y="545080"/>
                  </a:lnTo>
                  <a:lnTo>
                    <a:pt x="485316" y="565285"/>
                  </a:lnTo>
                  <a:lnTo>
                    <a:pt x="439991" y="580285"/>
                  </a:lnTo>
                  <a:lnTo>
                    <a:pt x="391835" y="589621"/>
                  </a:lnTo>
                  <a:lnTo>
                    <a:pt x="341375" y="592836"/>
                  </a:lnTo>
                  <a:lnTo>
                    <a:pt x="290916" y="589621"/>
                  </a:lnTo>
                  <a:lnTo>
                    <a:pt x="242760" y="580285"/>
                  </a:lnTo>
                  <a:lnTo>
                    <a:pt x="197435" y="565285"/>
                  </a:lnTo>
                  <a:lnTo>
                    <a:pt x="155467" y="545080"/>
                  </a:lnTo>
                  <a:lnTo>
                    <a:pt x="117384" y="520128"/>
                  </a:lnTo>
                  <a:lnTo>
                    <a:pt x="83714" y="490888"/>
                  </a:lnTo>
                  <a:lnTo>
                    <a:pt x="54983" y="457818"/>
                  </a:lnTo>
                  <a:lnTo>
                    <a:pt x="31718" y="421378"/>
                  </a:lnTo>
                  <a:lnTo>
                    <a:pt x="14448" y="382025"/>
                  </a:lnTo>
                  <a:lnTo>
                    <a:pt x="3700" y="340219"/>
                  </a:lnTo>
                  <a:lnTo>
                    <a:pt x="0" y="296417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17191" y="1431035"/>
              <a:ext cx="460248" cy="399288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5097017" y="3080766"/>
            <a:ext cx="2618740" cy="1188720"/>
          </a:xfrm>
          <a:prstGeom prst="rect">
            <a:avLst/>
          </a:prstGeom>
          <a:solidFill>
            <a:srgbClr val="CFE1F3"/>
          </a:solidFill>
          <a:ln w="19050">
            <a:solidFill>
              <a:srgbClr val="FFFFFF"/>
            </a:solidFill>
          </a:ln>
        </p:spPr>
        <p:txBody>
          <a:bodyPr vert="horz" wrap="square" lIns="0" tIns="95885" rIns="0" bIns="0" rtlCol="0">
            <a:spAutoFit/>
          </a:bodyPr>
          <a:lstStyle/>
          <a:p>
            <a:pPr marL="502920" marR="198755" indent="-236220">
              <a:lnSpc>
                <a:spcPct val="117700"/>
              </a:lnSpc>
              <a:spcBef>
                <a:spcPts val="755"/>
              </a:spcBef>
              <a:buSzPct val="76923"/>
              <a:buAutoNum type="arabicPeriod"/>
              <a:tabLst>
                <a:tab pos="502920" algn="l"/>
                <a:tab pos="503555" algn="l"/>
              </a:tabLst>
            </a:pPr>
            <a:r>
              <a:rPr sz="1300" spc="10" dirty="0">
                <a:latin typeface="Segoe UI"/>
                <a:cs typeface="Segoe UI"/>
              </a:rPr>
              <a:t>Satuan </a:t>
            </a:r>
            <a:r>
              <a:rPr sz="1300" spc="15" dirty="0">
                <a:latin typeface="Segoe UI"/>
                <a:cs typeface="Segoe UI"/>
              </a:rPr>
              <a:t>memenuhi </a:t>
            </a:r>
            <a:r>
              <a:rPr sz="1300" spc="20" dirty="0">
                <a:latin typeface="Segoe UI"/>
                <a:cs typeface="Segoe UI"/>
              </a:rPr>
              <a:t> </a:t>
            </a:r>
            <a:r>
              <a:rPr sz="1300" spc="10" dirty="0">
                <a:latin typeface="Segoe UI"/>
                <a:cs typeface="Segoe UI"/>
              </a:rPr>
              <a:t>minimal</a:t>
            </a:r>
            <a:r>
              <a:rPr sz="1300" spc="-5" dirty="0">
                <a:latin typeface="Segoe UI"/>
                <a:cs typeface="Segoe UI"/>
              </a:rPr>
              <a:t> </a:t>
            </a:r>
            <a:r>
              <a:rPr sz="1300" spc="15" dirty="0">
                <a:latin typeface="Segoe UI"/>
                <a:cs typeface="Segoe UI"/>
              </a:rPr>
              <a:t>5</a:t>
            </a:r>
            <a:r>
              <a:rPr sz="1300" spc="-15" dirty="0">
                <a:latin typeface="Segoe UI"/>
                <a:cs typeface="Segoe UI"/>
              </a:rPr>
              <a:t> </a:t>
            </a:r>
            <a:r>
              <a:rPr sz="1300" spc="10" dirty="0">
                <a:latin typeface="Segoe UI"/>
                <a:cs typeface="Segoe UI"/>
              </a:rPr>
              <a:t>dari </a:t>
            </a:r>
            <a:r>
              <a:rPr sz="1300" spc="15" dirty="0">
                <a:latin typeface="Segoe UI"/>
                <a:cs typeface="Segoe UI"/>
              </a:rPr>
              <a:t>8</a:t>
            </a:r>
            <a:r>
              <a:rPr sz="1300" dirty="0">
                <a:latin typeface="Segoe UI"/>
                <a:cs typeface="Segoe UI"/>
              </a:rPr>
              <a:t> </a:t>
            </a:r>
            <a:r>
              <a:rPr sz="1300" spc="5" dirty="0">
                <a:latin typeface="Segoe UI"/>
                <a:cs typeface="Segoe UI"/>
              </a:rPr>
              <a:t>indikator</a:t>
            </a:r>
            <a:endParaRPr sz="1300">
              <a:latin typeface="Segoe UI"/>
              <a:cs typeface="Segoe UI"/>
            </a:endParaRPr>
          </a:p>
          <a:p>
            <a:pPr marL="502920" marR="386080" indent="-236220">
              <a:lnSpc>
                <a:spcPct val="117700"/>
              </a:lnSpc>
              <a:spcBef>
                <a:spcPts val="15"/>
              </a:spcBef>
              <a:buSzPct val="76923"/>
              <a:buAutoNum type="arabicPeriod"/>
              <a:tabLst>
                <a:tab pos="502920" algn="l"/>
                <a:tab pos="503555" algn="l"/>
              </a:tabLst>
            </a:pPr>
            <a:r>
              <a:rPr sz="1300" spc="10" dirty="0">
                <a:latin typeface="Segoe UI"/>
                <a:cs typeface="Segoe UI"/>
              </a:rPr>
              <a:t>Satuan</a:t>
            </a:r>
            <a:r>
              <a:rPr sz="1300" spc="-70" dirty="0">
                <a:latin typeface="Segoe UI"/>
                <a:cs typeface="Segoe UI"/>
              </a:rPr>
              <a:t> </a:t>
            </a:r>
            <a:r>
              <a:rPr sz="1300" spc="15" dirty="0">
                <a:latin typeface="Segoe UI"/>
                <a:cs typeface="Segoe UI"/>
              </a:rPr>
              <a:t>memutakhirkan </a:t>
            </a:r>
            <a:r>
              <a:rPr sz="1300" spc="-340" dirty="0">
                <a:latin typeface="Segoe UI"/>
                <a:cs typeface="Segoe UI"/>
              </a:rPr>
              <a:t> </a:t>
            </a:r>
            <a:r>
              <a:rPr sz="1300" spc="10" dirty="0">
                <a:latin typeface="Segoe UI"/>
                <a:cs typeface="Segoe UI"/>
              </a:rPr>
              <a:t>DAPODIK</a:t>
            </a:r>
            <a:r>
              <a:rPr sz="1300" spc="-15" dirty="0">
                <a:latin typeface="Segoe UI"/>
                <a:cs typeface="Segoe UI"/>
              </a:rPr>
              <a:t> </a:t>
            </a:r>
            <a:r>
              <a:rPr sz="1300" spc="10" dirty="0">
                <a:latin typeface="Segoe UI"/>
                <a:cs typeface="Segoe UI"/>
              </a:rPr>
              <a:t>berkala</a:t>
            </a:r>
            <a:endParaRPr sz="1300">
              <a:latin typeface="Segoe UI"/>
              <a:cs typeface="Segoe U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19471" y="2441448"/>
            <a:ext cx="2971800" cy="434340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8826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695"/>
              </a:spcBef>
            </a:pPr>
            <a:r>
              <a:rPr sz="1450" b="1" spc="-25" dirty="0">
                <a:solidFill>
                  <a:srgbClr val="FFFFFF"/>
                </a:solidFill>
                <a:latin typeface="Verdana"/>
                <a:cs typeface="Verdana"/>
              </a:rPr>
              <a:t>Di</a:t>
            </a:r>
            <a:r>
              <a:rPr sz="1450" b="1" spc="-40" dirty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450" b="1" spc="-4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450" b="1" spc="-30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450" b="1" spc="-25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450" b="1" spc="-50" dirty="0">
                <a:solidFill>
                  <a:srgbClr val="FFFFFF"/>
                </a:solidFill>
                <a:latin typeface="Verdana"/>
                <a:cs typeface="Verdana"/>
              </a:rPr>
              <a:t>au</a:t>
            </a:r>
            <a:r>
              <a:rPr sz="1450" b="1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50" b="1" spc="-40" dirty="0">
                <a:solidFill>
                  <a:srgbClr val="FFFFFF"/>
                </a:solidFill>
                <a:latin typeface="Verdana"/>
                <a:cs typeface="Verdana"/>
              </a:rPr>
              <a:t>melalu</a:t>
            </a:r>
            <a:r>
              <a:rPr sz="1450" b="1" spc="-55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450" b="1" spc="-1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50" b="1" dirty="0">
                <a:solidFill>
                  <a:srgbClr val="FFFFFF"/>
                </a:solidFill>
                <a:latin typeface="Verdana"/>
                <a:cs typeface="Verdana"/>
              </a:rPr>
              <a:t>DA</a:t>
            </a:r>
            <a:r>
              <a:rPr sz="1450" b="1" spc="-10" dirty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450" b="1" spc="-85" dirty="0">
                <a:solidFill>
                  <a:srgbClr val="FFFFFF"/>
                </a:solidFill>
                <a:latin typeface="Verdana"/>
                <a:cs typeface="Verdana"/>
              </a:rPr>
              <a:t>ODIK</a:t>
            </a:r>
            <a:endParaRPr sz="145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897619" y="1786635"/>
            <a:ext cx="2618105" cy="3495675"/>
          </a:xfrm>
          <a:prstGeom prst="rect">
            <a:avLst/>
          </a:prstGeom>
          <a:solidFill>
            <a:srgbClr val="CFE1F3"/>
          </a:solidFill>
          <a:ln w="19050">
            <a:solidFill>
              <a:srgbClr val="FFFFFF"/>
            </a:solidFill>
          </a:ln>
        </p:spPr>
        <p:txBody>
          <a:bodyPr vert="horz" wrap="square" lIns="0" tIns="97790" rIns="0" bIns="0" rtlCol="0">
            <a:spAutoFit/>
          </a:bodyPr>
          <a:lstStyle/>
          <a:p>
            <a:pPr marL="122555" marR="147955">
              <a:lnSpc>
                <a:spcPct val="114999"/>
              </a:lnSpc>
              <a:spcBef>
                <a:spcPts val="770"/>
              </a:spcBef>
            </a:pPr>
            <a:r>
              <a:rPr sz="1300" spc="-10" dirty="0">
                <a:latin typeface="Segoe UI"/>
                <a:cs typeface="Segoe UI"/>
              </a:rPr>
              <a:t>Persentase </a:t>
            </a:r>
            <a:r>
              <a:rPr sz="1300" spc="-5" dirty="0">
                <a:latin typeface="Segoe UI"/>
                <a:cs typeface="Segoe UI"/>
              </a:rPr>
              <a:t>Lembaga</a:t>
            </a:r>
            <a:r>
              <a:rPr sz="1300" dirty="0">
                <a:latin typeface="Segoe UI"/>
                <a:cs typeface="Segoe UI"/>
              </a:rPr>
              <a:t> </a:t>
            </a:r>
            <a:r>
              <a:rPr sz="1300" spc="-10" dirty="0">
                <a:latin typeface="Segoe UI"/>
                <a:cs typeface="Segoe UI"/>
              </a:rPr>
              <a:t>Pendidikan </a:t>
            </a:r>
            <a:r>
              <a:rPr sz="1300" spc="-345" dirty="0">
                <a:latin typeface="Segoe UI"/>
                <a:cs typeface="Segoe UI"/>
              </a:rPr>
              <a:t> </a:t>
            </a:r>
            <a:r>
              <a:rPr sz="1300" spc="-5" dirty="0">
                <a:latin typeface="Segoe UI"/>
                <a:cs typeface="Segoe UI"/>
              </a:rPr>
              <a:t>Anak Usia </a:t>
            </a:r>
            <a:r>
              <a:rPr sz="1300" spc="-10" dirty="0">
                <a:latin typeface="Segoe UI"/>
                <a:cs typeface="Segoe UI"/>
              </a:rPr>
              <a:t>Dini </a:t>
            </a:r>
            <a:r>
              <a:rPr sz="1300" spc="-5" dirty="0">
                <a:latin typeface="Segoe UI"/>
                <a:cs typeface="Segoe UI"/>
              </a:rPr>
              <a:t>(PAUD) yang </a:t>
            </a:r>
            <a:r>
              <a:rPr sz="1300" dirty="0">
                <a:latin typeface="Segoe UI"/>
                <a:cs typeface="Segoe UI"/>
              </a:rPr>
              <a:t> </a:t>
            </a:r>
            <a:r>
              <a:rPr sz="1300" spc="-5" dirty="0">
                <a:latin typeface="Segoe UI"/>
                <a:cs typeface="Segoe UI"/>
              </a:rPr>
              <a:t>mengembangkan</a:t>
            </a:r>
            <a:r>
              <a:rPr sz="1300" spc="25" dirty="0">
                <a:latin typeface="Segoe UI"/>
                <a:cs typeface="Segoe UI"/>
              </a:rPr>
              <a:t> </a:t>
            </a:r>
            <a:r>
              <a:rPr sz="1300" spc="-10" dirty="0">
                <a:latin typeface="Segoe UI"/>
                <a:cs typeface="Segoe UI"/>
              </a:rPr>
              <a:t>Pendidikan/ </a:t>
            </a:r>
            <a:r>
              <a:rPr sz="1300" spc="-5" dirty="0">
                <a:latin typeface="Segoe UI"/>
                <a:cs typeface="Segoe UI"/>
              </a:rPr>
              <a:t> Pengembangan</a:t>
            </a:r>
            <a:r>
              <a:rPr sz="1300" spc="10" dirty="0">
                <a:latin typeface="Segoe UI"/>
                <a:cs typeface="Segoe UI"/>
              </a:rPr>
              <a:t> </a:t>
            </a:r>
            <a:r>
              <a:rPr sz="1300" spc="-5" dirty="0">
                <a:latin typeface="Segoe UI"/>
                <a:cs typeface="Segoe UI"/>
              </a:rPr>
              <a:t>Anak Usia</a:t>
            </a:r>
            <a:r>
              <a:rPr sz="1300" spc="-20" dirty="0">
                <a:latin typeface="Segoe UI"/>
                <a:cs typeface="Segoe UI"/>
              </a:rPr>
              <a:t> </a:t>
            </a:r>
            <a:r>
              <a:rPr sz="1300" spc="-10" dirty="0">
                <a:latin typeface="Segoe UI"/>
                <a:cs typeface="Segoe UI"/>
              </a:rPr>
              <a:t>Dini </a:t>
            </a:r>
            <a:r>
              <a:rPr sz="1300" spc="-5" dirty="0">
                <a:latin typeface="Segoe UI"/>
                <a:cs typeface="Segoe UI"/>
              </a:rPr>
              <a:t> Holistik</a:t>
            </a:r>
            <a:r>
              <a:rPr sz="1300" spc="-10" dirty="0">
                <a:latin typeface="Segoe UI"/>
                <a:cs typeface="Segoe UI"/>
              </a:rPr>
              <a:t> </a:t>
            </a:r>
            <a:r>
              <a:rPr sz="1300" spc="-5" dirty="0">
                <a:latin typeface="Segoe UI"/>
                <a:cs typeface="Segoe UI"/>
              </a:rPr>
              <a:t>Integratif</a:t>
            </a:r>
            <a:endParaRPr sz="130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00">
              <a:latin typeface="Segoe UI"/>
              <a:cs typeface="Segoe UI"/>
            </a:endParaRPr>
          </a:p>
          <a:p>
            <a:pPr marL="122555">
              <a:lnSpc>
                <a:spcPct val="100000"/>
              </a:lnSpc>
            </a:pPr>
            <a:r>
              <a:rPr sz="1300" spc="-5" dirty="0">
                <a:latin typeface="Segoe UI"/>
                <a:cs typeface="Segoe UI"/>
              </a:rPr>
              <a:t>Target:</a:t>
            </a:r>
            <a:r>
              <a:rPr sz="1300" spc="-45" dirty="0">
                <a:latin typeface="Segoe UI"/>
                <a:cs typeface="Segoe UI"/>
              </a:rPr>
              <a:t> </a:t>
            </a:r>
            <a:r>
              <a:rPr sz="1300" spc="-10" dirty="0">
                <a:latin typeface="Segoe UI"/>
                <a:cs typeface="Segoe UI"/>
              </a:rPr>
              <a:t>70% </a:t>
            </a:r>
            <a:r>
              <a:rPr sz="1300" spc="-5" dirty="0">
                <a:latin typeface="Segoe UI"/>
                <a:cs typeface="Segoe UI"/>
              </a:rPr>
              <a:t>di</a:t>
            </a:r>
            <a:r>
              <a:rPr sz="1300" spc="-40" dirty="0">
                <a:latin typeface="Segoe UI"/>
                <a:cs typeface="Segoe UI"/>
              </a:rPr>
              <a:t> </a:t>
            </a:r>
            <a:r>
              <a:rPr sz="1300" spc="-10" dirty="0">
                <a:latin typeface="Segoe UI"/>
                <a:cs typeface="Segoe UI"/>
              </a:rPr>
              <a:t>2024</a:t>
            </a:r>
            <a:endParaRPr sz="130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300">
              <a:latin typeface="Segoe UI"/>
              <a:cs typeface="Segoe UI"/>
            </a:endParaRPr>
          </a:p>
          <a:p>
            <a:pPr marL="122555" marR="165100">
              <a:lnSpc>
                <a:spcPct val="115399"/>
              </a:lnSpc>
            </a:pPr>
            <a:r>
              <a:rPr sz="1300" spc="-5" dirty="0">
                <a:latin typeface="Segoe UI"/>
                <a:cs typeface="Segoe UI"/>
              </a:rPr>
              <a:t>Penanggung Jawab: </a:t>
            </a:r>
            <a:r>
              <a:rPr sz="1300" spc="-10" dirty="0">
                <a:latin typeface="Segoe UI"/>
                <a:cs typeface="Segoe UI"/>
              </a:rPr>
              <a:t>Pemerintah </a:t>
            </a:r>
            <a:r>
              <a:rPr sz="1300" spc="-345" dirty="0">
                <a:latin typeface="Segoe UI"/>
                <a:cs typeface="Segoe UI"/>
              </a:rPr>
              <a:t> </a:t>
            </a:r>
            <a:r>
              <a:rPr sz="1300" spc="-5" dirty="0">
                <a:latin typeface="Segoe UI"/>
                <a:cs typeface="Segoe UI"/>
              </a:rPr>
              <a:t>Kabupaten/</a:t>
            </a:r>
            <a:r>
              <a:rPr sz="1300" spc="5" dirty="0">
                <a:latin typeface="Segoe UI"/>
                <a:cs typeface="Segoe UI"/>
              </a:rPr>
              <a:t> </a:t>
            </a:r>
            <a:r>
              <a:rPr sz="1300" spc="-5" dirty="0">
                <a:latin typeface="Segoe UI"/>
                <a:cs typeface="Segoe UI"/>
              </a:rPr>
              <a:t>Kota</a:t>
            </a:r>
            <a:endParaRPr sz="130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00">
              <a:latin typeface="Segoe UI"/>
              <a:cs typeface="Segoe UI"/>
            </a:endParaRPr>
          </a:p>
          <a:p>
            <a:pPr marL="122555">
              <a:lnSpc>
                <a:spcPct val="100000"/>
              </a:lnSpc>
            </a:pPr>
            <a:r>
              <a:rPr sz="1300" spc="-5" dirty="0">
                <a:latin typeface="Segoe UI"/>
                <a:cs typeface="Segoe UI"/>
              </a:rPr>
              <a:t>Dukungan:</a:t>
            </a:r>
            <a:r>
              <a:rPr sz="1300" spc="-15" dirty="0">
                <a:latin typeface="Segoe UI"/>
                <a:cs typeface="Segoe UI"/>
              </a:rPr>
              <a:t> </a:t>
            </a:r>
            <a:r>
              <a:rPr sz="1300" spc="-5" dirty="0">
                <a:latin typeface="Segoe UI"/>
                <a:cs typeface="Segoe UI"/>
              </a:rPr>
              <a:t>Kemendikbudristek</a:t>
            </a:r>
            <a:endParaRPr sz="1300">
              <a:latin typeface="Segoe UI"/>
              <a:cs typeface="Segoe U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845295" y="867155"/>
            <a:ext cx="2616835" cy="399415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70485" rIns="0" bIns="0" rtlCol="0">
            <a:spAutoFit/>
          </a:bodyPr>
          <a:lstStyle/>
          <a:p>
            <a:pPr marL="316865">
              <a:lnSpc>
                <a:spcPct val="100000"/>
              </a:lnSpc>
              <a:spcBef>
                <a:spcPts val="555"/>
              </a:spcBef>
            </a:pPr>
            <a:r>
              <a:rPr sz="1450" b="1" spc="-9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450" b="1" spc="-45" dirty="0">
                <a:solidFill>
                  <a:srgbClr val="FFFFFF"/>
                </a:solidFill>
                <a:latin typeface="Verdana"/>
                <a:cs typeface="Verdana"/>
              </a:rPr>
              <a:t>arget</a:t>
            </a:r>
            <a:r>
              <a:rPr sz="1450" b="1" spc="-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50" b="1" spc="-45" dirty="0">
                <a:solidFill>
                  <a:srgbClr val="FFFFFF"/>
                </a:solidFill>
                <a:latin typeface="Verdana"/>
                <a:cs typeface="Verdana"/>
              </a:rPr>
              <a:t>Perpr</a:t>
            </a:r>
            <a:r>
              <a:rPr sz="1450" b="1" spc="-65" dirty="0">
                <a:solidFill>
                  <a:srgbClr val="FFFFFF"/>
                </a:solidFill>
                <a:latin typeface="Verdana"/>
                <a:cs typeface="Verdana"/>
              </a:rPr>
              <a:t>es</a:t>
            </a:r>
            <a:r>
              <a:rPr sz="1450" b="1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50" b="1" spc="-150" dirty="0">
                <a:solidFill>
                  <a:srgbClr val="FFFFFF"/>
                </a:solidFill>
                <a:latin typeface="Verdana"/>
                <a:cs typeface="Verdana"/>
              </a:rPr>
              <a:t>72</a:t>
            </a:r>
            <a:r>
              <a:rPr sz="1450" b="1" spc="-350" dirty="0">
                <a:solidFill>
                  <a:srgbClr val="FFFFFF"/>
                </a:solidFill>
                <a:latin typeface="Verdana"/>
                <a:cs typeface="Verdana"/>
              </a:rPr>
              <a:t>/21</a:t>
            </a:r>
            <a:endParaRPr sz="145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02563" y="891539"/>
            <a:ext cx="2903220" cy="347980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45085" rIns="0" bIns="0" rtlCol="0">
            <a:spAutoFit/>
          </a:bodyPr>
          <a:lstStyle/>
          <a:p>
            <a:pPr marL="578485">
              <a:lnSpc>
                <a:spcPct val="100000"/>
              </a:lnSpc>
              <a:spcBef>
                <a:spcPts val="355"/>
              </a:spcBef>
            </a:pPr>
            <a:r>
              <a:rPr sz="1450" b="1" spc="-10" dirty="0">
                <a:solidFill>
                  <a:srgbClr val="FFFFFF"/>
                </a:solidFill>
                <a:latin typeface="Verdana"/>
                <a:cs typeface="Verdana"/>
              </a:rPr>
              <a:t>PAUD</a:t>
            </a:r>
            <a:r>
              <a:rPr sz="1450" b="1" spc="-10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50" b="1" spc="-45" dirty="0">
                <a:solidFill>
                  <a:srgbClr val="FFFFFF"/>
                </a:solidFill>
                <a:latin typeface="Verdana"/>
                <a:cs typeface="Verdana"/>
              </a:rPr>
              <a:t>Berkualitas</a:t>
            </a:r>
            <a:endParaRPr sz="1450">
              <a:latin typeface="Verdana"/>
              <a:cs typeface="Verdan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605784" y="1028700"/>
            <a:ext cx="5238750" cy="76200"/>
          </a:xfrm>
          <a:custGeom>
            <a:avLst/>
            <a:gdLst/>
            <a:ahLst/>
            <a:cxnLst/>
            <a:rect l="l" t="t" r="r" b="b"/>
            <a:pathLst>
              <a:path w="5238750" h="76200">
                <a:moveTo>
                  <a:pt x="5162169" y="44446"/>
                </a:moveTo>
                <a:lnTo>
                  <a:pt x="5162169" y="76200"/>
                </a:lnTo>
                <a:lnTo>
                  <a:pt x="5225881" y="44450"/>
                </a:lnTo>
                <a:lnTo>
                  <a:pt x="5162169" y="44446"/>
                </a:lnTo>
                <a:close/>
              </a:path>
              <a:path w="5238750" h="76200">
                <a:moveTo>
                  <a:pt x="5162169" y="31746"/>
                </a:moveTo>
                <a:lnTo>
                  <a:pt x="5162169" y="44446"/>
                </a:lnTo>
                <a:lnTo>
                  <a:pt x="5174869" y="44450"/>
                </a:lnTo>
                <a:lnTo>
                  <a:pt x="5174869" y="31750"/>
                </a:lnTo>
                <a:lnTo>
                  <a:pt x="5162169" y="31746"/>
                </a:lnTo>
                <a:close/>
              </a:path>
              <a:path w="5238750" h="76200">
                <a:moveTo>
                  <a:pt x="5162169" y="0"/>
                </a:moveTo>
                <a:lnTo>
                  <a:pt x="5162169" y="31746"/>
                </a:lnTo>
                <a:lnTo>
                  <a:pt x="5174869" y="31750"/>
                </a:lnTo>
                <a:lnTo>
                  <a:pt x="5174869" y="44450"/>
                </a:lnTo>
                <a:lnTo>
                  <a:pt x="5225888" y="44446"/>
                </a:lnTo>
                <a:lnTo>
                  <a:pt x="5238369" y="38226"/>
                </a:lnTo>
                <a:lnTo>
                  <a:pt x="5162169" y="0"/>
                </a:lnTo>
                <a:close/>
              </a:path>
              <a:path w="5238750" h="76200">
                <a:moveTo>
                  <a:pt x="0" y="30225"/>
                </a:moveTo>
                <a:lnTo>
                  <a:pt x="0" y="42925"/>
                </a:lnTo>
                <a:lnTo>
                  <a:pt x="5162169" y="44446"/>
                </a:lnTo>
                <a:lnTo>
                  <a:pt x="5162169" y="31746"/>
                </a:lnTo>
                <a:lnTo>
                  <a:pt x="0" y="30225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520184" y="5859779"/>
            <a:ext cx="6992620" cy="505459"/>
          </a:xfrm>
          <a:prstGeom prst="rect">
            <a:avLst/>
          </a:prstGeom>
          <a:solidFill>
            <a:srgbClr val="EDFF41"/>
          </a:solidFill>
        </p:spPr>
        <p:txBody>
          <a:bodyPr vert="horz" wrap="square" lIns="0" tIns="113030" rIns="0" bIns="0" rtlCol="0">
            <a:spAutoFit/>
          </a:bodyPr>
          <a:lstStyle/>
          <a:p>
            <a:pPr marL="121285" marR="234315">
              <a:lnSpc>
                <a:spcPct val="102299"/>
              </a:lnSpc>
              <a:spcBef>
                <a:spcPts val="890"/>
              </a:spcBef>
            </a:pPr>
            <a:r>
              <a:rPr sz="1300" b="1" spc="-50" dirty="0">
                <a:latin typeface="Tahoma"/>
                <a:cs typeface="Tahoma"/>
              </a:rPr>
              <a:t>Target</a:t>
            </a:r>
            <a:r>
              <a:rPr lang="en-US" sz="1300" b="1" spc="-40" dirty="0">
                <a:latin typeface="Tahoma"/>
                <a:cs typeface="Tahoma"/>
              </a:rPr>
              <a:t> </a:t>
            </a:r>
            <a:r>
              <a:rPr lang="en-US" sz="1300" b="1" spc="-40" dirty="0" err="1">
                <a:latin typeface="Tahoma"/>
                <a:cs typeface="Tahoma"/>
              </a:rPr>
              <a:t>bersama</a:t>
            </a:r>
            <a:r>
              <a:rPr sz="1300" b="1" spc="-20" dirty="0">
                <a:latin typeface="Tahoma"/>
                <a:cs typeface="Tahoma"/>
              </a:rPr>
              <a:t>:</a:t>
            </a:r>
            <a:r>
              <a:rPr sz="1300" b="1" spc="-15" dirty="0">
                <a:latin typeface="Tahoma"/>
                <a:cs typeface="Tahoma"/>
              </a:rPr>
              <a:t> </a:t>
            </a:r>
            <a:r>
              <a:rPr sz="1300" b="1" spc="-20" dirty="0">
                <a:latin typeface="Tahoma"/>
                <a:cs typeface="Tahoma"/>
              </a:rPr>
              <a:t>Bagaimana</a:t>
            </a:r>
            <a:r>
              <a:rPr sz="1300" b="1" dirty="0">
                <a:latin typeface="Tahoma"/>
                <a:cs typeface="Tahoma"/>
              </a:rPr>
              <a:t> </a:t>
            </a:r>
            <a:r>
              <a:rPr sz="1300" b="1" spc="-10" dirty="0">
                <a:latin typeface="Tahoma"/>
                <a:cs typeface="Tahoma"/>
              </a:rPr>
              <a:t>satuan</a:t>
            </a:r>
            <a:r>
              <a:rPr sz="1300" b="1" spc="5" dirty="0">
                <a:latin typeface="Tahoma"/>
                <a:cs typeface="Tahoma"/>
              </a:rPr>
              <a:t> </a:t>
            </a:r>
            <a:r>
              <a:rPr sz="1300" b="1" spc="-10" dirty="0">
                <a:latin typeface="Tahoma"/>
                <a:cs typeface="Tahoma"/>
              </a:rPr>
              <a:t>dapat</a:t>
            </a:r>
            <a:r>
              <a:rPr sz="1300" b="1" spc="-20" dirty="0">
                <a:latin typeface="Tahoma"/>
                <a:cs typeface="Tahoma"/>
              </a:rPr>
              <a:t> </a:t>
            </a:r>
            <a:r>
              <a:rPr sz="1300" b="1" spc="-10" dirty="0">
                <a:latin typeface="Tahoma"/>
                <a:cs typeface="Tahoma"/>
              </a:rPr>
              <a:t>berkoordinasi</a:t>
            </a:r>
            <a:r>
              <a:rPr sz="1300" b="1" spc="-15" dirty="0">
                <a:latin typeface="Tahoma"/>
                <a:cs typeface="Tahoma"/>
              </a:rPr>
              <a:t> dengan</a:t>
            </a:r>
            <a:r>
              <a:rPr sz="1300" b="1" spc="-25" dirty="0">
                <a:latin typeface="Tahoma"/>
                <a:cs typeface="Tahoma"/>
              </a:rPr>
              <a:t> </a:t>
            </a:r>
            <a:r>
              <a:rPr sz="1300" b="1" spc="-10" dirty="0">
                <a:latin typeface="Tahoma"/>
                <a:cs typeface="Tahoma"/>
              </a:rPr>
              <a:t>layanan</a:t>
            </a:r>
            <a:r>
              <a:rPr sz="1300" b="1" spc="5" dirty="0">
                <a:latin typeface="Tahoma"/>
                <a:cs typeface="Tahoma"/>
              </a:rPr>
              <a:t> </a:t>
            </a:r>
            <a:r>
              <a:rPr sz="1300" b="1" spc="-10" dirty="0">
                <a:latin typeface="Tahoma"/>
                <a:cs typeface="Tahoma"/>
              </a:rPr>
              <a:t>lain </a:t>
            </a:r>
            <a:r>
              <a:rPr sz="1300" b="1" spc="-5" dirty="0">
                <a:latin typeface="Tahoma"/>
                <a:cs typeface="Tahoma"/>
              </a:rPr>
              <a:t>untuk </a:t>
            </a:r>
            <a:r>
              <a:rPr sz="1300" b="1" spc="-365" dirty="0">
                <a:latin typeface="Tahoma"/>
                <a:cs typeface="Tahoma"/>
              </a:rPr>
              <a:t> </a:t>
            </a:r>
            <a:r>
              <a:rPr sz="1300" b="1" dirty="0">
                <a:latin typeface="Tahoma"/>
                <a:cs typeface="Tahoma"/>
              </a:rPr>
              <a:t>memantau pemenuhan</a:t>
            </a:r>
            <a:r>
              <a:rPr sz="1300" b="1" spc="-5" dirty="0">
                <a:latin typeface="Tahoma"/>
                <a:cs typeface="Tahoma"/>
              </a:rPr>
              <a:t> </a:t>
            </a:r>
            <a:r>
              <a:rPr sz="1300" b="1" spc="-10" dirty="0">
                <a:latin typeface="Tahoma"/>
                <a:cs typeface="Tahoma"/>
              </a:rPr>
              <a:t>kebutuhan</a:t>
            </a:r>
            <a:r>
              <a:rPr sz="1300" b="1" spc="-5" dirty="0">
                <a:latin typeface="Tahoma"/>
                <a:cs typeface="Tahoma"/>
              </a:rPr>
              <a:t> </a:t>
            </a:r>
            <a:r>
              <a:rPr sz="1300" b="1" spc="-15" dirty="0">
                <a:latin typeface="Tahoma"/>
                <a:cs typeface="Tahoma"/>
              </a:rPr>
              <a:t>esensial</a:t>
            </a:r>
            <a:r>
              <a:rPr sz="1300" b="1" spc="-5" dirty="0">
                <a:latin typeface="Tahoma"/>
                <a:cs typeface="Tahoma"/>
              </a:rPr>
              <a:t> </a:t>
            </a:r>
            <a:r>
              <a:rPr sz="1300" b="1" spc="-10" dirty="0">
                <a:latin typeface="Tahoma"/>
                <a:cs typeface="Tahoma"/>
              </a:rPr>
              <a:t>anak</a:t>
            </a:r>
            <a:r>
              <a:rPr sz="1300" b="1" spc="-5" dirty="0">
                <a:latin typeface="Tahoma"/>
                <a:cs typeface="Tahoma"/>
              </a:rPr>
              <a:t> </a:t>
            </a:r>
            <a:r>
              <a:rPr sz="1300" b="1" spc="-10" dirty="0">
                <a:latin typeface="Tahoma"/>
                <a:cs typeface="Tahoma"/>
              </a:rPr>
              <a:t>usia</a:t>
            </a:r>
            <a:r>
              <a:rPr sz="1300" b="1" spc="-15" dirty="0">
                <a:latin typeface="Tahoma"/>
                <a:cs typeface="Tahoma"/>
              </a:rPr>
              <a:t> </a:t>
            </a:r>
            <a:r>
              <a:rPr sz="1300" b="1" spc="-10" dirty="0">
                <a:latin typeface="Tahoma"/>
                <a:cs typeface="Tahoma"/>
              </a:rPr>
              <a:t>dini</a:t>
            </a:r>
            <a:endParaRPr sz="1300" dirty="0">
              <a:latin typeface="Tahoma"/>
              <a:cs typeface="Tahoma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4078604" y="3347084"/>
            <a:ext cx="709930" cy="839469"/>
            <a:chOff x="4078604" y="3347084"/>
            <a:chExt cx="709930" cy="839469"/>
          </a:xfrm>
        </p:grpSpPr>
        <p:sp>
          <p:nvSpPr>
            <p:cNvPr id="18" name="object 18"/>
            <p:cNvSpPr/>
            <p:nvPr/>
          </p:nvSpPr>
          <p:spPr>
            <a:xfrm>
              <a:off x="4088129" y="3356609"/>
              <a:ext cx="690880" cy="820419"/>
            </a:xfrm>
            <a:custGeom>
              <a:avLst/>
              <a:gdLst/>
              <a:ahLst/>
              <a:cxnLst/>
              <a:rect l="l" t="t" r="r" b="b"/>
              <a:pathLst>
                <a:path w="690879" h="820420">
                  <a:moveTo>
                    <a:pt x="345186" y="0"/>
                  </a:moveTo>
                  <a:lnTo>
                    <a:pt x="345186" y="204977"/>
                  </a:lnTo>
                  <a:lnTo>
                    <a:pt x="0" y="204977"/>
                  </a:lnTo>
                  <a:lnTo>
                    <a:pt x="0" y="614933"/>
                  </a:lnTo>
                  <a:lnTo>
                    <a:pt x="345186" y="614933"/>
                  </a:lnTo>
                  <a:lnTo>
                    <a:pt x="345186" y="819912"/>
                  </a:lnTo>
                  <a:lnTo>
                    <a:pt x="690372" y="409956"/>
                  </a:lnTo>
                  <a:lnTo>
                    <a:pt x="34518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088129" y="3356609"/>
              <a:ext cx="690880" cy="820419"/>
            </a:xfrm>
            <a:custGeom>
              <a:avLst/>
              <a:gdLst/>
              <a:ahLst/>
              <a:cxnLst/>
              <a:rect l="l" t="t" r="r" b="b"/>
              <a:pathLst>
                <a:path w="690879" h="820420">
                  <a:moveTo>
                    <a:pt x="0" y="204977"/>
                  </a:moveTo>
                  <a:lnTo>
                    <a:pt x="345186" y="204977"/>
                  </a:lnTo>
                  <a:lnTo>
                    <a:pt x="345186" y="0"/>
                  </a:lnTo>
                  <a:lnTo>
                    <a:pt x="690372" y="409956"/>
                  </a:lnTo>
                  <a:lnTo>
                    <a:pt x="345186" y="819912"/>
                  </a:lnTo>
                  <a:lnTo>
                    <a:pt x="345186" y="614933"/>
                  </a:lnTo>
                  <a:lnTo>
                    <a:pt x="0" y="614933"/>
                  </a:lnTo>
                  <a:lnTo>
                    <a:pt x="0" y="204977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8022717" y="3347084"/>
            <a:ext cx="711200" cy="839469"/>
            <a:chOff x="8022717" y="3347084"/>
            <a:chExt cx="711200" cy="839469"/>
          </a:xfrm>
        </p:grpSpPr>
        <p:sp>
          <p:nvSpPr>
            <p:cNvPr id="21" name="object 21"/>
            <p:cNvSpPr/>
            <p:nvPr/>
          </p:nvSpPr>
          <p:spPr>
            <a:xfrm>
              <a:off x="8032242" y="3356609"/>
              <a:ext cx="692150" cy="820419"/>
            </a:xfrm>
            <a:custGeom>
              <a:avLst/>
              <a:gdLst/>
              <a:ahLst/>
              <a:cxnLst/>
              <a:rect l="l" t="t" r="r" b="b"/>
              <a:pathLst>
                <a:path w="692150" h="820420">
                  <a:moveTo>
                    <a:pt x="345948" y="0"/>
                  </a:moveTo>
                  <a:lnTo>
                    <a:pt x="345948" y="204977"/>
                  </a:lnTo>
                  <a:lnTo>
                    <a:pt x="0" y="204977"/>
                  </a:lnTo>
                  <a:lnTo>
                    <a:pt x="0" y="614933"/>
                  </a:lnTo>
                  <a:lnTo>
                    <a:pt x="345948" y="614933"/>
                  </a:lnTo>
                  <a:lnTo>
                    <a:pt x="345948" y="819912"/>
                  </a:lnTo>
                  <a:lnTo>
                    <a:pt x="691896" y="409956"/>
                  </a:lnTo>
                  <a:lnTo>
                    <a:pt x="34594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032242" y="3356609"/>
              <a:ext cx="692150" cy="820419"/>
            </a:xfrm>
            <a:custGeom>
              <a:avLst/>
              <a:gdLst/>
              <a:ahLst/>
              <a:cxnLst/>
              <a:rect l="l" t="t" r="r" b="b"/>
              <a:pathLst>
                <a:path w="692150" h="820420">
                  <a:moveTo>
                    <a:pt x="0" y="204977"/>
                  </a:moveTo>
                  <a:lnTo>
                    <a:pt x="345948" y="204977"/>
                  </a:lnTo>
                  <a:lnTo>
                    <a:pt x="345948" y="0"/>
                  </a:lnTo>
                  <a:lnTo>
                    <a:pt x="691896" y="409956"/>
                  </a:lnTo>
                  <a:lnTo>
                    <a:pt x="345948" y="819912"/>
                  </a:lnTo>
                  <a:lnTo>
                    <a:pt x="345948" y="614933"/>
                  </a:lnTo>
                  <a:lnTo>
                    <a:pt x="0" y="614933"/>
                  </a:lnTo>
                  <a:lnTo>
                    <a:pt x="0" y="204977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/>
          <p:nvPr/>
        </p:nvSpPr>
        <p:spPr>
          <a:xfrm>
            <a:off x="0" y="0"/>
            <a:ext cx="12192000" cy="699770"/>
          </a:xfrm>
          <a:custGeom>
            <a:avLst/>
            <a:gdLst/>
            <a:ahLst/>
            <a:cxnLst/>
            <a:rect l="l" t="t" r="r" b="b"/>
            <a:pathLst>
              <a:path w="12192000" h="699770">
                <a:moveTo>
                  <a:pt x="12192000" y="0"/>
                </a:moveTo>
                <a:lnTo>
                  <a:pt x="0" y="0"/>
                </a:lnTo>
                <a:lnTo>
                  <a:pt x="0" y="699515"/>
                </a:lnTo>
                <a:lnTo>
                  <a:pt x="12192000" y="699515"/>
                </a:lnTo>
                <a:lnTo>
                  <a:pt x="12192000" y="0"/>
                </a:lnTo>
                <a:close/>
              </a:path>
            </a:pathLst>
          </a:custGeom>
          <a:solidFill>
            <a:srgbClr val="5EA3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1823085" y="117475"/>
            <a:ext cx="8542020" cy="398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450" spc="-30" dirty="0"/>
              <a:t>PAUD</a:t>
            </a:r>
            <a:r>
              <a:rPr sz="2450" spc="-120" dirty="0"/>
              <a:t> </a:t>
            </a:r>
            <a:r>
              <a:rPr sz="2450" spc="-95" dirty="0"/>
              <a:t>Berkualitas</a:t>
            </a:r>
            <a:r>
              <a:rPr sz="2450" spc="-110" dirty="0"/>
              <a:t> </a:t>
            </a:r>
            <a:r>
              <a:rPr sz="2450" spc="-40" dirty="0"/>
              <a:t>Mendukung</a:t>
            </a:r>
            <a:r>
              <a:rPr sz="2450" spc="-90" dirty="0"/>
              <a:t> </a:t>
            </a:r>
            <a:r>
              <a:rPr sz="2450" spc="-70" dirty="0"/>
              <a:t>Pencapaian</a:t>
            </a:r>
            <a:r>
              <a:rPr sz="2450" spc="-110" dirty="0"/>
              <a:t> </a:t>
            </a:r>
            <a:r>
              <a:rPr sz="2450" spc="-30" dirty="0"/>
              <a:t>PAUD</a:t>
            </a:r>
            <a:r>
              <a:rPr sz="2450" spc="-130" dirty="0"/>
              <a:t> </a:t>
            </a:r>
            <a:r>
              <a:rPr sz="2450" spc="-305" dirty="0"/>
              <a:t>HI</a:t>
            </a:r>
            <a:endParaRPr sz="245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1764" y="144251"/>
            <a:ext cx="11225784" cy="100888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64506" y="144251"/>
            <a:ext cx="9197999" cy="9970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4445" marR="5080" indent="-1262380">
              <a:lnSpc>
                <a:spcPct val="100000"/>
              </a:lnSpc>
              <a:spcBef>
                <a:spcPts val="95"/>
              </a:spcBef>
            </a:pPr>
            <a:r>
              <a:rPr sz="3200" b="0" spc="-30" dirty="0">
                <a:latin typeface="Roboto Lt"/>
                <a:cs typeface="Roboto Lt"/>
              </a:rPr>
              <a:t>Mengenal</a:t>
            </a:r>
            <a:r>
              <a:rPr sz="3200" b="0" spc="-60" dirty="0">
                <a:latin typeface="Roboto Lt"/>
                <a:cs typeface="Roboto Lt"/>
              </a:rPr>
              <a:t> </a:t>
            </a:r>
            <a:r>
              <a:rPr sz="3200" b="0" spc="-5" dirty="0">
                <a:latin typeface="Roboto Lt"/>
                <a:cs typeface="Roboto Lt"/>
              </a:rPr>
              <a:t>8</a:t>
            </a:r>
            <a:r>
              <a:rPr sz="3200" b="0" spc="-45" dirty="0">
                <a:latin typeface="Roboto Lt"/>
                <a:cs typeface="Roboto Lt"/>
              </a:rPr>
              <a:t> </a:t>
            </a:r>
            <a:r>
              <a:rPr lang="en-US" sz="3200" spc="-45" dirty="0" err="1">
                <a:latin typeface="Roboto Lt"/>
                <a:cs typeface="Roboto Lt"/>
              </a:rPr>
              <a:t>I</a:t>
            </a:r>
            <a:r>
              <a:rPr sz="3200" b="0" dirty="0" err="1">
                <a:latin typeface="Roboto Lt"/>
                <a:cs typeface="Roboto Lt"/>
              </a:rPr>
              <a:t>ndikato</a:t>
            </a:r>
            <a:r>
              <a:rPr lang="en-US" sz="3200" b="0" dirty="0" err="1">
                <a:latin typeface="Roboto Lt"/>
                <a:cs typeface="Roboto Lt"/>
              </a:rPr>
              <a:t>r</a:t>
            </a:r>
            <a:r>
              <a:rPr sz="3200" b="0" spc="-80" dirty="0">
                <a:latin typeface="Roboto Lt"/>
                <a:cs typeface="Roboto Lt"/>
              </a:rPr>
              <a:t> </a:t>
            </a:r>
            <a:r>
              <a:rPr sz="3200" b="0" spc="-40" dirty="0">
                <a:latin typeface="Roboto Lt"/>
                <a:cs typeface="Roboto Lt"/>
              </a:rPr>
              <a:t>kebutuhan</a:t>
            </a:r>
            <a:r>
              <a:rPr sz="3200" b="0" spc="-80" dirty="0">
                <a:latin typeface="Roboto Lt"/>
                <a:cs typeface="Roboto Lt"/>
              </a:rPr>
              <a:t> </a:t>
            </a:r>
            <a:r>
              <a:rPr sz="3200" b="0" spc="-30" dirty="0">
                <a:latin typeface="Roboto Lt"/>
                <a:cs typeface="Roboto Lt"/>
              </a:rPr>
              <a:t>esensial</a:t>
            </a:r>
            <a:r>
              <a:rPr sz="3200" b="0" spc="-70" dirty="0">
                <a:latin typeface="Roboto Lt"/>
                <a:cs typeface="Roboto Lt"/>
              </a:rPr>
              <a:t> </a:t>
            </a:r>
            <a:r>
              <a:rPr sz="3200" b="0" spc="-35" dirty="0">
                <a:latin typeface="Roboto Lt"/>
                <a:cs typeface="Roboto Lt"/>
              </a:rPr>
              <a:t>anak </a:t>
            </a:r>
            <a:r>
              <a:rPr sz="3200" b="0" spc="-685" dirty="0">
                <a:latin typeface="Roboto Lt"/>
                <a:cs typeface="Roboto Lt"/>
              </a:rPr>
              <a:t> </a:t>
            </a:r>
            <a:r>
              <a:rPr sz="3200" b="0" spc="-40" dirty="0">
                <a:latin typeface="Roboto Lt"/>
                <a:cs typeface="Roboto Lt"/>
              </a:rPr>
              <a:t>yang</a:t>
            </a:r>
            <a:r>
              <a:rPr sz="3200" b="0" spc="-65" dirty="0">
                <a:latin typeface="Roboto Lt"/>
                <a:cs typeface="Roboto Lt"/>
              </a:rPr>
              <a:t> </a:t>
            </a:r>
            <a:r>
              <a:rPr sz="3200" b="0" spc="-40" dirty="0">
                <a:latin typeface="Roboto Lt"/>
                <a:cs typeface="Roboto Lt"/>
              </a:rPr>
              <a:t>dipantau</a:t>
            </a:r>
            <a:r>
              <a:rPr sz="3200" b="0" spc="-85" dirty="0">
                <a:latin typeface="Roboto Lt"/>
                <a:cs typeface="Roboto Lt"/>
              </a:rPr>
              <a:t> </a:t>
            </a:r>
            <a:r>
              <a:rPr sz="3200" b="0" spc="-25" dirty="0">
                <a:latin typeface="Roboto Lt"/>
                <a:cs typeface="Roboto Lt"/>
              </a:rPr>
              <a:t>di</a:t>
            </a:r>
            <a:r>
              <a:rPr sz="3200" b="0" spc="-35" dirty="0">
                <a:latin typeface="Roboto Lt"/>
                <a:cs typeface="Roboto Lt"/>
              </a:rPr>
              <a:t> </a:t>
            </a:r>
            <a:r>
              <a:rPr sz="3200" b="0" spc="-45" dirty="0">
                <a:latin typeface="Roboto Lt"/>
                <a:cs typeface="Roboto Lt"/>
              </a:rPr>
              <a:t>satuan</a:t>
            </a:r>
            <a:r>
              <a:rPr sz="3200" b="0" spc="-75" dirty="0">
                <a:latin typeface="Roboto Lt"/>
                <a:cs typeface="Roboto Lt"/>
              </a:rPr>
              <a:t> </a:t>
            </a:r>
            <a:r>
              <a:rPr sz="3200" b="0" spc="-30" dirty="0">
                <a:latin typeface="Roboto Lt"/>
                <a:cs typeface="Roboto Lt"/>
              </a:rPr>
              <a:t>PAUD</a:t>
            </a:r>
          </a:p>
        </p:txBody>
      </p:sp>
      <p:graphicFrame>
        <p:nvGraphicFramePr>
          <p:cNvPr id="9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357511"/>
              </p:ext>
            </p:extLst>
          </p:nvPr>
        </p:nvGraphicFramePr>
        <p:xfrm>
          <a:off x="421764" y="1383420"/>
          <a:ext cx="11226164" cy="53303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6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69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20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60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300" b="1" spc="65" dirty="0">
                          <a:latin typeface="Arial"/>
                          <a:cs typeface="Arial"/>
                        </a:rPr>
                        <a:t>NO</a:t>
                      </a:r>
                      <a:endParaRPr sz="1300" dirty="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CFE1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300" b="1" spc="20" dirty="0">
                          <a:latin typeface="Arial"/>
                          <a:cs typeface="Arial"/>
                        </a:rPr>
                        <a:t>Elemen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CFE1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300" b="1" spc="40" dirty="0">
                          <a:latin typeface="Arial"/>
                          <a:cs typeface="Arial"/>
                        </a:rPr>
                        <a:t>Mengapa</a:t>
                      </a:r>
                      <a:r>
                        <a:rPr sz="13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35" dirty="0">
                          <a:latin typeface="Arial"/>
                          <a:cs typeface="Arial"/>
                        </a:rPr>
                        <a:t>penting</a:t>
                      </a:r>
                      <a:r>
                        <a:rPr sz="13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20" dirty="0">
                          <a:latin typeface="Arial"/>
                          <a:cs typeface="Arial"/>
                        </a:rPr>
                        <a:t>(Definisi</a:t>
                      </a:r>
                      <a:r>
                        <a:rPr sz="13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35" dirty="0">
                          <a:latin typeface="Arial"/>
                          <a:cs typeface="Arial"/>
                        </a:rPr>
                        <a:t>konseptual)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E1F3"/>
                    </a:solidFill>
                  </a:tcPr>
                </a:tc>
                <a:tc>
                  <a:txBody>
                    <a:bodyPr/>
                    <a:lstStyle/>
                    <a:p>
                      <a:pPr marL="1476375" marR="590550" indent="-878205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300" b="1" spc="10" dirty="0">
                          <a:latin typeface="Arial"/>
                          <a:cs typeface="Arial"/>
                        </a:rPr>
                        <a:t>Apa</a:t>
                      </a:r>
                      <a:r>
                        <a:rPr sz="13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15" dirty="0">
                          <a:latin typeface="Arial"/>
                          <a:cs typeface="Arial"/>
                        </a:rPr>
                        <a:t>yang</a:t>
                      </a:r>
                      <a:r>
                        <a:rPr sz="13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50" dirty="0">
                          <a:latin typeface="Arial"/>
                          <a:cs typeface="Arial"/>
                        </a:rPr>
                        <a:t>dipantau</a:t>
                      </a:r>
                      <a:r>
                        <a:rPr sz="13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2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13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40" dirty="0">
                          <a:latin typeface="Arial"/>
                          <a:cs typeface="Arial"/>
                        </a:rPr>
                        <a:t>satuan</a:t>
                      </a:r>
                      <a:r>
                        <a:rPr sz="13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10" dirty="0">
                          <a:latin typeface="Arial"/>
                          <a:cs typeface="Arial"/>
                        </a:rPr>
                        <a:t>PAUD </a:t>
                      </a:r>
                      <a:r>
                        <a:rPr sz="1300" b="1" spc="-3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25" dirty="0">
                          <a:latin typeface="Arial"/>
                          <a:cs typeface="Arial"/>
                        </a:rPr>
                        <a:t>(Operasional)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E1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5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300" b="1" dirty="0">
                          <a:latin typeface="Arial"/>
                          <a:cs typeface="Arial"/>
                        </a:rPr>
                        <a:t>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300" b="1" spc="-10" dirty="0">
                          <a:latin typeface="Arial"/>
                          <a:cs typeface="Arial"/>
                        </a:rPr>
                        <a:t>Kelas</a:t>
                      </a:r>
                      <a:r>
                        <a:rPr sz="13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30" dirty="0">
                          <a:latin typeface="Arial"/>
                          <a:cs typeface="Arial"/>
                        </a:rPr>
                        <a:t>Orang</a:t>
                      </a:r>
                      <a:r>
                        <a:rPr sz="13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20" dirty="0">
                          <a:latin typeface="Arial"/>
                          <a:cs typeface="Arial"/>
                        </a:rPr>
                        <a:t>Tua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920" marR="450215" algn="just">
                        <a:lnSpc>
                          <a:spcPct val="115100"/>
                        </a:lnSpc>
                        <a:spcBef>
                          <a:spcPts val="865"/>
                        </a:spcBef>
                      </a:pPr>
                      <a:r>
                        <a:rPr sz="1300" spc="-10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Peningkatan</a:t>
                      </a:r>
                      <a:r>
                        <a:rPr sz="1300" spc="10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kapasitas</a:t>
                      </a:r>
                      <a:r>
                        <a:rPr sz="1300" spc="5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dan</a:t>
                      </a:r>
                      <a:r>
                        <a:rPr sz="1300" spc="-10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kesadaran orang</a:t>
                      </a:r>
                      <a:r>
                        <a:rPr sz="1300" spc="5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tua</a:t>
                      </a:r>
                      <a:r>
                        <a:rPr sz="1300" spc="-10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dalam </a:t>
                      </a:r>
                      <a:r>
                        <a:rPr sz="130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10" dirty="0">
                          <a:latin typeface="Segoe UI"/>
                          <a:cs typeface="Segoe UI"/>
                        </a:rPr>
                        <a:t>pemenuhan</a:t>
                      </a:r>
                      <a:r>
                        <a:rPr sz="1300" spc="3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kebutuhan</a:t>
                      </a:r>
                      <a:r>
                        <a:rPr sz="1300" spc="2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10" dirty="0">
                          <a:latin typeface="Segoe UI"/>
                          <a:cs typeface="Segoe UI"/>
                        </a:rPr>
                        <a:t>esensial</a:t>
                      </a:r>
                      <a:r>
                        <a:rPr sz="130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anak</a:t>
                      </a:r>
                      <a:r>
                        <a:rPr sz="13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usia</a:t>
                      </a:r>
                      <a:r>
                        <a:rPr sz="130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10" dirty="0">
                          <a:latin typeface="Segoe UI"/>
                          <a:cs typeface="Segoe UI"/>
                        </a:rPr>
                        <a:t>dini,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 untuk </a:t>
                      </a:r>
                      <a:r>
                        <a:rPr sz="130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10" dirty="0">
                          <a:latin typeface="Segoe UI"/>
                          <a:cs typeface="Segoe UI"/>
                        </a:rPr>
                        <a:t>kesinambungan</a:t>
                      </a:r>
                      <a:r>
                        <a:rPr sz="1300" spc="3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stimulasi dan pendampingan</a:t>
                      </a:r>
                      <a:r>
                        <a:rPr sz="1300" spc="3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anak</a:t>
                      </a:r>
                      <a:r>
                        <a:rPr sz="1300" spc="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di</a:t>
                      </a:r>
                      <a:r>
                        <a:rPr sz="1300" spc="-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rumah </a:t>
                      </a:r>
                      <a:r>
                        <a:rPr sz="1300" spc="-34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dalam</a:t>
                      </a:r>
                      <a:r>
                        <a:rPr sz="130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rangka</a:t>
                      </a:r>
                      <a:r>
                        <a:rPr sz="1300" spc="-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mendukung</a:t>
                      </a:r>
                      <a:r>
                        <a:rPr sz="1300" spc="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10" dirty="0">
                          <a:latin typeface="Segoe UI"/>
                          <a:cs typeface="Segoe UI"/>
                        </a:rPr>
                        <a:t>terpenuhinya</a:t>
                      </a:r>
                      <a:r>
                        <a:rPr sz="1300" spc="2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kebutuhan</a:t>
                      </a:r>
                      <a:r>
                        <a:rPr sz="1300" spc="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10" dirty="0">
                          <a:latin typeface="Segoe UI"/>
                          <a:cs typeface="Segoe UI"/>
                        </a:rPr>
                        <a:t>esensial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 anak</a:t>
                      </a:r>
                      <a:r>
                        <a:rPr sz="13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usia</a:t>
                      </a:r>
                      <a:r>
                        <a:rPr sz="13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10" dirty="0">
                          <a:latin typeface="Segoe UI"/>
                          <a:cs typeface="Segoe UI"/>
                        </a:rPr>
                        <a:t>dini.</a:t>
                      </a:r>
                      <a:r>
                        <a:rPr sz="1300" dirty="0">
                          <a:latin typeface="Segoe UI"/>
                          <a:cs typeface="Segoe UI"/>
                        </a:rPr>
                        <a:t> </a:t>
                      </a:r>
                    </a:p>
                  </a:txBody>
                  <a:tcPr marL="0" marR="0" marT="10985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150" dirty="0">
                        <a:latin typeface="Times New Roman"/>
                        <a:cs typeface="Times New Roman"/>
                      </a:endParaRPr>
                    </a:p>
                    <a:p>
                      <a:pPr marL="122555" marR="346075">
                        <a:lnSpc>
                          <a:spcPct val="115399"/>
                        </a:lnSpc>
                        <a:spcBef>
                          <a:spcPts val="5"/>
                        </a:spcBef>
                      </a:pPr>
                      <a:r>
                        <a:rPr sz="1300" spc="-5" dirty="0">
                          <a:latin typeface="Segoe UI"/>
                          <a:cs typeface="Segoe UI"/>
                        </a:rPr>
                        <a:t>Satuan</a:t>
                      </a:r>
                      <a:r>
                        <a:rPr sz="1300" spc="-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menyelenggarakan</a:t>
                      </a:r>
                      <a:r>
                        <a:rPr sz="1300" spc="2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10" dirty="0">
                          <a:latin typeface="Segoe UI"/>
                          <a:cs typeface="Segoe UI"/>
                        </a:rPr>
                        <a:t>kelas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orang</a:t>
                      </a:r>
                      <a:r>
                        <a:rPr sz="130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tua</a:t>
                      </a:r>
                      <a:r>
                        <a:rPr sz="1300" spc="-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10" dirty="0">
                          <a:latin typeface="Segoe UI"/>
                          <a:cs typeface="Segoe UI"/>
                        </a:rPr>
                        <a:t>secara </a:t>
                      </a:r>
                      <a:r>
                        <a:rPr sz="1300" spc="-34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10" dirty="0" err="1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berkala</a:t>
                      </a:r>
                      <a:r>
                        <a:rPr sz="1300" spc="-10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.</a:t>
                      </a:r>
                      <a:r>
                        <a:rPr lang="en-US" sz="1300" spc="-10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>
                          <a:latin typeface="Segoe UI"/>
                          <a:cs typeface="Segoe UI"/>
                        </a:rPr>
                        <a:t>Di</a:t>
                      </a:r>
                      <a:r>
                        <a:rPr lang="en-ID" sz="1300" spc="-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10" dirty="0" err="1">
                          <a:latin typeface="Segoe UI"/>
                          <a:cs typeface="Segoe UI"/>
                        </a:rPr>
                        <a:t>Dapodik</a:t>
                      </a:r>
                      <a:r>
                        <a:rPr lang="en-ID" sz="1300" spc="-10" dirty="0">
                          <a:latin typeface="Segoe UI"/>
                          <a:cs typeface="Segoe UI"/>
                        </a:rPr>
                        <a:t>,</a:t>
                      </a:r>
                      <a:r>
                        <a:rPr lang="en-ID" sz="1300" spc="2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10" dirty="0" err="1">
                          <a:latin typeface="Segoe UI"/>
                          <a:cs typeface="Segoe UI"/>
                        </a:rPr>
                        <a:t>kelas</a:t>
                      </a:r>
                      <a:r>
                        <a:rPr lang="en-ID" sz="1300" spc="-5" dirty="0">
                          <a:latin typeface="Segoe UI"/>
                          <a:cs typeface="Segoe UI"/>
                        </a:rPr>
                        <a:t> orang</a:t>
                      </a:r>
                      <a:r>
                        <a:rPr lang="en-ID" sz="1300" spc="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 err="1">
                          <a:latin typeface="Segoe UI"/>
                          <a:cs typeface="Segoe UI"/>
                        </a:rPr>
                        <a:t>tua</a:t>
                      </a:r>
                      <a:r>
                        <a:rPr lang="en-ID" sz="1300" spc="-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10" dirty="0" err="1">
                          <a:latin typeface="Segoe UI"/>
                          <a:cs typeface="Segoe UI"/>
                        </a:rPr>
                        <a:t>merujuk</a:t>
                      </a:r>
                      <a:r>
                        <a:rPr lang="en-ID" sz="1300" spc="2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>
                          <a:latin typeface="Segoe UI"/>
                          <a:cs typeface="Segoe UI"/>
                        </a:rPr>
                        <a:t>pada </a:t>
                      </a:r>
                      <a:r>
                        <a:rPr lang="en-ID" sz="130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10" dirty="0" err="1">
                          <a:latin typeface="Segoe UI"/>
                          <a:cs typeface="Segoe UI"/>
                        </a:rPr>
                        <a:t>Kelompok</a:t>
                      </a:r>
                      <a:r>
                        <a:rPr lang="en-ID" sz="13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10" dirty="0" err="1">
                          <a:latin typeface="Segoe UI"/>
                          <a:cs typeface="Segoe UI"/>
                        </a:rPr>
                        <a:t>Pertemuan</a:t>
                      </a:r>
                      <a:r>
                        <a:rPr lang="en-ID" sz="1300" spc="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>
                          <a:latin typeface="Segoe UI"/>
                          <a:cs typeface="Segoe UI"/>
                        </a:rPr>
                        <a:t>Orang</a:t>
                      </a:r>
                      <a:r>
                        <a:rPr lang="en-ID" sz="13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 err="1">
                          <a:latin typeface="Segoe UI"/>
                          <a:cs typeface="Segoe UI"/>
                        </a:rPr>
                        <a:t>Tua</a:t>
                      </a:r>
                      <a:r>
                        <a:rPr lang="en-ID" sz="1300" spc="-10" dirty="0">
                          <a:latin typeface="Segoe UI"/>
                          <a:cs typeface="Segoe UI"/>
                        </a:rPr>
                        <a:t> (KPO).</a:t>
                      </a:r>
                      <a:endParaRPr sz="1300" dirty="0">
                        <a:latin typeface="Segoe UI"/>
                        <a:cs typeface="Segoe U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87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55"/>
                        </a:spcBef>
                      </a:pPr>
                      <a:r>
                        <a:rPr sz="1300" b="1" dirty="0">
                          <a:latin typeface="Arial"/>
                          <a:cs typeface="Arial"/>
                        </a:rPr>
                        <a:t>2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ID" sz="17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ID" sz="17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ID" sz="17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ID" sz="1700" dirty="0">
                        <a:latin typeface="Times New Roman"/>
                        <a:cs typeface="Times New Roman"/>
                      </a:endParaRPr>
                    </a:p>
                    <a:p>
                      <a:pPr marL="259715" marR="253365" indent="-635" algn="ctr">
                        <a:lnSpc>
                          <a:spcPct val="115100"/>
                        </a:lnSpc>
                        <a:spcBef>
                          <a:spcPts val="1440"/>
                        </a:spcBef>
                      </a:pPr>
                      <a:r>
                        <a:rPr lang="en-ID" sz="1300" b="1" spc="55" dirty="0" err="1">
                          <a:latin typeface="Arial"/>
                          <a:cs typeface="Arial"/>
                        </a:rPr>
                        <a:t>Pemantauan</a:t>
                      </a:r>
                      <a:r>
                        <a:rPr lang="en-ID" sz="1300" b="1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ID" sz="1300" b="1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ID" sz="1300" b="1" spc="-10" dirty="0" err="1">
                          <a:latin typeface="Arial"/>
                          <a:cs typeface="Arial"/>
                        </a:rPr>
                        <a:t>p</a:t>
                      </a:r>
                      <a:r>
                        <a:rPr lang="en-ID" sz="1300" b="1" dirty="0" err="1">
                          <a:latin typeface="Arial"/>
                          <a:cs typeface="Arial"/>
                        </a:rPr>
                        <a:t>ertu</a:t>
                      </a:r>
                      <a:r>
                        <a:rPr lang="en-ID" sz="1300" b="1" spc="-5" dirty="0" err="1">
                          <a:latin typeface="Arial"/>
                          <a:cs typeface="Arial"/>
                        </a:rPr>
                        <a:t>m</a:t>
                      </a:r>
                      <a:r>
                        <a:rPr lang="en-ID" sz="1300" b="1" spc="-10" dirty="0" err="1">
                          <a:latin typeface="Arial"/>
                          <a:cs typeface="Arial"/>
                        </a:rPr>
                        <a:t>b</a:t>
                      </a:r>
                      <a:r>
                        <a:rPr lang="en-ID" sz="1300" b="1" spc="-5" dirty="0" err="1">
                          <a:latin typeface="Arial"/>
                          <a:cs typeface="Arial"/>
                        </a:rPr>
                        <a:t>uh</a:t>
                      </a:r>
                      <a:r>
                        <a:rPr lang="en-ID" sz="1300" b="1" spc="-10" dirty="0" err="1">
                          <a:latin typeface="Arial"/>
                          <a:cs typeface="Arial"/>
                        </a:rPr>
                        <a:t>a</a:t>
                      </a:r>
                      <a:r>
                        <a:rPr lang="en-ID" sz="1300" b="1" dirty="0" err="1">
                          <a:latin typeface="Arial"/>
                          <a:cs typeface="Arial"/>
                        </a:rPr>
                        <a:t>n</a:t>
                      </a:r>
                      <a:r>
                        <a:rPr lang="en-ID" sz="1300" b="1" dirty="0">
                          <a:latin typeface="Arial"/>
                          <a:cs typeface="Arial"/>
                        </a:rPr>
                        <a:t>  </a:t>
                      </a:r>
                      <a:r>
                        <a:rPr lang="en-ID" sz="1300" b="1" spc="60" dirty="0" err="1">
                          <a:latin typeface="Arial"/>
                          <a:cs typeface="Arial"/>
                        </a:rPr>
                        <a:t>anak</a:t>
                      </a:r>
                      <a:endParaRPr lang="en-ID" sz="13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920" marR="188595" algn="just">
                        <a:lnSpc>
                          <a:spcPct val="114999"/>
                        </a:lnSpc>
                        <a:spcBef>
                          <a:spcPts val="1210"/>
                        </a:spcBef>
                      </a:pPr>
                      <a:r>
                        <a:rPr lang="en-ID" sz="1300" spc="-5" dirty="0" err="1">
                          <a:latin typeface="Segoe UI"/>
                          <a:cs typeface="Segoe UI"/>
                        </a:rPr>
                        <a:t>Pertumbuhan</a:t>
                      </a:r>
                      <a:r>
                        <a:rPr lang="en-ID" sz="1300" spc="2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 err="1">
                          <a:latin typeface="Segoe UI"/>
                          <a:cs typeface="Segoe UI"/>
                        </a:rPr>
                        <a:t>anak</a:t>
                      </a:r>
                      <a:r>
                        <a:rPr lang="en-ID" sz="13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 err="1">
                          <a:latin typeface="Segoe UI"/>
                          <a:cs typeface="Segoe UI"/>
                        </a:rPr>
                        <a:t>adalah</a:t>
                      </a:r>
                      <a:r>
                        <a:rPr lang="en-ID" sz="1300" spc="-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 err="1">
                          <a:latin typeface="Segoe UI"/>
                          <a:cs typeface="Segoe UI"/>
                        </a:rPr>
                        <a:t>bertambahnya</a:t>
                      </a:r>
                      <a:r>
                        <a:rPr lang="en-ID" sz="1300" spc="2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 err="1">
                          <a:latin typeface="Segoe UI"/>
                          <a:cs typeface="Segoe UI"/>
                        </a:rPr>
                        <a:t>ukuran</a:t>
                      </a:r>
                      <a:r>
                        <a:rPr lang="en-ID" sz="130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>
                          <a:latin typeface="Segoe UI"/>
                          <a:cs typeface="Segoe UI"/>
                        </a:rPr>
                        <a:t>dan</a:t>
                      </a:r>
                      <a:r>
                        <a:rPr lang="en-ID" sz="130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 err="1">
                          <a:latin typeface="Segoe UI"/>
                          <a:cs typeface="Segoe UI"/>
                        </a:rPr>
                        <a:t>jumlah</a:t>
                      </a:r>
                      <a:r>
                        <a:rPr lang="en-ID" sz="1300" spc="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10" dirty="0" err="1">
                          <a:latin typeface="Segoe UI"/>
                          <a:cs typeface="Segoe UI"/>
                        </a:rPr>
                        <a:t>sel</a:t>
                      </a:r>
                      <a:r>
                        <a:rPr lang="en-ID" sz="1300" spc="-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34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 err="1">
                          <a:latin typeface="Segoe UI"/>
                          <a:cs typeface="Segoe UI"/>
                        </a:rPr>
                        <a:t>serta</a:t>
                      </a:r>
                      <a:r>
                        <a:rPr lang="en-ID" sz="1300" spc="-5" dirty="0">
                          <a:latin typeface="Segoe UI"/>
                          <a:cs typeface="Segoe UI"/>
                        </a:rPr>
                        <a:t>, </a:t>
                      </a:r>
                      <a:r>
                        <a:rPr lang="en-ID" sz="1300" spc="-10" dirty="0" err="1">
                          <a:latin typeface="Segoe UI"/>
                          <a:cs typeface="Segoe UI"/>
                        </a:rPr>
                        <a:t>perubahan</a:t>
                      </a:r>
                      <a:r>
                        <a:rPr lang="en-ID" sz="1300" spc="2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>
                          <a:latin typeface="Segoe UI"/>
                          <a:cs typeface="Segoe UI"/>
                        </a:rPr>
                        <a:t>yang </a:t>
                      </a:r>
                      <a:r>
                        <a:rPr lang="en-ID" sz="1300" spc="-10" dirty="0" err="1">
                          <a:latin typeface="Segoe UI"/>
                          <a:cs typeface="Segoe UI"/>
                        </a:rPr>
                        <a:t>bersifat</a:t>
                      </a:r>
                      <a:r>
                        <a:rPr lang="en-ID" sz="1300" spc="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 err="1">
                          <a:latin typeface="Segoe UI"/>
                          <a:cs typeface="Segoe UI"/>
                        </a:rPr>
                        <a:t>fisik</a:t>
                      </a:r>
                      <a:r>
                        <a:rPr lang="en-ID" sz="1300" spc="-5" dirty="0">
                          <a:latin typeface="Segoe UI"/>
                          <a:cs typeface="Segoe UI"/>
                        </a:rPr>
                        <a:t> dan </a:t>
                      </a:r>
                      <a:r>
                        <a:rPr lang="en-ID" sz="130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 err="1">
                          <a:latin typeface="Segoe UI"/>
                          <a:cs typeface="Segoe UI"/>
                        </a:rPr>
                        <a:t>struktur</a:t>
                      </a:r>
                      <a:r>
                        <a:rPr lang="en-ID" sz="1300" spc="-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 err="1">
                          <a:latin typeface="Segoe UI"/>
                          <a:cs typeface="Segoe UI"/>
                        </a:rPr>
                        <a:t>tubuh</a:t>
                      </a:r>
                      <a:r>
                        <a:rPr lang="en-ID" sz="1300" spc="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10" dirty="0" err="1">
                          <a:latin typeface="Segoe UI"/>
                          <a:cs typeface="Segoe UI"/>
                        </a:rPr>
                        <a:t>sebagian</a:t>
                      </a:r>
                      <a:r>
                        <a:rPr lang="en-ID" sz="13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 err="1">
                          <a:latin typeface="Segoe UI"/>
                          <a:cs typeface="Segoe UI"/>
                        </a:rPr>
                        <a:t>atau</a:t>
                      </a:r>
                      <a:r>
                        <a:rPr lang="en-ID" sz="1300" spc="-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10" dirty="0" err="1">
                          <a:latin typeface="Segoe UI"/>
                          <a:cs typeface="Segoe UI"/>
                        </a:rPr>
                        <a:t>keseluruhan</a:t>
                      </a:r>
                      <a:r>
                        <a:rPr lang="en-ID" sz="1300" spc="-10" dirty="0">
                          <a:latin typeface="Segoe UI"/>
                          <a:cs typeface="Segoe UI"/>
                        </a:rPr>
                        <a:t>,</a:t>
                      </a:r>
                      <a:r>
                        <a:rPr lang="en-ID" sz="1300" spc="3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>
                          <a:latin typeface="Segoe UI"/>
                          <a:cs typeface="Segoe UI"/>
                        </a:rPr>
                        <a:t>yang</a:t>
                      </a:r>
                      <a:r>
                        <a:rPr lang="en-ID" sz="130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 err="1">
                          <a:latin typeface="Segoe UI"/>
                          <a:cs typeface="Segoe UI"/>
                        </a:rPr>
                        <a:t>dapat</a:t>
                      </a:r>
                      <a:r>
                        <a:rPr lang="en-ID" sz="130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 err="1">
                          <a:latin typeface="Segoe UI"/>
                          <a:cs typeface="Segoe UI"/>
                        </a:rPr>
                        <a:t>dilihat</a:t>
                      </a:r>
                      <a:r>
                        <a:rPr lang="en-ID" sz="1300" spc="-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 err="1">
                          <a:latin typeface="Segoe UI"/>
                          <a:cs typeface="Segoe UI"/>
                        </a:rPr>
                        <a:t>atau</a:t>
                      </a:r>
                      <a:r>
                        <a:rPr lang="en-ID" sz="1300" spc="-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 err="1">
                          <a:latin typeface="Segoe UI"/>
                          <a:cs typeface="Segoe UI"/>
                        </a:rPr>
                        <a:t>diukur</a:t>
                      </a:r>
                      <a:r>
                        <a:rPr lang="en-ID" sz="1300" spc="-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 err="1">
                          <a:latin typeface="Segoe UI"/>
                          <a:cs typeface="Segoe UI"/>
                        </a:rPr>
                        <a:t>secara</a:t>
                      </a:r>
                      <a:r>
                        <a:rPr lang="en-ID" sz="1300" spc="-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 err="1">
                          <a:latin typeface="Segoe UI"/>
                          <a:cs typeface="Segoe UI"/>
                        </a:rPr>
                        <a:t>kuantitatif</a:t>
                      </a:r>
                      <a:r>
                        <a:rPr lang="en-ID" sz="1300" spc="-5" dirty="0">
                          <a:latin typeface="Segoe UI"/>
                          <a:cs typeface="Segoe UI"/>
                        </a:rPr>
                        <a:t>.</a:t>
                      </a:r>
                      <a:endParaRPr lang="en-ID" sz="1300" dirty="0">
                        <a:latin typeface="Segoe UI"/>
                        <a:cs typeface="Segoe UI"/>
                      </a:endParaRPr>
                    </a:p>
                    <a:p>
                      <a:pPr marL="121920" marR="280035" algn="just">
                        <a:lnSpc>
                          <a:spcPct val="114999"/>
                        </a:lnSpc>
                        <a:spcBef>
                          <a:spcPts val="5"/>
                        </a:spcBef>
                      </a:pPr>
                      <a:r>
                        <a:rPr lang="en-ID" sz="1300" spc="-10" dirty="0" err="1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Melakukan</a:t>
                      </a:r>
                      <a:r>
                        <a:rPr lang="en-ID" sz="1300" spc="20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10" dirty="0" err="1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pemantauan</a:t>
                      </a:r>
                      <a:r>
                        <a:rPr lang="en-ID" sz="1300" spc="30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10" dirty="0" err="1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secara</a:t>
                      </a:r>
                      <a:r>
                        <a:rPr lang="en-ID" sz="1300" spc="5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10" dirty="0" err="1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berkala</a:t>
                      </a:r>
                      <a:r>
                        <a:rPr lang="en-ID" sz="1300" spc="5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 err="1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terhadap</a:t>
                      </a:r>
                      <a:r>
                        <a:rPr lang="en-ID" sz="1300" spc="5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 err="1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pertumbuhan</a:t>
                      </a:r>
                      <a:r>
                        <a:rPr lang="en-ID" sz="1300" spc="-5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340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 err="1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anak</a:t>
                      </a:r>
                      <a:r>
                        <a:rPr lang="en-ID" sz="1300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 err="1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adalah</a:t>
                      </a:r>
                      <a:r>
                        <a:rPr lang="en-ID" sz="1300" spc="-5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 err="1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penting</a:t>
                      </a:r>
                      <a:r>
                        <a:rPr lang="en-ID" sz="1300" spc="5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 err="1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untuk</a:t>
                      </a:r>
                      <a:r>
                        <a:rPr lang="en-ID" sz="1300" spc="5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 err="1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mengetahui</a:t>
                      </a:r>
                      <a:r>
                        <a:rPr lang="en-ID" sz="1300" spc="10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 err="1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apakah</a:t>
                      </a:r>
                      <a:r>
                        <a:rPr lang="en-ID" sz="1300" spc="10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 err="1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seorang</a:t>
                      </a:r>
                      <a:r>
                        <a:rPr lang="en-ID" sz="1300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 err="1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anak</a:t>
                      </a:r>
                      <a:r>
                        <a:rPr lang="en-ID" sz="1300" spc="-5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5" dirty="0" err="1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tumbuh</a:t>
                      </a:r>
                      <a:r>
                        <a:rPr lang="en-ID" sz="1300" spc="5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300" spc="-10" dirty="0" err="1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sesuai</a:t>
                      </a:r>
                      <a:r>
                        <a:rPr lang="en-ID" sz="1300" spc="-10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.</a:t>
                      </a:r>
                      <a:endParaRPr lang="en-ID" sz="1300" dirty="0">
                        <a:latin typeface="Segoe UI"/>
                        <a:cs typeface="Segoe UI"/>
                      </a:endParaRPr>
                    </a:p>
                  </a:txBody>
                  <a:tcPr marL="0" marR="0" marT="15367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 dirty="0">
                        <a:latin typeface="Times New Roman"/>
                        <a:cs typeface="Times New Roman"/>
                      </a:endParaRPr>
                    </a:p>
                    <a:p>
                      <a:pPr marL="122555" marR="320675">
                        <a:lnSpc>
                          <a:spcPct val="114999"/>
                        </a:lnSpc>
                      </a:pPr>
                      <a:r>
                        <a:rPr sz="1300" spc="-5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Satuan</a:t>
                      </a:r>
                      <a:r>
                        <a:rPr sz="1300" spc="-20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melakukan</a:t>
                      </a:r>
                      <a:r>
                        <a:rPr sz="1300" spc="10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pencatatan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 pertumbuhan</a:t>
                      </a:r>
                      <a:r>
                        <a:rPr sz="1300" spc="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anak </a:t>
                      </a:r>
                      <a:r>
                        <a:rPr sz="1300" spc="-34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yang </a:t>
                      </a:r>
                      <a:r>
                        <a:rPr sz="1300" spc="-10" dirty="0">
                          <a:latin typeface="Segoe UI"/>
                          <a:cs typeface="Segoe UI"/>
                        </a:rPr>
                        <a:t>meliputi</a:t>
                      </a:r>
                      <a:r>
                        <a:rPr sz="1300" spc="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10" dirty="0">
                          <a:latin typeface="Segoe UI"/>
                          <a:cs typeface="Segoe UI"/>
                        </a:rPr>
                        <a:t>pemantauan</a:t>
                      </a:r>
                      <a:r>
                        <a:rPr sz="1300" spc="2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tinggi</a:t>
                      </a:r>
                      <a:r>
                        <a:rPr sz="1300" spc="-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badan,</a:t>
                      </a:r>
                      <a:r>
                        <a:rPr sz="13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10" dirty="0">
                          <a:latin typeface="Segoe UI"/>
                          <a:cs typeface="Segoe UI"/>
                        </a:rPr>
                        <a:t>berat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 badan,</a:t>
                      </a:r>
                      <a:r>
                        <a:rPr sz="13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dan</a:t>
                      </a:r>
                      <a:r>
                        <a:rPr sz="1300" spc="-10" dirty="0">
                          <a:latin typeface="Segoe UI"/>
                          <a:cs typeface="Segoe UI"/>
                        </a:rPr>
                        <a:t> lingkar</a:t>
                      </a:r>
                      <a:r>
                        <a:rPr sz="13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10" dirty="0">
                          <a:latin typeface="Segoe UI"/>
                          <a:cs typeface="Segoe UI"/>
                        </a:rPr>
                        <a:t>kepala</a:t>
                      </a:r>
                      <a:r>
                        <a:rPr sz="130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sebagai bagian</a:t>
                      </a:r>
                      <a:r>
                        <a:rPr sz="13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dari </a:t>
                      </a:r>
                      <a:r>
                        <a:rPr sz="130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10" dirty="0">
                          <a:latin typeface="Segoe UI"/>
                          <a:cs typeface="Segoe UI"/>
                        </a:rPr>
                        <a:t>pemeriksaan</a:t>
                      </a:r>
                      <a:r>
                        <a:rPr sz="13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kesehatan</a:t>
                      </a:r>
                      <a:r>
                        <a:rPr sz="1300" spc="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dasar.</a:t>
                      </a:r>
                      <a:r>
                        <a:rPr sz="1300" spc="-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Informasi</a:t>
                      </a:r>
                      <a:r>
                        <a:rPr sz="1300" spc="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dapat </a:t>
                      </a:r>
                      <a:r>
                        <a:rPr sz="130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10" dirty="0">
                          <a:latin typeface="Segoe UI"/>
                          <a:cs typeface="Segoe UI"/>
                        </a:rPr>
                        <a:t>diperoleh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 dari</a:t>
                      </a:r>
                      <a:r>
                        <a:rPr sz="1300" spc="-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buku</a:t>
                      </a:r>
                      <a:r>
                        <a:rPr sz="1300" spc="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kesehatan</a:t>
                      </a:r>
                      <a:r>
                        <a:rPr sz="13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yang</a:t>
                      </a:r>
                      <a:r>
                        <a:rPr sz="13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10" dirty="0">
                          <a:latin typeface="Segoe UI"/>
                          <a:cs typeface="Segoe UI"/>
                        </a:rPr>
                        <a:t>dimiliki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anak </a:t>
                      </a:r>
                      <a:r>
                        <a:rPr sz="130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(KIA</a:t>
                      </a:r>
                      <a:r>
                        <a:rPr sz="1300" spc="-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300" spc="-5" dirty="0">
                          <a:latin typeface="Segoe UI"/>
                          <a:cs typeface="Segoe UI"/>
                        </a:rPr>
                        <a:t>atau KMS)</a:t>
                      </a:r>
                      <a:r>
                        <a:rPr lang="en-US" sz="1300" spc="-5" dirty="0">
                          <a:latin typeface="Segoe UI"/>
                          <a:cs typeface="Segoe UI"/>
                        </a:rPr>
                        <a:t>.</a:t>
                      </a:r>
                      <a:endParaRPr sz="1300" dirty="0">
                        <a:latin typeface="Segoe UI"/>
                        <a:cs typeface="Segoe U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828728"/>
              </p:ext>
            </p:extLst>
          </p:nvPr>
        </p:nvGraphicFramePr>
        <p:xfrm>
          <a:off x="460691" y="621235"/>
          <a:ext cx="11492367" cy="62304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09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5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72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582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94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80"/>
                        </a:spcBef>
                      </a:pPr>
                      <a:r>
                        <a:rPr sz="1400" b="1" spc="70" dirty="0">
                          <a:latin typeface="Arial"/>
                          <a:cs typeface="Arial"/>
                        </a:rPr>
                        <a:t>NO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879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CFE1F3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80"/>
                        </a:spcBef>
                      </a:pPr>
                      <a:r>
                        <a:rPr sz="1400" b="1" spc="25" dirty="0">
                          <a:latin typeface="Arial"/>
                          <a:cs typeface="Arial"/>
                        </a:rPr>
                        <a:t>Elemen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879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CFE1F3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80"/>
                        </a:spcBef>
                      </a:pPr>
                      <a:r>
                        <a:rPr sz="1400" b="1" spc="50" dirty="0">
                          <a:latin typeface="Arial"/>
                          <a:cs typeface="Arial"/>
                        </a:rPr>
                        <a:t>Mengapa</a:t>
                      </a:r>
                      <a:r>
                        <a:rPr sz="14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45" dirty="0">
                          <a:latin typeface="Arial"/>
                          <a:cs typeface="Arial"/>
                        </a:rPr>
                        <a:t>penting</a:t>
                      </a:r>
                      <a:r>
                        <a:rPr sz="14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25" dirty="0">
                          <a:latin typeface="Arial"/>
                          <a:cs typeface="Arial"/>
                        </a:rPr>
                        <a:t>(Definisi</a:t>
                      </a:r>
                      <a:r>
                        <a:rPr sz="14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40" dirty="0">
                          <a:latin typeface="Arial"/>
                          <a:cs typeface="Arial"/>
                        </a:rPr>
                        <a:t>konseptual)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879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CFE1F3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1400" b="1" spc="20" dirty="0">
                          <a:latin typeface="Arial"/>
                          <a:cs typeface="Arial"/>
                        </a:rPr>
                        <a:t>Apa</a:t>
                      </a:r>
                      <a:r>
                        <a:rPr sz="14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20" dirty="0">
                          <a:latin typeface="Arial"/>
                          <a:cs typeface="Arial"/>
                        </a:rPr>
                        <a:t>yang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60" dirty="0">
                          <a:latin typeface="Arial"/>
                          <a:cs typeface="Arial"/>
                        </a:rPr>
                        <a:t>dipantau</a:t>
                      </a:r>
                      <a:r>
                        <a:rPr sz="14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3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50" dirty="0">
                          <a:latin typeface="Arial"/>
                          <a:cs typeface="Arial"/>
                        </a:rPr>
                        <a:t>satuan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PAUD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400" b="1" spc="30" dirty="0">
                          <a:latin typeface="Arial"/>
                          <a:cs typeface="Arial"/>
                        </a:rPr>
                        <a:t>(Operasional)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CFE1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4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114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  <a:p>
                      <a:pPr marL="91440" marR="213360">
                        <a:lnSpc>
                          <a:spcPct val="100000"/>
                        </a:lnSpc>
                        <a:spcBef>
                          <a:spcPts val="1650"/>
                        </a:spcBef>
                      </a:pPr>
                      <a:r>
                        <a:rPr sz="1400" b="1" spc="65" dirty="0">
                          <a:latin typeface="Arial"/>
                          <a:cs typeface="Arial"/>
                        </a:rPr>
                        <a:t>Pemantauan </a:t>
                      </a:r>
                      <a:r>
                        <a:rPr sz="1400" b="1" spc="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erkemba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ng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an  </a:t>
                      </a:r>
                      <a:r>
                        <a:rPr sz="1400" b="1" spc="45" dirty="0">
                          <a:latin typeface="Arial"/>
                          <a:cs typeface="Arial"/>
                        </a:rPr>
                        <a:t>Anak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1045844" algn="just" defTabSz="1143000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endParaRPr sz="1400" dirty="0">
                        <a:latin typeface="Segoe UI"/>
                        <a:cs typeface="Segoe UI"/>
                      </a:endParaRPr>
                    </a:p>
                    <a:p>
                      <a:pPr marL="91440" marR="85725" algn="just">
                        <a:lnSpc>
                          <a:spcPct val="100000"/>
                        </a:lnSpc>
                      </a:pPr>
                      <a:r>
                        <a:rPr sz="1400" dirty="0">
                          <a:latin typeface="Segoe UI"/>
                          <a:cs typeface="Segoe UI"/>
                        </a:rPr>
                        <a:t>Perkembangan anak merupakan proses bertambahnya </a:t>
                      </a:r>
                      <a:r>
                        <a:rPr sz="14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kemampuan yang bersifat </a:t>
                      </a:r>
                      <a:r>
                        <a:rPr sz="1400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kualitatif, </a:t>
                      </a:r>
                      <a:r>
                        <a:rPr sz="1400" spc="-5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lebih </a:t>
                      </a:r>
                      <a:r>
                        <a:rPr sz="1400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kompleks, dan </a:t>
                      </a:r>
                      <a:r>
                        <a:rPr sz="1400" spc="5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merupakan hasil dari proses pematangan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yang ditandai </a:t>
                      </a:r>
                      <a:r>
                        <a:rPr sz="14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dengan perubahan </a:t>
                      </a:r>
                      <a:r>
                        <a:rPr sz="1400" spc="-5" dirty="0">
                          <a:latin typeface="Segoe UI"/>
                          <a:cs typeface="Segoe UI"/>
                        </a:rPr>
                        <a:t>karakter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dan kemampuan yang bersifat </a:t>
                      </a:r>
                      <a:r>
                        <a:rPr sz="14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fungsional. Perkembangan </a:t>
                      </a:r>
                      <a:r>
                        <a:rPr sz="1400" spc="-5" dirty="0">
                          <a:latin typeface="Segoe UI"/>
                          <a:cs typeface="Segoe UI"/>
                        </a:rPr>
                        <a:t>meliputi kemampuan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gerak kasar, </a:t>
                      </a:r>
                      <a:r>
                        <a:rPr sz="1400" spc="-37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gerak </a:t>
                      </a:r>
                      <a:r>
                        <a:rPr sz="1400" spc="-5" dirty="0">
                          <a:latin typeface="Segoe UI"/>
                          <a:cs typeface="Segoe UI"/>
                        </a:rPr>
                        <a:t>halus,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bicara dan bahasa, sosial-emosional dan </a:t>
                      </a:r>
                      <a:r>
                        <a:rPr sz="14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spc="-5" dirty="0">
                          <a:latin typeface="Segoe UI"/>
                          <a:cs typeface="Segoe UI"/>
                        </a:rPr>
                        <a:t>kemandirian.</a:t>
                      </a:r>
                      <a:endParaRPr sz="1400" dirty="0">
                        <a:latin typeface="Segoe UI"/>
                        <a:cs typeface="Segoe UI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91440" marR="399415" algn="just">
                        <a:lnSpc>
                          <a:spcPct val="100000"/>
                        </a:lnSpc>
                      </a:pPr>
                      <a:r>
                        <a:rPr sz="1400" dirty="0">
                          <a:latin typeface="Segoe UI"/>
                          <a:cs typeface="Segoe UI"/>
                        </a:rPr>
                        <a:t>Hasil</a:t>
                      </a:r>
                      <a:r>
                        <a:rPr sz="1400" spc="-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pemantauan</a:t>
                      </a:r>
                      <a:r>
                        <a:rPr sz="1400" spc="-4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perkembangan</a:t>
                      </a:r>
                      <a:r>
                        <a:rPr sz="1400" spc="-3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dapat</a:t>
                      </a:r>
                      <a:r>
                        <a:rPr sz="1400" spc="-2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membantu</a:t>
                      </a:r>
                      <a:r>
                        <a:rPr sz="1400" spc="-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guru </a:t>
                      </a:r>
                      <a:r>
                        <a:rPr sz="1400" spc="-37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dalam</a:t>
                      </a:r>
                      <a:r>
                        <a:rPr sz="1400" spc="-3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spc="-5" dirty="0">
                          <a:latin typeface="Segoe UI"/>
                          <a:cs typeface="Segoe UI"/>
                        </a:rPr>
                        <a:t>melakukan</a:t>
                      </a:r>
                      <a:r>
                        <a:rPr sz="1400" spc="-2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perencanaan</a:t>
                      </a:r>
                      <a:r>
                        <a:rPr sz="1400" spc="-3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dan</a:t>
                      </a:r>
                      <a:r>
                        <a:rPr sz="1400" spc="-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spc="-5" dirty="0" err="1">
                          <a:latin typeface="Segoe UI"/>
                          <a:cs typeface="Segoe UI"/>
                        </a:rPr>
                        <a:t>penilaian</a:t>
                      </a:r>
                      <a:r>
                        <a:rPr lang="en-US" sz="1400" spc="-5" dirty="0">
                          <a:latin typeface="Segoe UI"/>
                          <a:cs typeface="Segoe UI"/>
                        </a:rPr>
                        <a:t>.</a:t>
                      </a:r>
                      <a:endParaRPr sz="1400" dirty="0">
                        <a:latin typeface="Segoe UI"/>
                        <a:cs typeface="Segoe UI"/>
                      </a:endParaRPr>
                    </a:p>
                  </a:txBody>
                  <a:tcPr marL="0" marR="0" marT="8763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175260" algn="just">
                        <a:lnSpc>
                          <a:spcPct val="100000"/>
                        </a:lnSpc>
                        <a:spcBef>
                          <a:spcPts val="1410"/>
                        </a:spcBef>
                      </a:pPr>
                      <a:r>
                        <a:rPr lang="en-US" sz="1400" dirty="0" err="1">
                          <a:latin typeface="Segoe UI"/>
                          <a:cs typeface="Segoe UI"/>
                        </a:rPr>
                        <a:t>P</a:t>
                      </a:r>
                      <a:r>
                        <a:rPr sz="1400" dirty="0" err="1">
                          <a:latin typeface="Segoe UI"/>
                          <a:cs typeface="Segoe UI"/>
                        </a:rPr>
                        <a:t>emantauan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 perkembangan </a:t>
                      </a:r>
                      <a:r>
                        <a:rPr sz="1400" spc="-37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anak secara </a:t>
                      </a:r>
                      <a:r>
                        <a:rPr sz="1400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sederhana dengan </a:t>
                      </a:r>
                      <a:r>
                        <a:rPr sz="1400" spc="-5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menggunakan </a:t>
                      </a:r>
                      <a:r>
                        <a:rPr sz="1400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 berbagai perangkat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, seperti deteksi </a:t>
                      </a:r>
                      <a:r>
                        <a:rPr sz="1400" spc="-5" dirty="0">
                          <a:latin typeface="Segoe UI"/>
                          <a:cs typeface="Segoe UI"/>
                        </a:rPr>
                        <a:t>dini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tumbuh </a:t>
                      </a:r>
                      <a:r>
                        <a:rPr sz="1400" spc="-37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kembang. Kartu </a:t>
                      </a:r>
                      <a:r>
                        <a:rPr sz="1400" spc="-5" dirty="0">
                          <a:latin typeface="Segoe UI"/>
                          <a:cs typeface="Segoe UI"/>
                        </a:rPr>
                        <a:t>Menuju Sehat,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dan bentuk </a:t>
                      </a:r>
                      <a:r>
                        <a:rPr sz="14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perangkat pemantauan perkembangan anak </a:t>
                      </a:r>
                      <a:r>
                        <a:rPr sz="14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lainnya. </a:t>
                      </a:r>
                      <a:endParaRPr lang="en-US" sz="1400" dirty="0">
                        <a:latin typeface="Segoe UI"/>
                        <a:cs typeface="Segoe UI"/>
                      </a:endParaRPr>
                    </a:p>
                    <a:p>
                      <a:pPr marL="92075" marR="175260" algn="just">
                        <a:lnSpc>
                          <a:spcPct val="100000"/>
                        </a:lnSpc>
                        <a:spcBef>
                          <a:spcPts val="1410"/>
                        </a:spcBef>
                      </a:pPr>
                      <a:r>
                        <a:rPr sz="1400" dirty="0" err="1">
                          <a:latin typeface="Segoe UI"/>
                          <a:cs typeface="Segoe UI"/>
                        </a:rPr>
                        <a:t>Informasi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 dapat diperoleh dari </a:t>
                      </a:r>
                      <a:r>
                        <a:rPr sz="1400" spc="-5" dirty="0">
                          <a:latin typeface="Segoe UI"/>
                          <a:cs typeface="Segoe UI"/>
                        </a:rPr>
                        <a:t>buku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spc="-5" dirty="0">
                          <a:latin typeface="Segoe UI"/>
                          <a:cs typeface="Segoe UI"/>
                        </a:rPr>
                        <a:t>kesehatan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yang </a:t>
                      </a:r>
                      <a:r>
                        <a:rPr sz="1400" spc="-5" dirty="0">
                          <a:latin typeface="Segoe UI"/>
                          <a:cs typeface="Segoe UI"/>
                        </a:rPr>
                        <a:t>dimiliki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anak, ataupun </a:t>
                      </a:r>
                      <a:r>
                        <a:rPr sz="1400" spc="-5" dirty="0">
                          <a:latin typeface="Segoe UI"/>
                          <a:cs typeface="Segoe UI"/>
                        </a:rPr>
                        <a:t>dilakukan </a:t>
                      </a:r>
                      <a:r>
                        <a:rPr sz="1400" spc="-37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secara</a:t>
                      </a:r>
                      <a:r>
                        <a:rPr sz="1400" spc="-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mandiri</a:t>
                      </a:r>
                      <a:r>
                        <a:rPr sz="1400" spc="-2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spc="-5" dirty="0">
                          <a:latin typeface="Segoe UI"/>
                          <a:cs typeface="Segoe UI"/>
                        </a:rPr>
                        <a:t>oleh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 satuan.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7907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28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  <a:p>
                      <a:pPr marL="91440" marR="113030" algn="just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400" b="1" spc="15" dirty="0">
                          <a:latin typeface="Arial"/>
                          <a:cs typeface="Arial"/>
                        </a:rPr>
                        <a:t>Koordinasi </a:t>
                      </a:r>
                      <a:r>
                        <a:rPr sz="14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35" dirty="0">
                          <a:latin typeface="Arial"/>
                          <a:cs typeface="Arial"/>
                        </a:rPr>
                        <a:t>dengan</a:t>
                      </a:r>
                      <a:r>
                        <a:rPr sz="14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75" dirty="0">
                          <a:latin typeface="Arial"/>
                          <a:cs typeface="Arial"/>
                        </a:rPr>
                        <a:t>unit</a:t>
                      </a:r>
                      <a:r>
                        <a:rPr sz="1400" b="1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50" dirty="0">
                          <a:latin typeface="Arial"/>
                          <a:cs typeface="Arial"/>
                        </a:rPr>
                        <a:t>lain </a:t>
                      </a:r>
                      <a:r>
                        <a:rPr sz="1400" b="1" spc="-3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85" dirty="0">
                          <a:latin typeface="Arial"/>
                          <a:cs typeface="Arial"/>
                        </a:rPr>
                        <a:t>terkait </a:t>
                      </a:r>
                      <a:r>
                        <a:rPr sz="1400" b="1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65" dirty="0">
                          <a:latin typeface="Arial"/>
                          <a:cs typeface="Arial"/>
                        </a:rPr>
                        <a:t>pemenuhan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gizi </a:t>
                      </a:r>
                      <a:r>
                        <a:rPr sz="1400" b="1" spc="-3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55" dirty="0">
                          <a:latin typeface="Arial"/>
                          <a:cs typeface="Arial"/>
                        </a:rPr>
                        <a:t>dan kesehatan </a:t>
                      </a:r>
                      <a:r>
                        <a:rPr sz="1400" b="1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50" dirty="0">
                          <a:latin typeface="Arial"/>
                          <a:cs typeface="Arial"/>
                        </a:rPr>
                        <a:t>peserta</a:t>
                      </a:r>
                      <a:r>
                        <a:rPr sz="14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45" dirty="0">
                          <a:latin typeface="Arial"/>
                          <a:cs typeface="Arial"/>
                        </a:rPr>
                        <a:t>didik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282575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400" dirty="0">
                          <a:latin typeface="Segoe UI"/>
                          <a:cs typeface="Segoe UI"/>
                        </a:rPr>
                        <a:t>Satuan </a:t>
                      </a:r>
                      <a:r>
                        <a:rPr sz="1400" spc="-5" dirty="0">
                          <a:latin typeface="Segoe UI"/>
                          <a:cs typeface="Segoe UI"/>
                        </a:rPr>
                        <a:t>melakukan </a:t>
                      </a:r>
                      <a:r>
                        <a:rPr sz="1400" spc="-5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koordinasi </a:t>
                      </a:r>
                      <a:r>
                        <a:rPr sz="1400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dengan pihak </a:t>
                      </a:r>
                      <a:r>
                        <a:rPr sz="1400" spc="-5" dirty="0">
                          <a:highlight>
                            <a:srgbClr val="FFFF00"/>
                          </a:highlight>
                          <a:latin typeface="Segoe UI"/>
                          <a:cs typeface="Segoe UI"/>
                        </a:rPr>
                        <a:t>lain </a:t>
                      </a:r>
                      <a:r>
                        <a:rPr sz="1400" spc="-5" dirty="0">
                          <a:latin typeface="Segoe UI"/>
                          <a:cs typeface="Segoe UI"/>
                        </a:rPr>
                        <a:t>dalam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 rangka </a:t>
                      </a:r>
                      <a:r>
                        <a:rPr sz="1400" spc="-5" dirty="0">
                          <a:latin typeface="Segoe UI"/>
                          <a:cs typeface="Segoe UI"/>
                        </a:rPr>
                        <a:t>mendukung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terpenuhinya kebutuhan </a:t>
                      </a:r>
                      <a:r>
                        <a:rPr sz="1400" spc="-5" dirty="0">
                          <a:latin typeface="Segoe UI"/>
                          <a:cs typeface="Segoe UI"/>
                        </a:rPr>
                        <a:t>esensial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anak </a:t>
                      </a:r>
                      <a:r>
                        <a:rPr sz="1400" spc="-37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usia</a:t>
                      </a:r>
                      <a:r>
                        <a:rPr sz="1400" spc="-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spc="-5" dirty="0">
                          <a:latin typeface="Segoe UI"/>
                          <a:cs typeface="Segoe UI"/>
                        </a:rPr>
                        <a:t>dini.</a:t>
                      </a:r>
                      <a:endParaRPr sz="1400" dirty="0">
                        <a:latin typeface="Segoe UI"/>
                        <a:cs typeface="Segoe U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91440" marR="23876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Segoe UI"/>
                          <a:cs typeface="Segoe UI"/>
                        </a:rPr>
                        <a:t>Mempermudah penyelesaian masalah atau penanganan </a:t>
                      </a:r>
                      <a:r>
                        <a:rPr sz="14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berkaitan permasalahan </a:t>
                      </a:r>
                      <a:r>
                        <a:rPr sz="1400" spc="-5" dirty="0">
                          <a:latin typeface="Segoe UI"/>
                          <a:cs typeface="Segoe UI"/>
                        </a:rPr>
                        <a:t>kesehatan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dan gizi anak.</a:t>
                      </a:r>
                      <a:r>
                        <a:rPr sz="14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spc="-5" dirty="0">
                          <a:latin typeface="Segoe UI"/>
                          <a:cs typeface="Segoe UI"/>
                        </a:rPr>
                        <a:t>Misalnya </a:t>
                      </a:r>
                      <a:r>
                        <a:rPr sz="1400" spc="-37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ada peserta </a:t>
                      </a:r>
                      <a:r>
                        <a:rPr sz="1400" spc="-5" dirty="0">
                          <a:latin typeface="Segoe UI"/>
                          <a:cs typeface="Segoe UI"/>
                        </a:rPr>
                        <a:t>didik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yang </a:t>
                      </a:r>
                      <a:r>
                        <a:rPr sz="1400" spc="-5" dirty="0">
                          <a:latin typeface="Segoe UI"/>
                          <a:cs typeface="Segoe UI"/>
                        </a:rPr>
                        <a:t>mengalami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gizi buruk, demam </a:t>
                      </a:r>
                      <a:r>
                        <a:rPr sz="14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berdarah,</a:t>
                      </a:r>
                      <a:r>
                        <a:rPr sz="1400" spc="-3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atau</a:t>
                      </a:r>
                      <a:r>
                        <a:rPr sz="1400" spc="-2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diare</a:t>
                      </a:r>
                      <a:r>
                        <a:rPr sz="14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atau</a:t>
                      </a:r>
                      <a:r>
                        <a:rPr sz="1400" spc="-2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masalah</a:t>
                      </a:r>
                      <a:r>
                        <a:rPr sz="1400" spc="-3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spc="-5" dirty="0" err="1">
                          <a:latin typeface="Segoe UI"/>
                          <a:cs typeface="Segoe UI"/>
                        </a:rPr>
                        <a:t>kesehatan</a:t>
                      </a:r>
                      <a:r>
                        <a:rPr sz="1400" spc="-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spc="-5" dirty="0" err="1">
                          <a:latin typeface="Segoe UI"/>
                          <a:cs typeface="Segoe UI"/>
                        </a:rPr>
                        <a:t>lainnya</a:t>
                      </a:r>
                      <a:r>
                        <a:rPr lang="en-US" sz="1400" spc="-5" dirty="0">
                          <a:latin typeface="Segoe UI"/>
                          <a:cs typeface="Segoe UI"/>
                        </a:rPr>
                        <a:t>.</a:t>
                      </a:r>
                      <a:endParaRPr sz="1400" dirty="0">
                        <a:latin typeface="Segoe UI"/>
                        <a:cs typeface="Segoe UI"/>
                      </a:endParaRPr>
                    </a:p>
                  </a:txBody>
                  <a:tcPr marL="0" marR="0" marT="8826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550" dirty="0">
                        <a:latin typeface="Times New Roman"/>
                        <a:cs typeface="Times New Roman"/>
                      </a:endParaRPr>
                    </a:p>
                    <a:p>
                      <a:pPr marL="92075" marR="10985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Segoe UI"/>
                          <a:cs typeface="Segoe UI"/>
                        </a:rPr>
                        <a:t>Satuan </a:t>
                      </a:r>
                      <a:r>
                        <a:rPr sz="1400" spc="-5" dirty="0">
                          <a:latin typeface="Segoe UI"/>
                          <a:cs typeface="Segoe UI"/>
                        </a:rPr>
                        <a:t>melakukan koordinasi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dengan puskesmas </a:t>
                      </a:r>
                      <a:r>
                        <a:rPr sz="1400" spc="-37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atau </a:t>
                      </a:r>
                      <a:r>
                        <a:rPr sz="1400" spc="-5" dirty="0">
                          <a:latin typeface="Segoe UI"/>
                          <a:cs typeface="Segoe UI"/>
                        </a:rPr>
                        <a:t>unit kesehatan lain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yang terdekat untuk </a:t>
                      </a:r>
                      <a:r>
                        <a:rPr sz="14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pemberian layanan </a:t>
                      </a:r>
                      <a:r>
                        <a:rPr sz="1400" spc="-5" dirty="0">
                          <a:latin typeface="Segoe UI"/>
                          <a:cs typeface="Segoe UI"/>
                        </a:rPr>
                        <a:t>kesehatan (vaksinasi,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obat </a:t>
                      </a:r>
                      <a:r>
                        <a:rPr sz="14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cacing,</a:t>
                      </a:r>
                      <a:r>
                        <a:rPr sz="1400" spc="-2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dirty="0">
                          <a:latin typeface="Segoe UI"/>
                          <a:cs typeface="Segoe UI"/>
                        </a:rPr>
                        <a:t>dsb.)</a:t>
                      </a: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686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086329"/>
              </p:ext>
            </p:extLst>
          </p:nvPr>
        </p:nvGraphicFramePr>
        <p:xfrm>
          <a:off x="589105" y="-318168"/>
          <a:ext cx="11339976" cy="71284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3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20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0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29295">
                <a:tc gridSpan="4">
                  <a:txBody>
                    <a:bodyPr/>
                    <a:lstStyle/>
                    <a:p>
                      <a:pPr marL="3253104" marR="1976755" indent="-1262380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253104" marR="1976755" indent="-1262380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0325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19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CFE1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CFE1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Mengapa</a:t>
                      </a:r>
                      <a:r>
                        <a:rPr sz="1600" b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penting</a:t>
                      </a:r>
                      <a:r>
                        <a:rPr sz="1600" b="1" spc="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(Definisi</a:t>
                      </a:r>
                      <a:r>
                        <a:rPr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konseptual)</a:t>
                      </a:r>
                      <a:endParaRPr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CFE1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41935">
                        <a:lnSpc>
                          <a:spcPct val="100000"/>
                        </a:lnSpc>
                      </a:pPr>
                      <a:r>
                        <a:rPr sz="1600" b="1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Apa</a:t>
                      </a:r>
                      <a:r>
                        <a:rPr sz="1600" b="1" spc="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yang</a:t>
                      </a:r>
                      <a:r>
                        <a:rPr sz="1600" b="1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dipantau</a:t>
                      </a:r>
                      <a:r>
                        <a:rPr sz="1600" b="1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</a:t>
                      </a:r>
                      <a:r>
                        <a:rPr sz="1600" b="1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satuan</a:t>
                      </a:r>
                      <a:r>
                        <a:rPr sz="1600" b="1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PAUD</a:t>
                      </a:r>
                      <a:r>
                        <a:rPr sz="1600" b="1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(Operasional)</a:t>
                      </a:r>
                      <a:endParaRPr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CFE1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04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155"/>
                        </a:spcBef>
                      </a:pPr>
                      <a:r>
                        <a:rPr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GB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155"/>
                        </a:spcBef>
                      </a:pPr>
                      <a:r>
                        <a:rPr sz="1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Penerapan</a:t>
                      </a:r>
                      <a:r>
                        <a:rPr sz="1600" b="1" spc="-6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1600" b="1" spc="-65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155"/>
                        </a:spcBef>
                      </a:pPr>
                      <a:r>
                        <a:rPr sz="16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PHBS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1440" marR="145415" algn="just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PHBS 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 </a:t>
                      </a: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satuan 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PAUD merupakan kegiatan memberdayakan peserta </a:t>
                      </a: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didik, pendidik, dan masyarakat di lingkungan PAUD </a:t>
                      </a: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untuk 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melakukan </a:t>
                      </a:r>
                      <a:r>
                        <a:rPr sz="1600" spc="-3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pembiasaan</a:t>
                      </a:r>
                      <a:r>
                        <a:rPr sz="16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perilaku</a:t>
                      </a:r>
                      <a:r>
                        <a:rPr sz="16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hidup</a:t>
                      </a:r>
                      <a:r>
                        <a:rPr sz="16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bersih</a:t>
                      </a:r>
                      <a:r>
                        <a:rPr sz="160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sz="16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sehat</a:t>
                      </a: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0488" indent="-90488" rtl="0"/>
                      <a:r>
                        <a:rPr lang="en-ID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PHBS </a:t>
                      </a:r>
                      <a:r>
                        <a:rPr lang="en-ID" sz="16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erat</a:t>
                      </a:r>
                      <a:r>
                        <a:rPr lang="en-ID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ID" sz="16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kaitannya</a:t>
                      </a:r>
                      <a:r>
                        <a:rPr lang="en-ID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ID" sz="16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dengan</a:t>
                      </a:r>
                      <a:r>
                        <a:rPr lang="en-ID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ID" sz="16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praktik</a:t>
                      </a:r>
                      <a:r>
                        <a:rPr lang="en-ID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ID" sz="16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pendidikan</a:t>
                      </a:r>
                      <a:r>
                        <a:rPr lang="en-ID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ID" sz="16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karakter</a:t>
                      </a:r>
                      <a:r>
                        <a:rPr lang="en-ID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ID" sz="16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khususnya</a:t>
                      </a:r>
                      <a:r>
                        <a:rPr lang="en-ID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ID" sz="16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karakter</a:t>
                      </a:r>
                      <a:r>
                        <a:rPr lang="en-ID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ID" sz="16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menjaga</a:t>
                      </a:r>
                      <a:r>
                        <a:rPr lang="en-ID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ID" sz="16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kebersihan</a:t>
                      </a:r>
                      <a:r>
                        <a:rPr lang="en-ID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&amp; </a:t>
                      </a:r>
                      <a:r>
                        <a:rPr lang="en-ID" sz="16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kesehatan</a:t>
                      </a:r>
                      <a:r>
                        <a:rPr lang="en-ID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ID" sz="16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diri</a:t>
                      </a:r>
                      <a:r>
                        <a:rPr lang="en-ID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ID" sz="16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sendiri</a:t>
                      </a:r>
                      <a:r>
                        <a:rPr lang="en-ID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dan </a:t>
                      </a:r>
                      <a:r>
                        <a:rPr lang="en-ID" sz="16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peduli</a:t>
                      </a:r>
                      <a:r>
                        <a:rPr lang="en-ID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ID" sz="16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lingkungan</a:t>
                      </a:r>
                      <a:r>
                        <a:rPr lang="en-ID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n-ID" sz="16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br>
                        <a:rPr lang="en-ID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1440" marR="145415" algn="just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ID" sz="1600" spc="-5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Praktek</a:t>
                      </a:r>
                      <a:r>
                        <a:rPr lang="en-ID"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PHBS yang </a:t>
                      </a:r>
                      <a:r>
                        <a:rPr lang="en-ID" sz="1600" spc="-5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dilakukan</a:t>
                      </a:r>
                      <a:r>
                        <a:rPr lang="en-ID"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ID" sz="1600" spc="-5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satuan</a:t>
                      </a:r>
                      <a:r>
                        <a:rPr lang="en-ID"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6350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76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635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11125" marR="103505" indent="-635" algn="ctr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Pemberian PMT </a:t>
                      </a:r>
                      <a:r>
                        <a:rPr sz="1600" b="1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dan/atau pemberi</a:t>
                      </a:r>
                      <a:r>
                        <a:rPr sz="1600" b="1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 </a:t>
                      </a:r>
                      <a:r>
                        <a:rPr sz="16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makanan </a:t>
                      </a:r>
                      <a:r>
                        <a:rPr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dengan </a:t>
                      </a:r>
                      <a:r>
                        <a:rPr sz="1600" b="1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gizi</a:t>
                      </a:r>
                      <a:r>
                        <a:rPr sz="1600" b="1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sehat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635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1440" marR="22034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Pemberian </a:t>
                      </a: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makanan 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tambahan yang </a:t>
                      </a: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aman 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 bermutu beserta </a:t>
                      </a: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kegiatan</a:t>
                      </a:r>
                      <a:r>
                        <a:rPr sz="16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pendukung</a:t>
                      </a:r>
                      <a:r>
                        <a:rPr sz="1600" spc="-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lainnya</a:t>
                      </a:r>
                      <a:r>
                        <a:rPr sz="160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dengan</a:t>
                      </a:r>
                      <a:r>
                        <a:rPr sz="16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memperhatikan</a:t>
                      </a:r>
                      <a:r>
                        <a:rPr sz="16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aspek</a:t>
                      </a:r>
                      <a:r>
                        <a:rPr sz="16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mutu</a:t>
                      </a:r>
                      <a:r>
                        <a:rPr sz="160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 </a:t>
                      </a:r>
                      <a:r>
                        <a:rPr sz="1600" spc="-3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keamanan pangan. Layanan dilakukan dalam rangka mendukung </a:t>
                      </a: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terpenuhinya</a:t>
                      </a:r>
                      <a:r>
                        <a:rPr sz="16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kebutuhan</a:t>
                      </a:r>
                      <a:r>
                        <a:rPr sz="16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esensial</a:t>
                      </a:r>
                      <a:r>
                        <a:rPr sz="160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anak</a:t>
                      </a:r>
                      <a:r>
                        <a:rPr sz="1600" spc="-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usia dini.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329055" marR="82550" indent="-254635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PMT</a:t>
                      </a:r>
                      <a:r>
                        <a:rPr sz="1600" b="1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adalah</a:t>
                      </a:r>
                      <a:r>
                        <a:rPr sz="1600" b="1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makanan</a:t>
                      </a:r>
                      <a:r>
                        <a:rPr sz="1600" b="1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tambahan,</a:t>
                      </a:r>
                      <a:r>
                        <a:rPr sz="1600" b="1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Bukan</a:t>
                      </a:r>
                      <a:r>
                        <a:rPr sz="1600" b="1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yang</a:t>
                      </a:r>
                      <a:r>
                        <a:rPr sz="1600" b="1" spc="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utama! </a:t>
                      </a:r>
                      <a:r>
                        <a:rPr sz="1600" b="1" spc="-3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PMT</a:t>
                      </a:r>
                      <a:r>
                        <a:rPr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diberbagai</a:t>
                      </a:r>
                      <a:r>
                        <a:rPr sz="1600" b="1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wilayah</a:t>
                      </a:r>
                      <a:r>
                        <a:rPr sz="1600" b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</a:t>
                      </a:r>
                      <a:r>
                        <a:rPr sz="16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Indonesia</a:t>
                      </a:r>
                      <a:r>
                        <a:rPr sz="16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tidak</a:t>
                      </a:r>
                      <a:r>
                        <a:rPr sz="1600" b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sama!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3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635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2075" marR="26924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Penjadwalan</a:t>
                      </a:r>
                      <a:r>
                        <a:rPr sz="1600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satuan</a:t>
                      </a:r>
                      <a:r>
                        <a:rPr sz="16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mengadakan</a:t>
                      </a:r>
                      <a:r>
                        <a:rPr sz="1600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PMT</a:t>
                      </a:r>
                      <a:r>
                        <a:rPr sz="16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serta</a:t>
                      </a:r>
                      <a:r>
                        <a:rPr sz="16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pelibatan </a:t>
                      </a:r>
                      <a:r>
                        <a:rPr sz="1600" spc="-3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pihak</a:t>
                      </a:r>
                      <a:r>
                        <a:rPr sz="16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lain.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6350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6350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035330"/>
              </p:ext>
            </p:extLst>
          </p:nvPr>
        </p:nvGraphicFramePr>
        <p:xfrm>
          <a:off x="1051558" y="-374008"/>
          <a:ext cx="11224258" cy="66712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6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57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43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9396">
                <a:tc gridSpan="4">
                  <a:txBody>
                    <a:bodyPr/>
                    <a:lstStyle/>
                    <a:p>
                      <a:pPr marL="3253104" marR="1976755" indent="-1262380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endParaRPr sz="2800" dirty="0">
                        <a:latin typeface="Roboto Lt"/>
                        <a:cs typeface="Roboto Lt"/>
                      </a:endParaRPr>
                    </a:p>
                  </a:txBody>
                  <a:tcPr marL="0" marR="0" marT="60325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0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NO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CFE1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Elemen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CFE1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Mengapa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penting</a:t>
                      </a:r>
                      <a:r>
                        <a:rPr sz="1200" b="1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(Definisi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 konseptual)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CFE1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750" dirty="0">
                        <a:latin typeface="Times New Roman"/>
                        <a:cs typeface="Times New Roman"/>
                      </a:endParaRPr>
                    </a:p>
                    <a:p>
                      <a:pPr marL="241935">
                        <a:lnSpc>
                          <a:spcPct val="100000"/>
                        </a:lnSpc>
                      </a:pPr>
                      <a:r>
                        <a:rPr sz="1200" b="1" spc="-15" dirty="0">
                          <a:latin typeface="Arial"/>
                          <a:cs typeface="Arial"/>
                        </a:rPr>
                        <a:t>Apa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yang</a:t>
                      </a:r>
                      <a:r>
                        <a:rPr sz="12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dipantau</a:t>
                      </a:r>
                      <a:r>
                        <a:rPr sz="12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12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satuan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 PAUD</a:t>
                      </a:r>
                      <a:r>
                        <a:rPr sz="12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(Operasional)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CFE1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18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55"/>
                        </a:spcBef>
                      </a:pPr>
                      <a:endParaRPr lang="en-US" sz="1300" b="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155"/>
                        </a:spcBef>
                      </a:pPr>
                      <a:r>
                        <a:rPr lang="en-US" sz="1200" b="1" dirty="0">
                          <a:latin typeface="Arial"/>
                          <a:cs typeface="Arial"/>
                        </a:rPr>
                        <a:t>7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dirty="0" err="1">
                          <a:latin typeface="Times New Roman"/>
                          <a:cs typeface="Times New Roman"/>
                        </a:rPr>
                        <a:t>Memantau</a:t>
                      </a:r>
                      <a:r>
                        <a:rPr lang="en-US"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cs typeface="Times New Roman"/>
                        </a:rPr>
                        <a:t>Kepemilikan</a:t>
                      </a:r>
                      <a:r>
                        <a:rPr lang="en-US" sz="1800" dirty="0">
                          <a:latin typeface="Times New Roman"/>
                          <a:cs typeface="Times New Roman"/>
                        </a:rPr>
                        <a:t> NIK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algn="just" rtl="0" fontAlgn="base"/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NIK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sebagai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bagian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Hak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Anak, juga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sebagai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bukti</a:t>
                      </a:r>
                      <a:r>
                        <a:rPr lang="en-ID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bahwa</a:t>
                      </a:r>
                      <a:r>
                        <a:rPr lang="en-ID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anak</a:t>
                      </a:r>
                      <a:r>
                        <a:rPr lang="en-ID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adalah</a:t>
                      </a:r>
                      <a:r>
                        <a:rPr lang="en-ID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warga</a:t>
                      </a:r>
                      <a:r>
                        <a:rPr lang="en-ID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negara 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yang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diakui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  NIK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penting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agar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penduduk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mengakses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berbagai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publik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khususnya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publik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bersifat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mendasar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seperti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kesehatan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kesejahteraan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dan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just" rtl="0" fontAlgn="base"/>
                      <a:endParaRPr lang="en-ID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fontAlgn="base"/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Kepemilikan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NIK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antara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lain: </a:t>
                      </a:r>
                      <a:r>
                        <a:rPr lang="en-ID" sz="14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ID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membantu</a:t>
                      </a:r>
                      <a:r>
                        <a:rPr lang="en-ID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proses </a:t>
                      </a:r>
                      <a:r>
                        <a:rPr lang="en-ID" sz="14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pemutakhiran</a:t>
                      </a:r>
                      <a:r>
                        <a:rPr lang="en-ID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data DAPODIK, </a:t>
                      </a:r>
                      <a:r>
                        <a:rPr lang="en-ID" sz="14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digunakan</a:t>
                      </a:r>
                      <a:r>
                        <a:rPr lang="en-ID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proses </a:t>
                      </a:r>
                      <a:r>
                        <a:rPr lang="en-ID" sz="14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pengajuan</a:t>
                      </a:r>
                      <a:r>
                        <a:rPr lang="en-ID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BOP PAUD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Bantuan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Operasional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Penyelenggaraan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Pendidikan Anak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Usia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Dini),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serta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pengajuan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beasiswa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bantuan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Pendidikan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misalnya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anak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berkebutuhan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khusus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memperoleh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subsidi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pemerintah</a:t>
                      </a:r>
                      <a:r>
                        <a:rPr lang="en-ID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ID" sz="18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Ketersediaan</a:t>
                      </a:r>
                      <a:r>
                        <a:rPr lang="en-ID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NIK pada </a:t>
                      </a:r>
                      <a:r>
                        <a:rPr lang="en-ID" sz="18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peserta</a:t>
                      </a:r>
                      <a:r>
                        <a:rPr lang="en-ID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didik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6350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19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65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>
                          <a:latin typeface="Arial"/>
                          <a:cs typeface="Arial"/>
                        </a:rPr>
                        <a:t>8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635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81915" indent="0">
                        <a:lnSpc>
                          <a:spcPct val="100000"/>
                        </a:lnSpc>
                        <a:spcBef>
                          <a:spcPts val="110"/>
                        </a:spcBef>
                        <a:buSzPct val="72727"/>
                        <a:buNone/>
                        <a:tabLst>
                          <a:tab pos="191770" algn="l"/>
                        </a:tabLst>
                      </a:pPr>
                      <a:r>
                        <a:rPr lang="en-ID" sz="1800" spc="-5" dirty="0" err="1">
                          <a:latin typeface="Segoe UI"/>
                          <a:cs typeface="Segoe UI"/>
                        </a:rPr>
                        <a:t>Ketersediaan</a:t>
                      </a:r>
                      <a:r>
                        <a:rPr lang="en-ID" sz="180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800" spc="-5" dirty="0" err="1">
                          <a:latin typeface="Segoe UI"/>
                          <a:cs typeface="Segoe UI"/>
                        </a:rPr>
                        <a:t>fasilitas</a:t>
                      </a:r>
                      <a:r>
                        <a:rPr lang="en-ID" sz="1800" spc="-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800" spc="-5" dirty="0" err="1">
                          <a:latin typeface="Segoe UI"/>
                          <a:cs typeface="Segoe UI"/>
                        </a:rPr>
                        <a:t>sanitasi</a:t>
                      </a:r>
                      <a:r>
                        <a:rPr lang="en-ID" sz="1800" spc="-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lang="en-ID" sz="1800" dirty="0">
                          <a:latin typeface="Segoe UI"/>
                          <a:cs typeface="Segoe UI"/>
                        </a:rPr>
                        <a:t>dan air </a:t>
                      </a:r>
                      <a:r>
                        <a:rPr lang="en-ID" sz="1800" dirty="0" err="1">
                          <a:latin typeface="Segoe UI"/>
                          <a:cs typeface="Segoe UI"/>
                        </a:rPr>
                        <a:t>bersih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635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algn="just" rtl="0" fontAlgn="base"/>
                      <a:r>
                        <a:rPr lang="en-ID" sz="15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Ketersediaan</a:t>
                      </a:r>
                      <a:r>
                        <a:rPr lang="en-ID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5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fasilitas</a:t>
                      </a:r>
                      <a:r>
                        <a:rPr lang="en-ID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5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sanitasi</a:t>
                      </a:r>
                      <a:r>
                        <a:rPr lang="en-ID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air </a:t>
                      </a:r>
                      <a:r>
                        <a:rPr lang="en-ID" sz="15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bersih</a:t>
                      </a:r>
                      <a:r>
                        <a:rPr lang="en-ID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(minimal, </a:t>
                      </a:r>
                      <a:r>
                        <a:rPr lang="en-ID" sz="15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menggunakan</a:t>
                      </a:r>
                      <a:r>
                        <a:rPr lang="en-ID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material </a:t>
                      </a:r>
                      <a:r>
                        <a:rPr lang="en-ID" sz="15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sederhana</a:t>
                      </a:r>
                      <a:r>
                        <a:rPr lang="en-ID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air </a:t>
                      </a:r>
                      <a:r>
                        <a:rPr lang="en-ID" sz="15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mengalir</a:t>
                      </a:r>
                      <a:r>
                        <a:rPr lang="en-ID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algn="just" rtl="0"/>
                      <a:r>
                        <a:rPr lang="en-ID" sz="15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Fasilitas</a:t>
                      </a:r>
                      <a:r>
                        <a:rPr lang="en-ID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5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sanitasi</a:t>
                      </a:r>
                      <a:r>
                        <a:rPr lang="en-ID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5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utama</a:t>
                      </a:r>
                      <a:r>
                        <a:rPr lang="en-ID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5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adalah</a:t>
                      </a:r>
                      <a:r>
                        <a:rPr lang="en-ID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5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tersedianya</a:t>
                      </a:r>
                      <a:r>
                        <a:rPr lang="en-ID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5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jamban</a:t>
                      </a:r>
                      <a:r>
                        <a:rPr lang="en-ID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5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sehat</a:t>
                      </a:r>
                      <a:r>
                        <a:rPr lang="en-ID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5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sumber</a:t>
                      </a:r>
                      <a:r>
                        <a:rPr lang="en-ID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air </a:t>
                      </a:r>
                      <a:r>
                        <a:rPr lang="en-ID" sz="15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bersih</a:t>
                      </a:r>
                      <a:r>
                        <a:rPr lang="en-ID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5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fasilitas</a:t>
                      </a:r>
                      <a:r>
                        <a:rPr lang="en-ID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5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cuci</a:t>
                      </a:r>
                      <a:r>
                        <a:rPr lang="en-ID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5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tangan</a:t>
                      </a:r>
                      <a:r>
                        <a:rPr lang="en-ID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dan </a:t>
                      </a:r>
                      <a:r>
                        <a:rPr lang="en-ID" sz="15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adanya</a:t>
                      </a:r>
                      <a:r>
                        <a:rPr lang="en-ID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5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saluran</a:t>
                      </a:r>
                      <a:r>
                        <a:rPr lang="en-ID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5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pembuangan</a:t>
                      </a:r>
                      <a:r>
                        <a:rPr lang="en-ID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5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tertutup</a:t>
                      </a:r>
                      <a:r>
                        <a:rPr lang="en-ID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ID" sz="1500" b="0" dirty="0">
                        <a:effectLst/>
                      </a:endParaRPr>
                    </a:p>
                    <a:p>
                      <a:br>
                        <a:rPr lang="en-ID" sz="1200" dirty="0"/>
                      </a:b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635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Ketersediaan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sumber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 air, air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minum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, air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bersih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,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kecukupan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 air dan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jamban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serta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fasilitas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pendukung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lainnya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.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6350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6350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4" name="object 4"/>
          <p:cNvGrpSpPr/>
          <p:nvPr/>
        </p:nvGrpSpPr>
        <p:grpSpPr>
          <a:xfrm>
            <a:off x="0" y="0"/>
            <a:ext cx="774700" cy="6858000"/>
            <a:chOff x="0" y="0"/>
            <a:chExt cx="774700" cy="6858000"/>
          </a:xfrm>
        </p:grpSpPr>
        <p:sp>
          <p:nvSpPr>
            <p:cNvPr id="5" name="object 5"/>
            <p:cNvSpPr/>
            <p:nvPr/>
          </p:nvSpPr>
          <p:spPr>
            <a:xfrm>
              <a:off x="0" y="0"/>
              <a:ext cx="192405" cy="6858000"/>
            </a:xfrm>
            <a:custGeom>
              <a:avLst/>
              <a:gdLst/>
              <a:ahLst/>
              <a:cxnLst/>
              <a:rect l="l" t="t" r="r" b="b"/>
              <a:pathLst>
                <a:path w="192405" h="6858000">
                  <a:moveTo>
                    <a:pt x="0" y="6858000"/>
                  </a:moveTo>
                  <a:lnTo>
                    <a:pt x="192024" y="6858000"/>
                  </a:lnTo>
                  <a:lnTo>
                    <a:pt x="192024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2474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92023" y="0"/>
              <a:ext cx="152400" cy="6858000"/>
            </a:xfrm>
            <a:custGeom>
              <a:avLst/>
              <a:gdLst/>
              <a:ahLst/>
              <a:cxnLst/>
              <a:rect l="l" t="t" r="r" b="b"/>
              <a:pathLst>
                <a:path w="152400" h="6858000">
                  <a:moveTo>
                    <a:pt x="0" y="6858000"/>
                  </a:moveTo>
                  <a:lnTo>
                    <a:pt x="152400" y="6858000"/>
                  </a:lnTo>
                  <a:lnTo>
                    <a:pt x="152400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5FA4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1791" y="0"/>
              <a:ext cx="152400" cy="6858000"/>
            </a:xfrm>
            <a:custGeom>
              <a:avLst/>
              <a:gdLst/>
              <a:ahLst/>
              <a:cxnLst/>
              <a:rect l="l" t="t" r="r" b="b"/>
              <a:pathLst>
                <a:path w="152400" h="6858000">
                  <a:moveTo>
                    <a:pt x="0" y="6858000"/>
                  </a:moveTo>
                  <a:lnTo>
                    <a:pt x="152400" y="6858000"/>
                  </a:lnTo>
                  <a:lnTo>
                    <a:pt x="152400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2474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44424" y="0"/>
              <a:ext cx="277495" cy="6858000"/>
            </a:xfrm>
            <a:custGeom>
              <a:avLst/>
              <a:gdLst/>
              <a:ahLst/>
              <a:cxnLst/>
              <a:rect l="l" t="t" r="r" b="b"/>
              <a:pathLst>
                <a:path w="277495" h="6858000">
                  <a:moveTo>
                    <a:pt x="277368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277368" y="6858000"/>
                  </a:lnTo>
                  <a:lnTo>
                    <a:pt x="277368" y="0"/>
                  </a:lnTo>
                  <a:close/>
                </a:path>
              </a:pathLst>
            </a:custGeom>
            <a:solidFill>
              <a:srgbClr val="D3EC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737546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508183"/>
              </p:ext>
            </p:extLst>
          </p:nvPr>
        </p:nvGraphicFramePr>
        <p:xfrm>
          <a:off x="483235" y="533364"/>
          <a:ext cx="11225529" cy="57912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8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5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13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Indikator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CFE1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Nama</a:t>
                      </a:r>
                      <a:r>
                        <a:rPr sz="12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Indikator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CFE1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Formula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Pemenuhan</a:t>
                      </a:r>
                      <a:r>
                        <a:rPr sz="12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Indikator</a:t>
                      </a:r>
                      <a:r>
                        <a:rPr sz="12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(sumber:</a:t>
                      </a:r>
                      <a:r>
                        <a:rPr sz="12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Dapodik)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CFE1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Kelas</a:t>
                      </a:r>
                      <a:r>
                        <a:rPr sz="12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Orang</a:t>
                      </a:r>
                      <a:r>
                        <a:rPr sz="12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Tua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200" spc="-5" dirty="0">
                          <a:latin typeface="Arial MT"/>
                          <a:cs typeface="Arial MT"/>
                        </a:rPr>
                        <a:t>dianggap</a:t>
                      </a:r>
                      <a:r>
                        <a:rPr sz="12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memenuhi</a:t>
                      </a:r>
                      <a:r>
                        <a:rPr sz="12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apabila</a:t>
                      </a:r>
                      <a:r>
                        <a:rPr sz="12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KPO</a:t>
                      </a:r>
                      <a:r>
                        <a:rPr sz="12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terchecklist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8699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Pemantauan</a:t>
                      </a:r>
                      <a:r>
                        <a:rPr sz="12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pertumbuhan</a:t>
                      </a:r>
                      <a:r>
                        <a:rPr sz="12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anak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521970">
                        <a:lnSpc>
                          <a:spcPct val="100000"/>
                        </a:lnSpc>
                        <a:spcBef>
                          <a:spcPts val="1165"/>
                        </a:spcBef>
                      </a:pPr>
                      <a:r>
                        <a:rPr sz="1200" spc="-5" dirty="0">
                          <a:latin typeface="Arial MT"/>
                          <a:cs typeface="Arial MT"/>
                        </a:rPr>
                        <a:t>dianggap memenuhi apabila salah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satu frekuensi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pada Jadwal Pemeriksaan Kesehatan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terchecklist </a:t>
                      </a:r>
                      <a:r>
                        <a:rPr sz="1200" spc="-3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(kecuali</a:t>
                      </a:r>
                      <a:r>
                        <a:rPr sz="12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checklist</a:t>
                      </a:r>
                      <a:r>
                        <a:rPr sz="12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pilihan</a:t>
                      </a:r>
                      <a:r>
                        <a:rPr sz="12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‘belum</a:t>
                      </a:r>
                      <a:r>
                        <a:rPr sz="12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ada’).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14795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Pemantauan</a:t>
                      </a:r>
                      <a:r>
                        <a:rPr sz="12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perkembangan</a:t>
                      </a:r>
                      <a:r>
                        <a:rPr sz="12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anak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165"/>
                        </a:spcBef>
                      </a:pPr>
                      <a:r>
                        <a:rPr sz="1200" spc="-5" dirty="0">
                          <a:latin typeface="Arial MT"/>
                          <a:cs typeface="Arial MT"/>
                        </a:rPr>
                        <a:t>dianggap</a:t>
                      </a:r>
                      <a:r>
                        <a:rPr sz="12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memenuhi</a:t>
                      </a:r>
                      <a:r>
                        <a:rPr sz="12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apabila</a:t>
                      </a:r>
                      <a:r>
                        <a:rPr sz="12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salah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satu</a:t>
                      </a:r>
                      <a:r>
                        <a:rPr sz="12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frekuensi</a:t>
                      </a:r>
                      <a:r>
                        <a:rPr sz="12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pada</a:t>
                      </a:r>
                      <a:r>
                        <a:rPr sz="12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Jadwal</a:t>
                      </a:r>
                      <a:r>
                        <a:rPr sz="12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Pemeriksaan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Deteksi</a:t>
                      </a:r>
                      <a:r>
                        <a:rPr sz="12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Dini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Tumbuh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Arial MT"/>
                          <a:cs typeface="Arial MT"/>
                        </a:rPr>
                        <a:t>Kembang</a:t>
                      </a:r>
                      <a:r>
                        <a:rPr sz="12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(DDTK)</a:t>
                      </a:r>
                      <a:r>
                        <a:rPr sz="12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terchecklist(kecuali</a:t>
                      </a:r>
                      <a:r>
                        <a:rPr sz="12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checklist pilihan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‘belum</a:t>
                      </a:r>
                      <a:r>
                        <a:rPr sz="12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ada’).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14795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5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4780" marR="139065"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Koordinasi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dengan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unit</a:t>
                      </a:r>
                      <a:r>
                        <a:rPr sz="12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lain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terkait </a:t>
                      </a:r>
                      <a:r>
                        <a:rPr sz="1200" b="1" spc="-3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pemenuhan gizi dan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kesehatan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peserta</a:t>
                      </a:r>
                      <a:r>
                        <a:rPr sz="12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didik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763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 MT"/>
                          <a:cs typeface="Arial MT"/>
                        </a:rPr>
                        <a:t>dianggap</a:t>
                      </a:r>
                      <a:r>
                        <a:rPr sz="12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memenuhi</a:t>
                      </a:r>
                      <a:r>
                        <a:rPr sz="12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apabila</a:t>
                      </a:r>
                      <a:r>
                        <a:rPr sz="12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mengisi</a:t>
                      </a:r>
                      <a:r>
                        <a:rPr sz="12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“Ada”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pada</a:t>
                      </a:r>
                      <a:r>
                        <a:rPr sz="12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item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Sistem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Rujukan</a:t>
                      </a:r>
                      <a:r>
                        <a:rPr sz="12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DDTK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 ke</a:t>
                      </a:r>
                      <a:r>
                        <a:rPr sz="12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Puskesmas.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06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Penerapan</a:t>
                      </a:r>
                      <a:r>
                        <a:rPr sz="1200" b="1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PHBS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r>
                        <a:rPr sz="1200" spc="-5" dirty="0">
                          <a:latin typeface="Arial MT"/>
                          <a:cs typeface="Arial MT"/>
                        </a:rPr>
                        <a:t>dianggap</a:t>
                      </a:r>
                      <a:r>
                        <a:rPr sz="12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memenuhi</a:t>
                      </a:r>
                      <a:r>
                        <a:rPr sz="12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apabila</a:t>
                      </a:r>
                      <a:r>
                        <a:rPr sz="12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salah</a:t>
                      </a:r>
                      <a:r>
                        <a:rPr sz="12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satu</a:t>
                      </a:r>
                      <a:r>
                        <a:rPr sz="12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frekuensi</a:t>
                      </a:r>
                      <a:r>
                        <a:rPr sz="12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pada</a:t>
                      </a:r>
                      <a:r>
                        <a:rPr sz="12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Pelaksanaan</a:t>
                      </a:r>
                      <a:r>
                        <a:rPr sz="12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Kegiatan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 Cuci</a:t>
                      </a:r>
                      <a:r>
                        <a:rPr sz="12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Tangan</a:t>
                      </a:r>
                      <a:r>
                        <a:rPr sz="12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Berkelompok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terchecklist,</a:t>
                      </a:r>
                      <a:r>
                        <a:rPr sz="12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(kecuali</a:t>
                      </a:r>
                      <a:r>
                        <a:rPr sz="12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checklist</a:t>
                      </a:r>
                      <a:r>
                        <a:rPr sz="12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‘belum</a:t>
                      </a:r>
                      <a:r>
                        <a:rPr sz="12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pernah’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1485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13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5425" marR="218440" indent="-1270"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Pemberian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PMT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dan/atau </a:t>
                      </a:r>
                      <a:r>
                        <a:rPr sz="12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pemberian</a:t>
                      </a:r>
                      <a:r>
                        <a:rPr sz="12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makanan</a:t>
                      </a:r>
                      <a:r>
                        <a:rPr sz="12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dengan</a:t>
                      </a:r>
                      <a:r>
                        <a:rPr sz="12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gizi </a:t>
                      </a:r>
                      <a:r>
                        <a:rPr sz="1200" b="1" spc="-3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sehat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763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075" marR="11874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 MT"/>
                          <a:cs typeface="Arial MT"/>
                        </a:rPr>
                        <a:t>Dianggap memenuhi apabila salah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satu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frekuensi pada Jadwal Pemberian Makanan Tambahan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(PMTAS) </a:t>
                      </a:r>
                      <a:r>
                        <a:rPr sz="1200" spc="-3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terchecklist</a:t>
                      </a:r>
                      <a:r>
                        <a:rPr sz="12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(kecuali</a:t>
                      </a:r>
                      <a:r>
                        <a:rPr sz="12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checklist</a:t>
                      </a:r>
                      <a:r>
                        <a:rPr sz="12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pilihan</a:t>
                      </a:r>
                      <a:r>
                        <a:rPr sz="12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‘belum</a:t>
                      </a:r>
                      <a:r>
                        <a:rPr sz="12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ada’)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06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Pemantauan</a:t>
                      </a:r>
                      <a:r>
                        <a:rPr sz="12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Kepemilikan</a:t>
                      </a:r>
                      <a:r>
                        <a:rPr sz="12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NIK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Peserta</a:t>
                      </a:r>
                      <a:r>
                        <a:rPr sz="12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Didik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Jumlah</a:t>
                      </a:r>
                      <a:r>
                        <a:rPr sz="12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PD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yang</a:t>
                      </a:r>
                      <a:r>
                        <a:rPr sz="12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ada</a:t>
                      </a:r>
                      <a:r>
                        <a:rPr sz="12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NIK</a:t>
                      </a:r>
                      <a:r>
                        <a:rPr sz="12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dibagi</a:t>
                      </a:r>
                      <a:r>
                        <a:rPr sz="12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dengan</a:t>
                      </a:r>
                      <a:r>
                        <a:rPr sz="12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seluruh</a:t>
                      </a:r>
                      <a:r>
                        <a:rPr sz="12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jumlah</a:t>
                      </a:r>
                      <a:r>
                        <a:rPr sz="12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PD.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Dianggap</a:t>
                      </a:r>
                      <a:r>
                        <a:rPr sz="12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memenuhi</a:t>
                      </a:r>
                      <a:r>
                        <a:rPr sz="12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apabila persentase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Arial MT"/>
                          <a:cs typeface="Arial MT"/>
                        </a:rPr>
                        <a:t>kepemilikan</a:t>
                      </a:r>
                      <a:r>
                        <a:rPr sz="12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NIK oleh</a:t>
                      </a:r>
                      <a:r>
                        <a:rPr sz="12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satuan</a:t>
                      </a:r>
                      <a:r>
                        <a:rPr sz="12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≥50%.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254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14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8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Ketersediaan</a:t>
                      </a:r>
                      <a:r>
                        <a:rPr sz="12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Fasilitas</a:t>
                      </a:r>
                      <a:r>
                        <a:rPr sz="12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Sanitasi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107950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200" spc="-5" dirty="0">
                          <a:latin typeface="Arial MT"/>
                          <a:cs typeface="Arial MT"/>
                        </a:rPr>
                        <a:t>Dianggap memenuhi apabila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Satuan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memiliki 2 dari 3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fasilitas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sanitasi, yaitu instalasi air dan jamban/toilet </a:t>
                      </a:r>
                      <a:r>
                        <a:rPr sz="1200" spc="-3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dengan</a:t>
                      </a:r>
                      <a:r>
                        <a:rPr sz="120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air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bersih,</a:t>
                      </a:r>
                      <a:r>
                        <a:rPr sz="12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atau</a:t>
                      </a:r>
                      <a:r>
                        <a:rPr sz="12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instalasi</a:t>
                      </a:r>
                      <a:r>
                        <a:rPr sz="12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fasilitas</a:t>
                      </a:r>
                      <a:r>
                        <a:rPr sz="12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cuci</a:t>
                      </a:r>
                      <a:r>
                        <a:rPr sz="12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tangan</a:t>
                      </a:r>
                      <a:r>
                        <a:rPr sz="12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dengan</a:t>
                      </a:r>
                      <a:r>
                        <a:rPr sz="12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air</a:t>
                      </a:r>
                      <a:r>
                        <a:rPr sz="12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mengalir.</a:t>
                      </a:r>
                      <a:endParaRPr sz="1200" dirty="0">
                        <a:latin typeface="Arial MT"/>
                        <a:cs typeface="Arial MT"/>
                      </a:endParaRPr>
                    </a:p>
                  </a:txBody>
                  <a:tcPr marL="0" marR="0" marT="8763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89204"/>
            <a:ext cx="12192000" cy="6369050"/>
          </a:xfrm>
          <a:custGeom>
            <a:avLst/>
            <a:gdLst/>
            <a:ahLst/>
            <a:cxnLst/>
            <a:rect l="l" t="t" r="r" b="b"/>
            <a:pathLst>
              <a:path w="12192000" h="6369050">
                <a:moveTo>
                  <a:pt x="0" y="6368795"/>
                </a:moveTo>
                <a:lnTo>
                  <a:pt x="12192000" y="6368795"/>
                </a:lnTo>
                <a:lnTo>
                  <a:pt x="12192000" y="0"/>
                </a:lnTo>
                <a:lnTo>
                  <a:pt x="0" y="0"/>
                </a:lnTo>
                <a:lnTo>
                  <a:pt x="0" y="6368795"/>
                </a:lnTo>
                <a:close/>
              </a:path>
            </a:pathLst>
          </a:custGeom>
          <a:solidFill>
            <a:srgbClr val="D3EDF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88099" y="623951"/>
          <a:ext cx="11403329" cy="61478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264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9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269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75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600" b="1" spc="70" dirty="0">
                          <a:latin typeface="Arial"/>
                          <a:cs typeface="Arial"/>
                        </a:rPr>
                        <a:t>No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1048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CFE1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600" b="1" spc="50" dirty="0">
                          <a:latin typeface="Arial"/>
                          <a:cs typeface="Arial"/>
                        </a:rPr>
                        <a:t>Kebutuhan</a:t>
                      </a:r>
                      <a:r>
                        <a:rPr sz="16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5" dirty="0">
                          <a:latin typeface="Arial"/>
                          <a:cs typeface="Arial"/>
                        </a:rPr>
                        <a:t>esensial</a:t>
                      </a:r>
                      <a:r>
                        <a:rPr sz="16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AUD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1048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CFE1F3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600" b="1" spc="40" dirty="0">
                          <a:latin typeface="Arial"/>
                          <a:cs typeface="Arial"/>
                        </a:rPr>
                        <a:t>Pelaksanaan</a:t>
                      </a:r>
                      <a:r>
                        <a:rPr sz="16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3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16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5" dirty="0">
                          <a:latin typeface="Arial"/>
                          <a:cs typeface="Arial"/>
                        </a:rPr>
                        <a:t>satuan</a:t>
                      </a:r>
                      <a:r>
                        <a:rPr sz="16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PAUD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1048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CFE1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D3ED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Kelas</a:t>
                      </a:r>
                      <a:r>
                        <a:rPr sz="14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35" dirty="0">
                          <a:latin typeface="Arial"/>
                          <a:cs typeface="Arial"/>
                        </a:rPr>
                        <a:t>Orang</a:t>
                      </a:r>
                      <a:r>
                        <a:rPr sz="14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30" dirty="0">
                          <a:latin typeface="Arial"/>
                          <a:cs typeface="Arial"/>
                        </a:rPr>
                        <a:t>Tua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D3EDF8"/>
                    </a:solidFill>
                  </a:tcPr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sz="1400" i="1" spc="-5" dirty="0">
                          <a:latin typeface="Segoe UI"/>
                          <a:cs typeface="Segoe UI"/>
                        </a:rPr>
                        <a:t>Program</a:t>
                      </a:r>
                      <a:r>
                        <a:rPr sz="1400" i="1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i="1" spc="-5" dirty="0">
                          <a:latin typeface="Segoe UI"/>
                          <a:cs typeface="Segoe UI"/>
                        </a:rPr>
                        <a:t>parenting,/kelas</a:t>
                      </a:r>
                      <a:r>
                        <a:rPr sz="1400" i="1" spc="2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i="1" spc="-5" dirty="0">
                          <a:latin typeface="Segoe UI"/>
                          <a:cs typeface="Segoe UI"/>
                        </a:rPr>
                        <a:t>orantgtua/paguyuban</a:t>
                      </a:r>
                      <a:r>
                        <a:rPr sz="1400" i="1" spc="4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i="1" dirty="0">
                          <a:latin typeface="Segoe UI"/>
                          <a:cs typeface="Segoe UI"/>
                        </a:rPr>
                        <a:t>orang</a:t>
                      </a:r>
                      <a:r>
                        <a:rPr sz="1400" i="1" spc="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i="1" spc="-5" dirty="0">
                          <a:latin typeface="Segoe UI"/>
                          <a:cs typeface="Segoe UI"/>
                        </a:rPr>
                        <a:t>tua/dll</a:t>
                      </a:r>
                      <a:r>
                        <a:rPr sz="1400" i="1" spc="2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i="1" spc="-5" dirty="0">
                          <a:latin typeface="Segoe UI"/>
                          <a:cs typeface="Segoe UI"/>
                        </a:rPr>
                        <a:t>dilakukan</a:t>
                      </a:r>
                      <a:r>
                        <a:rPr sz="1400" i="1" spc="5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i="1" dirty="0">
                          <a:latin typeface="Segoe UI"/>
                          <a:cs typeface="Segoe UI"/>
                        </a:rPr>
                        <a:t>1</a:t>
                      </a:r>
                      <a:r>
                        <a:rPr sz="1400" i="1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i="1" spc="-5" dirty="0">
                          <a:latin typeface="Segoe UI"/>
                          <a:cs typeface="Segoe UI"/>
                        </a:rPr>
                        <a:t>bulan</a:t>
                      </a:r>
                      <a:r>
                        <a:rPr sz="1400" i="1" spc="2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i="1" spc="-5" dirty="0">
                          <a:latin typeface="Segoe UI"/>
                          <a:cs typeface="Segoe UI"/>
                        </a:rPr>
                        <a:t>sekali</a:t>
                      </a:r>
                      <a:r>
                        <a:rPr sz="1400" i="1" spc="2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i="1" spc="-5" dirty="0">
                          <a:latin typeface="Segoe UI"/>
                          <a:cs typeface="Segoe UI"/>
                        </a:rPr>
                        <a:t>atau</a:t>
                      </a:r>
                      <a:endParaRPr sz="1400">
                        <a:latin typeface="Segoe UI"/>
                        <a:cs typeface="Segoe UI"/>
                      </a:endParaRPr>
                    </a:p>
                    <a:p>
                      <a:pPr marL="1219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i="1" spc="-5" dirty="0">
                          <a:latin typeface="Segoe UI"/>
                          <a:cs typeface="Segoe UI"/>
                        </a:rPr>
                        <a:t>disesuaikan</a:t>
                      </a:r>
                      <a:r>
                        <a:rPr sz="1400" i="1" spc="409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i="1" spc="-5" dirty="0">
                          <a:latin typeface="Segoe UI"/>
                          <a:cs typeface="Segoe UI"/>
                        </a:rPr>
                        <a:t>dengan</a:t>
                      </a:r>
                      <a:r>
                        <a:rPr sz="1400" i="1" spc="2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i="1" spc="-5" dirty="0">
                          <a:latin typeface="Segoe UI"/>
                          <a:cs typeface="Segoe UI"/>
                        </a:rPr>
                        <a:t>kebutuhan</a:t>
                      </a:r>
                      <a:r>
                        <a:rPr sz="1400" i="1" spc="2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i="1" spc="-5" dirty="0">
                          <a:latin typeface="Segoe UI"/>
                          <a:cs typeface="Segoe UI"/>
                        </a:rPr>
                        <a:t>dan</a:t>
                      </a:r>
                      <a:r>
                        <a:rPr sz="1400" i="1" spc="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i="1" spc="-5" dirty="0">
                          <a:latin typeface="Segoe UI"/>
                          <a:cs typeface="Segoe UI"/>
                        </a:rPr>
                        <a:t>kesepakatan</a:t>
                      </a:r>
                      <a:r>
                        <a:rPr sz="1400" i="1" spc="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400" i="1" dirty="0">
                          <a:latin typeface="Segoe UI"/>
                          <a:cs typeface="Segoe UI"/>
                        </a:rPr>
                        <a:t>orangtua</a:t>
                      </a:r>
                      <a:endParaRPr sz="1400">
                        <a:latin typeface="Segoe UI"/>
                        <a:cs typeface="Segoe UI"/>
                      </a:endParaRPr>
                    </a:p>
                  </a:txBody>
                  <a:tcPr marL="0" marR="0" marT="11747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D3E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D3EDF8"/>
                    </a:solidFill>
                  </a:tcPr>
                </a:tc>
                <a:tc>
                  <a:txBody>
                    <a:bodyPr/>
                    <a:lstStyle/>
                    <a:p>
                      <a:pPr marL="1201420" marR="201930" indent="-993775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eman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14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pertumbuh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n  </a:t>
                      </a:r>
                      <a:r>
                        <a:rPr sz="1400" b="1" spc="70" dirty="0">
                          <a:latin typeface="Arial"/>
                          <a:cs typeface="Arial"/>
                        </a:rPr>
                        <a:t>anak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1239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D3ED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D3E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4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D3EDF8"/>
                    </a:solidFill>
                  </a:tcPr>
                </a:tc>
                <a:tc>
                  <a:txBody>
                    <a:bodyPr/>
                    <a:lstStyle/>
                    <a:p>
                      <a:pPr marL="1201420" marR="146050" indent="-105029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400" b="1" spc="65" dirty="0">
                          <a:latin typeface="Arial"/>
                          <a:cs typeface="Arial"/>
                        </a:rPr>
                        <a:t>Pemantauan</a:t>
                      </a:r>
                      <a:r>
                        <a:rPr sz="14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55" dirty="0">
                          <a:latin typeface="Arial"/>
                          <a:cs typeface="Arial"/>
                        </a:rPr>
                        <a:t>perkembangan </a:t>
                      </a:r>
                      <a:r>
                        <a:rPr sz="1400" b="1" spc="-3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70" dirty="0">
                          <a:latin typeface="Arial"/>
                          <a:cs typeface="Arial"/>
                        </a:rPr>
                        <a:t>anak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1176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D3ED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D3E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39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D3EDF8"/>
                    </a:solidFill>
                  </a:tcPr>
                </a:tc>
                <a:tc>
                  <a:txBody>
                    <a:bodyPr/>
                    <a:lstStyle/>
                    <a:p>
                      <a:pPr marL="194310" marR="188595" indent="-635" algn="ctr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sz="1400" b="1" spc="15" dirty="0">
                          <a:latin typeface="Arial"/>
                          <a:cs typeface="Arial"/>
                        </a:rPr>
                        <a:t>Koordinasi</a:t>
                      </a:r>
                      <a:r>
                        <a:rPr sz="1400" b="1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35" dirty="0">
                          <a:latin typeface="Arial"/>
                          <a:cs typeface="Arial"/>
                        </a:rPr>
                        <a:t>dengan</a:t>
                      </a:r>
                      <a:r>
                        <a:rPr sz="14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75" dirty="0">
                          <a:latin typeface="Arial"/>
                          <a:cs typeface="Arial"/>
                        </a:rPr>
                        <a:t>unit</a:t>
                      </a:r>
                      <a:r>
                        <a:rPr sz="14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50" dirty="0">
                          <a:latin typeface="Arial"/>
                          <a:cs typeface="Arial"/>
                        </a:rPr>
                        <a:t>lain </a:t>
                      </a:r>
                      <a:r>
                        <a:rPr sz="1400" b="1" spc="-3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85" dirty="0">
                          <a:latin typeface="Arial"/>
                          <a:cs typeface="Arial"/>
                        </a:rPr>
                        <a:t>terkait</a:t>
                      </a:r>
                      <a:r>
                        <a:rPr sz="14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65" dirty="0">
                          <a:latin typeface="Arial"/>
                          <a:cs typeface="Arial"/>
                        </a:rPr>
                        <a:t>pemenuhan</a:t>
                      </a:r>
                      <a:r>
                        <a:rPr sz="14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gizi</a:t>
                      </a:r>
                      <a:r>
                        <a:rPr sz="14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55" dirty="0">
                          <a:latin typeface="Arial"/>
                          <a:cs typeface="Arial"/>
                        </a:rPr>
                        <a:t>dan </a:t>
                      </a:r>
                      <a:r>
                        <a:rPr sz="1400" b="1" spc="-3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55" dirty="0">
                          <a:latin typeface="Arial"/>
                          <a:cs typeface="Arial"/>
                        </a:rPr>
                        <a:t>kesehatan</a:t>
                      </a:r>
                      <a:r>
                        <a:rPr sz="14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50" dirty="0">
                          <a:latin typeface="Arial"/>
                          <a:cs typeface="Arial"/>
                        </a:rPr>
                        <a:t>peserta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45" dirty="0">
                          <a:latin typeface="Arial"/>
                          <a:cs typeface="Arial"/>
                        </a:rPr>
                        <a:t>didik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1239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D3ED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D3E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95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485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D3ED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r>
                        <a:rPr sz="1400" b="1" spc="45" dirty="0">
                          <a:latin typeface="Arial"/>
                          <a:cs typeface="Arial"/>
                        </a:rPr>
                        <a:t>Penerapan</a:t>
                      </a:r>
                      <a:r>
                        <a:rPr sz="14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60" dirty="0">
                          <a:latin typeface="Arial"/>
                          <a:cs typeface="Arial"/>
                        </a:rPr>
                        <a:t>PHBS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485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D3ED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D3E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837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D3EDF8"/>
                    </a:solidFill>
                  </a:tcPr>
                </a:tc>
                <a:tc>
                  <a:txBody>
                    <a:bodyPr/>
                    <a:lstStyle/>
                    <a:p>
                      <a:pPr marL="140970" marR="135255" indent="1270" algn="ctr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sz="1400" b="1" spc="50" dirty="0">
                          <a:latin typeface="Arial"/>
                          <a:cs typeface="Arial"/>
                        </a:rPr>
                        <a:t>Pemberian </a:t>
                      </a:r>
                      <a:r>
                        <a:rPr sz="1400" b="1" spc="15" dirty="0">
                          <a:latin typeface="Arial"/>
                          <a:cs typeface="Arial"/>
                        </a:rPr>
                        <a:t>PMT </a:t>
                      </a:r>
                      <a:r>
                        <a:rPr sz="1400" b="1" spc="85" dirty="0">
                          <a:latin typeface="Arial"/>
                          <a:cs typeface="Arial"/>
                        </a:rPr>
                        <a:t>dan/atau </a:t>
                      </a:r>
                      <a:r>
                        <a:rPr sz="1400" b="1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60" dirty="0">
                          <a:latin typeface="Arial"/>
                          <a:cs typeface="Arial"/>
                        </a:rPr>
                        <a:t>pemberian</a:t>
                      </a:r>
                      <a:r>
                        <a:rPr sz="1400" b="1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80" dirty="0">
                          <a:latin typeface="Arial"/>
                          <a:cs typeface="Arial"/>
                        </a:rPr>
                        <a:t>makanan</a:t>
                      </a:r>
                      <a:r>
                        <a:rPr sz="1400" b="1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35" dirty="0">
                          <a:latin typeface="Arial"/>
                          <a:cs typeface="Arial"/>
                        </a:rPr>
                        <a:t>dengan </a:t>
                      </a:r>
                      <a:r>
                        <a:rPr sz="1400" b="1" spc="-3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gizi</a:t>
                      </a:r>
                      <a:r>
                        <a:rPr sz="14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45" dirty="0">
                          <a:latin typeface="Arial"/>
                          <a:cs typeface="Arial"/>
                        </a:rPr>
                        <a:t>sehat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1239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D3ED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D3E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09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D3EDF8"/>
                    </a:solidFill>
                  </a:tcPr>
                </a:tc>
                <a:tc>
                  <a:txBody>
                    <a:bodyPr/>
                    <a:lstStyle/>
                    <a:p>
                      <a:pPr marL="646430" marR="265430" indent="-375285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sz="1400" b="1" spc="65" dirty="0">
                          <a:latin typeface="Arial"/>
                          <a:cs typeface="Arial"/>
                        </a:rPr>
                        <a:t>Pemantauan</a:t>
                      </a:r>
                      <a:r>
                        <a:rPr sz="1400" b="1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40" dirty="0">
                          <a:latin typeface="Arial"/>
                          <a:cs typeface="Arial"/>
                        </a:rPr>
                        <a:t>Kepemilikan </a:t>
                      </a:r>
                      <a:r>
                        <a:rPr sz="1400" b="1" spc="-3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40" dirty="0">
                          <a:latin typeface="Arial"/>
                          <a:cs typeface="Arial"/>
                        </a:rPr>
                        <a:t>NIK</a:t>
                      </a:r>
                      <a:r>
                        <a:rPr sz="14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30" dirty="0">
                          <a:latin typeface="Arial"/>
                          <a:cs typeface="Arial"/>
                        </a:rPr>
                        <a:t>Peserta</a:t>
                      </a:r>
                      <a:r>
                        <a:rPr sz="14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45" dirty="0">
                          <a:latin typeface="Arial"/>
                          <a:cs typeface="Arial"/>
                        </a:rPr>
                        <a:t>Didik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D3ED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D3E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05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D3ED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1400" b="1" spc="40" dirty="0">
                          <a:latin typeface="Arial"/>
                          <a:cs typeface="Arial"/>
                        </a:rPr>
                        <a:t>Ketersediaan</a:t>
                      </a:r>
                      <a:r>
                        <a:rPr sz="14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15" dirty="0">
                          <a:latin typeface="Arial"/>
                          <a:cs typeface="Arial"/>
                        </a:rPr>
                        <a:t>Fasilitas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20" dirty="0">
                          <a:latin typeface="Arial"/>
                          <a:cs typeface="Arial"/>
                        </a:rPr>
                        <a:t>Sanitasi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1303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D3ED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D3E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0" y="0"/>
            <a:ext cx="12192000" cy="489584"/>
          </a:xfrm>
          <a:custGeom>
            <a:avLst/>
            <a:gdLst/>
            <a:ahLst/>
            <a:cxnLst/>
            <a:rect l="l" t="t" r="r" b="b"/>
            <a:pathLst>
              <a:path w="12192000" h="489584">
                <a:moveTo>
                  <a:pt x="0" y="489203"/>
                </a:moveTo>
                <a:lnTo>
                  <a:pt x="12192000" y="489203"/>
                </a:lnTo>
                <a:lnTo>
                  <a:pt x="12192000" y="0"/>
                </a:lnTo>
                <a:lnTo>
                  <a:pt x="0" y="0"/>
                </a:lnTo>
                <a:lnTo>
                  <a:pt x="0" y="489203"/>
                </a:lnTo>
                <a:close/>
              </a:path>
            </a:pathLst>
          </a:custGeom>
          <a:solidFill>
            <a:srgbClr val="5EA3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236370" y="0"/>
            <a:ext cx="9718675" cy="398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450" spc="-175" dirty="0"/>
              <a:t>KOMPOSISI</a:t>
            </a:r>
            <a:r>
              <a:rPr sz="2450" spc="-110" dirty="0"/>
              <a:t> </a:t>
            </a:r>
            <a:r>
              <a:rPr sz="2450" spc="-65" dirty="0"/>
              <a:t>KEBUTUHAN</a:t>
            </a:r>
            <a:r>
              <a:rPr sz="2450" spc="-110" dirty="0"/>
              <a:t> </a:t>
            </a:r>
            <a:r>
              <a:rPr sz="2450" spc="-145" dirty="0"/>
              <a:t>ESENSIAL</a:t>
            </a:r>
            <a:r>
              <a:rPr sz="2450" spc="-105" dirty="0"/>
              <a:t> </a:t>
            </a:r>
            <a:r>
              <a:rPr sz="2450" spc="-35" dirty="0"/>
              <a:t>AUD</a:t>
            </a:r>
            <a:r>
              <a:rPr sz="2450" spc="-140" dirty="0"/>
              <a:t> </a:t>
            </a:r>
            <a:r>
              <a:rPr sz="2450" spc="-135" dirty="0"/>
              <a:t>NON-PENDIDIKAN</a:t>
            </a:r>
            <a:endParaRPr sz="245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66216" y="184404"/>
            <a:ext cx="11225784" cy="100888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07518" y="184404"/>
            <a:ext cx="11084482" cy="9970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3200" b="1" dirty="0" err="1">
                <a:latin typeface="+mn-lt"/>
              </a:rPr>
              <a:t>Rasional</a:t>
            </a:r>
            <a:r>
              <a:rPr lang="en-US" sz="3200" b="1" dirty="0">
                <a:latin typeface="+mn-lt"/>
              </a:rPr>
              <a:t> </a:t>
            </a:r>
            <a:r>
              <a:rPr lang="en-US" sz="3200" b="1" dirty="0" err="1">
                <a:latin typeface="+mn-lt"/>
              </a:rPr>
              <a:t>munculnya</a:t>
            </a:r>
            <a:r>
              <a:rPr lang="en-US" sz="3200" b="1" dirty="0">
                <a:latin typeface="+mn-lt"/>
              </a:rPr>
              <a:t> PAUD HI </a:t>
            </a:r>
            <a:br>
              <a:rPr lang="en-US" sz="3200" b="1" dirty="0">
                <a:latin typeface="+mn-lt"/>
              </a:rPr>
            </a:br>
            <a:r>
              <a:rPr lang="en-US" sz="3200" b="1" dirty="0">
                <a:latin typeface="+mn-lt"/>
              </a:rPr>
              <a:t>(</a:t>
            </a:r>
            <a:r>
              <a:rPr lang="en-US" sz="3200" b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Pengembangan</a:t>
            </a:r>
            <a:r>
              <a:rPr lang="en-US" sz="32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Anak </a:t>
            </a:r>
            <a:r>
              <a:rPr lang="en-US" sz="3200" b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Usia</a:t>
            </a:r>
            <a:r>
              <a:rPr lang="en-US" sz="32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Dini </a:t>
            </a:r>
            <a:r>
              <a:rPr lang="en-US" sz="3200" b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Holistik</a:t>
            </a:r>
            <a:r>
              <a:rPr lang="en-US" sz="32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Integratif</a:t>
            </a:r>
            <a:r>
              <a:rPr lang="en-US" sz="32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sz="3200" b="0" spc="-15" dirty="0">
              <a:latin typeface="Roboto Lt"/>
              <a:cs typeface="Roboto L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0"/>
            <a:ext cx="774700" cy="6858000"/>
            <a:chOff x="0" y="0"/>
            <a:chExt cx="774700" cy="6858000"/>
          </a:xfrm>
        </p:grpSpPr>
        <p:sp>
          <p:nvSpPr>
            <p:cNvPr id="5" name="object 5"/>
            <p:cNvSpPr/>
            <p:nvPr/>
          </p:nvSpPr>
          <p:spPr>
            <a:xfrm>
              <a:off x="0" y="0"/>
              <a:ext cx="192405" cy="6858000"/>
            </a:xfrm>
            <a:custGeom>
              <a:avLst/>
              <a:gdLst/>
              <a:ahLst/>
              <a:cxnLst/>
              <a:rect l="l" t="t" r="r" b="b"/>
              <a:pathLst>
                <a:path w="192405" h="6858000">
                  <a:moveTo>
                    <a:pt x="0" y="6858000"/>
                  </a:moveTo>
                  <a:lnTo>
                    <a:pt x="192024" y="6858000"/>
                  </a:lnTo>
                  <a:lnTo>
                    <a:pt x="192024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2474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92023" y="0"/>
              <a:ext cx="152400" cy="6858000"/>
            </a:xfrm>
            <a:custGeom>
              <a:avLst/>
              <a:gdLst/>
              <a:ahLst/>
              <a:cxnLst/>
              <a:rect l="l" t="t" r="r" b="b"/>
              <a:pathLst>
                <a:path w="152400" h="6858000">
                  <a:moveTo>
                    <a:pt x="0" y="6858000"/>
                  </a:moveTo>
                  <a:lnTo>
                    <a:pt x="152400" y="6858000"/>
                  </a:lnTo>
                  <a:lnTo>
                    <a:pt x="152400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5FA4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1791" y="0"/>
              <a:ext cx="152400" cy="6858000"/>
            </a:xfrm>
            <a:custGeom>
              <a:avLst/>
              <a:gdLst/>
              <a:ahLst/>
              <a:cxnLst/>
              <a:rect l="l" t="t" r="r" b="b"/>
              <a:pathLst>
                <a:path w="152400" h="6858000">
                  <a:moveTo>
                    <a:pt x="0" y="6858000"/>
                  </a:moveTo>
                  <a:lnTo>
                    <a:pt x="152400" y="6858000"/>
                  </a:lnTo>
                  <a:lnTo>
                    <a:pt x="152400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2474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44424" y="0"/>
              <a:ext cx="277495" cy="6858000"/>
            </a:xfrm>
            <a:custGeom>
              <a:avLst/>
              <a:gdLst/>
              <a:ahLst/>
              <a:cxnLst/>
              <a:rect l="l" t="t" r="r" b="b"/>
              <a:pathLst>
                <a:path w="277495" h="6858000">
                  <a:moveTo>
                    <a:pt x="277368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277368" y="6858000"/>
                  </a:lnTo>
                  <a:lnTo>
                    <a:pt x="277368" y="0"/>
                  </a:lnTo>
                  <a:close/>
                </a:path>
              </a:pathLst>
            </a:custGeom>
            <a:solidFill>
              <a:srgbClr val="D3EC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717547" y="1455419"/>
            <a:ext cx="10078911" cy="4826718"/>
          </a:xfrm>
          <a:custGeom>
            <a:avLst/>
            <a:gdLst/>
            <a:ahLst/>
            <a:cxnLst/>
            <a:rect l="l" t="t" r="r" b="b"/>
            <a:pathLst>
              <a:path w="3892550" h="2094229">
                <a:moveTo>
                  <a:pt x="3543300" y="0"/>
                </a:moveTo>
                <a:lnTo>
                  <a:pt x="348995" y="0"/>
                </a:lnTo>
                <a:lnTo>
                  <a:pt x="301630" y="3185"/>
                </a:lnTo>
                <a:lnTo>
                  <a:pt x="256204" y="12463"/>
                </a:lnTo>
                <a:lnTo>
                  <a:pt x="213133" y="27420"/>
                </a:lnTo>
                <a:lnTo>
                  <a:pt x="172832" y="47639"/>
                </a:lnTo>
                <a:lnTo>
                  <a:pt x="135717" y="72705"/>
                </a:lnTo>
                <a:lnTo>
                  <a:pt x="102203" y="102203"/>
                </a:lnTo>
                <a:lnTo>
                  <a:pt x="72705" y="135717"/>
                </a:lnTo>
                <a:lnTo>
                  <a:pt x="47639" y="172832"/>
                </a:lnTo>
                <a:lnTo>
                  <a:pt x="27420" y="213133"/>
                </a:lnTo>
                <a:lnTo>
                  <a:pt x="12463" y="256204"/>
                </a:lnTo>
                <a:lnTo>
                  <a:pt x="3185" y="301630"/>
                </a:lnTo>
                <a:lnTo>
                  <a:pt x="0" y="348995"/>
                </a:lnTo>
                <a:lnTo>
                  <a:pt x="0" y="1744979"/>
                </a:lnTo>
                <a:lnTo>
                  <a:pt x="3185" y="1792345"/>
                </a:lnTo>
                <a:lnTo>
                  <a:pt x="12463" y="1837771"/>
                </a:lnTo>
                <a:lnTo>
                  <a:pt x="27420" y="1880842"/>
                </a:lnTo>
                <a:lnTo>
                  <a:pt x="47639" y="1921143"/>
                </a:lnTo>
                <a:lnTo>
                  <a:pt x="72705" y="1958258"/>
                </a:lnTo>
                <a:lnTo>
                  <a:pt x="102203" y="1991772"/>
                </a:lnTo>
                <a:lnTo>
                  <a:pt x="135717" y="2021270"/>
                </a:lnTo>
                <a:lnTo>
                  <a:pt x="172832" y="2046336"/>
                </a:lnTo>
                <a:lnTo>
                  <a:pt x="213133" y="2066555"/>
                </a:lnTo>
                <a:lnTo>
                  <a:pt x="256204" y="2081512"/>
                </a:lnTo>
                <a:lnTo>
                  <a:pt x="301630" y="2090790"/>
                </a:lnTo>
                <a:lnTo>
                  <a:pt x="348995" y="2093976"/>
                </a:lnTo>
                <a:lnTo>
                  <a:pt x="3543300" y="2093976"/>
                </a:lnTo>
                <a:lnTo>
                  <a:pt x="3590665" y="2090790"/>
                </a:lnTo>
                <a:lnTo>
                  <a:pt x="3636091" y="2081512"/>
                </a:lnTo>
                <a:lnTo>
                  <a:pt x="3679162" y="2066555"/>
                </a:lnTo>
                <a:lnTo>
                  <a:pt x="3719463" y="2046336"/>
                </a:lnTo>
                <a:lnTo>
                  <a:pt x="3756578" y="2021270"/>
                </a:lnTo>
                <a:lnTo>
                  <a:pt x="3790092" y="1991772"/>
                </a:lnTo>
                <a:lnTo>
                  <a:pt x="3819590" y="1958258"/>
                </a:lnTo>
                <a:lnTo>
                  <a:pt x="3844656" y="1921143"/>
                </a:lnTo>
                <a:lnTo>
                  <a:pt x="3864875" y="1880842"/>
                </a:lnTo>
                <a:lnTo>
                  <a:pt x="3879832" y="1837771"/>
                </a:lnTo>
                <a:lnTo>
                  <a:pt x="3889110" y="1792345"/>
                </a:lnTo>
                <a:lnTo>
                  <a:pt x="3892296" y="1744979"/>
                </a:lnTo>
                <a:lnTo>
                  <a:pt x="3892296" y="348995"/>
                </a:lnTo>
                <a:lnTo>
                  <a:pt x="3889110" y="301630"/>
                </a:lnTo>
                <a:lnTo>
                  <a:pt x="3879832" y="256204"/>
                </a:lnTo>
                <a:lnTo>
                  <a:pt x="3864875" y="213133"/>
                </a:lnTo>
                <a:lnTo>
                  <a:pt x="3844656" y="172832"/>
                </a:lnTo>
                <a:lnTo>
                  <a:pt x="3819590" y="135717"/>
                </a:lnTo>
                <a:lnTo>
                  <a:pt x="3790092" y="102203"/>
                </a:lnTo>
                <a:lnTo>
                  <a:pt x="3756578" y="72705"/>
                </a:lnTo>
                <a:lnTo>
                  <a:pt x="3719463" y="47639"/>
                </a:lnTo>
                <a:lnTo>
                  <a:pt x="3679162" y="27420"/>
                </a:lnTo>
                <a:lnTo>
                  <a:pt x="3636091" y="12463"/>
                </a:lnTo>
                <a:lnTo>
                  <a:pt x="3590665" y="3185"/>
                </a:lnTo>
                <a:lnTo>
                  <a:pt x="3543300" y="0"/>
                </a:lnTo>
                <a:close/>
              </a:path>
            </a:pathLst>
          </a:custGeom>
          <a:solidFill>
            <a:srgbClr val="8ECA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941701" y="1872742"/>
            <a:ext cx="9628507" cy="44569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Pengembangan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anak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usia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dini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berkualitas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telah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diakui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spc="-15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luas</a:t>
            </a:r>
            <a:r>
              <a:rPr lang="en-US" sz="2400" b="1" spc="-15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sebagai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investasi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utama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penting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pengembangan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manusia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Indonesia. </a:t>
            </a:r>
          </a:p>
          <a:p>
            <a:endParaRPr lang="en-US" sz="2400" b="1" dirty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Usia</a:t>
            </a:r>
            <a:r>
              <a:rPr lang="en-US" sz="2400" b="1" spc="-9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dini</a:t>
            </a:r>
            <a:r>
              <a:rPr lang="en-US" sz="2400" b="1" spc="-9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merupakan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periode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sangat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penting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bagi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perkembangan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intelektual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emosi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sosial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anak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US" sz="2400" b="1" dirty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Pemenuhan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spc="-15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kebutuhan</a:t>
            </a:r>
            <a:r>
              <a:rPr lang="en-US" sz="2400" b="1" spc="-15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spc="5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perkembangan</a:t>
            </a:r>
            <a:r>
              <a:rPr lang="en-US" sz="2400" b="1" spc="5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spc="4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 </a:t>
            </a:r>
            <a:r>
              <a:rPr lang="en-US" sz="2400" b="1" spc="55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pertumbuhan</a:t>
            </a:r>
            <a:r>
              <a:rPr lang="en-US" sz="2400" b="1" spc="55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spc="45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anak</a:t>
            </a:r>
            <a:r>
              <a:rPr lang="en-US" sz="2400" b="1" spc="45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spc="45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US" sz="2400" b="1" spc="45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spc="45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holistik-integratif</a:t>
            </a:r>
            <a:r>
              <a:rPr lang="en-US" sz="2400" b="1" spc="45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sangat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menentukan</a:t>
            </a:r>
            <a:r>
              <a:rPr lang="en-US" sz="2400" b="1" spc="-6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pencapaian</a:t>
            </a:r>
            <a:r>
              <a:rPr lang="en-US" sz="2400" b="1" spc="-6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kualitas</a:t>
            </a:r>
            <a:r>
              <a:rPr lang="en-US" sz="2400" b="1" spc="-55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kesehatan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b="1" spc="-6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kecerdasan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b="1" spc="-55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sz="2400" b="1" spc="-6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kematangan</a:t>
            </a:r>
            <a:r>
              <a:rPr lang="en-US" sz="2400" b="1" spc="-55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sosial</a:t>
            </a:r>
            <a:r>
              <a:rPr lang="en-US" sz="2400" b="1" spc="-6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tahap</a:t>
            </a:r>
            <a:r>
              <a:rPr lang="en-US" sz="2400" b="1" spc="-115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berikutnya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US" sz="2400" dirty="0"/>
          </a:p>
          <a:p>
            <a:pPr algn="ctr">
              <a:lnSpc>
                <a:spcPct val="100000"/>
              </a:lnSpc>
              <a:spcBef>
                <a:spcPts val="95"/>
              </a:spcBef>
            </a:pPr>
            <a:endParaRPr sz="24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96011"/>
            <a:ext cx="3653154" cy="6762115"/>
            <a:chOff x="0" y="96011"/>
            <a:chExt cx="3653154" cy="67621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96011"/>
              <a:ext cx="3653028" cy="609752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161287"/>
              <a:ext cx="3653028" cy="542544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2574035"/>
              <a:ext cx="3102991" cy="428396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138683"/>
              <a:ext cx="1333499" cy="943356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019294" y="2762453"/>
            <a:ext cx="560832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40" dirty="0">
                <a:solidFill>
                  <a:srgbClr val="3A86B8"/>
                </a:solidFill>
                <a:latin typeface="Arial"/>
                <a:cs typeface="Arial"/>
              </a:rPr>
              <a:t>TERIMA</a:t>
            </a:r>
            <a:r>
              <a:rPr sz="6000" spc="-254" dirty="0">
                <a:solidFill>
                  <a:srgbClr val="3A86B8"/>
                </a:solidFill>
                <a:latin typeface="Arial"/>
                <a:cs typeface="Arial"/>
              </a:rPr>
              <a:t> </a:t>
            </a:r>
            <a:r>
              <a:rPr sz="6000" spc="105" dirty="0">
                <a:solidFill>
                  <a:srgbClr val="3A86B8"/>
                </a:solidFill>
                <a:latin typeface="Arial"/>
                <a:cs typeface="Arial"/>
              </a:rPr>
              <a:t>KASIH</a:t>
            </a:r>
            <a:endParaRPr sz="60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174708" y="6060345"/>
            <a:ext cx="142240" cy="271145"/>
          </a:xfrm>
          <a:custGeom>
            <a:avLst/>
            <a:gdLst/>
            <a:ahLst/>
            <a:cxnLst/>
            <a:rect l="l" t="t" r="r" b="b"/>
            <a:pathLst>
              <a:path w="142240" h="271145">
                <a:moveTo>
                  <a:pt x="104808" y="0"/>
                </a:moveTo>
                <a:lnTo>
                  <a:pt x="79017" y="4339"/>
                </a:lnTo>
                <a:lnTo>
                  <a:pt x="59239" y="17074"/>
                </a:lnTo>
                <a:lnTo>
                  <a:pt x="46569" y="37784"/>
                </a:lnTo>
                <a:lnTo>
                  <a:pt x="42102" y="66044"/>
                </a:lnTo>
                <a:lnTo>
                  <a:pt x="42102" y="103432"/>
                </a:lnTo>
                <a:lnTo>
                  <a:pt x="0" y="103432"/>
                </a:lnTo>
                <a:lnTo>
                  <a:pt x="0" y="152463"/>
                </a:lnTo>
                <a:lnTo>
                  <a:pt x="42102" y="152463"/>
                </a:lnTo>
                <a:lnTo>
                  <a:pt x="42102" y="271067"/>
                </a:lnTo>
                <a:lnTo>
                  <a:pt x="93941" y="271067"/>
                </a:lnTo>
                <a:lnTo>
                  <a:pt x="93941" y="152463"/>
                </a:lnTo>
                <a:lnTo>
                  <a:pt x="132676" y="152463"/>
                </a:lnTo>
                <a:lnTo>
                  <a:pt x="140016" y="103432"/>
                </a:lnTo>
                <a:lnTo>
                  <a:pt x="94017" y="103432"/>
                </a:lnTo>
                <a:lnTo>
                  <a:pt x="94017" y="71555"/>
                </a:lnTo>
                <a:lnTo>
                  <a:pt x="95345" y="61758"/>
                </a:lnTo>
                <a:lnTo>
                  <a:pt x="99814" y="53275"/>
                </a:lnTo>
                <a:lnTo>
                  <a:pt x="108146" y="47305"/>
                </a:lnTo>
                <a:lnTo>
                  <a:pt x="121064" y="45049"/>
                </a:lnTo>
                <a:lnTo>
                  <a:pt x="141966" y="45049"/>
                </a:lnTo>
                <a:lnTo>
                  <a:pt x="141966" y="3291"/>
                </a:lnTo>
                <a:lnTo>
                  <a:pt x="118292" y="514"/>
                </a:lnTo>
                <a:lnTo>
                  <a:pt x="104808" y="0"/>
                </a:lnTo>
                <a:close/>
              </a:path>
            </a:pathLst>
          </a:custGeom>
          <a:solidFill>
            <a:srgbClr val="337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421555" y="6053856"/>
            <a:ext cx="302895" cy="250825"/>
          </a:xfrm>
          <a:custGeom>
            <a:avLst/>
            <a:gdLst/>
            <a:ahLst/>
            <a:cxnLst/>
            <a:rect l="l" t="t" r="r" b="b"/>
            <a:pathLst>
              <a:path w="302895" h="250825">
                <a:moveTo>
                  <a:pt x="2107" y="220585"/>
                </a:moveTo>
                <a:lnTo>
                  <a:pt x="1475" y="220655"/>
                </a:lnTo>
                <a:lnTo>
                  <a:pt x="772" y="221009"/>
                </a:lnTo>
                <a:lnTo>
                  <a:pt x="0" y="221505"/>
                </a:lnTo>
                <a:lnTo>
                  <a:pt x="702" y="222141"/>
                </a:lnTo>
                <a:lnTo>
                  <a:pt x="37652" y="240281"/>
                </a:lnTo>
                <a:lnTo>
                  <a:pt x="93732" y="250222"/>
                </a:lnTo>
                <a:lnTo>
                  <a:pt x="140966" y="245915"/>
                </a:lnTo>
                <a:lnTo>
                  <a:pt x="185315" y="229721"/>
                </a:lnTo>
                <a:lnTo>
                  <a:pt x="196470" y="221492"/>
                </a:lnTo>
                <a:lnTo>
                  <a:pt x="17829" y="221492"/>
                </a:lnTo>
                <a:lnTo>
                  <a:pt x="4847" y="221009"/>
                </a:lnTo>
                <a:lnTo>
                  <a:pt x="2107" y="220585"/>
                </a:lnTo>
                <a:close/>
              </a:path>
              <a:path w="302895" h="250825">
                <a:moveTo>
                  <a:pt x="34142" y="150677"/>
                </a:moveTo>
                <a:lnTo>
                  <a:pt x="33509" y="151600"/>
                </a:lnTo>
                <a:lnTo>
                  <a:pt x="34142" y="153228"/>
                </a:lnTo>
                <a:lnTo>
                  <a:pt x="43874" y="171072"/>
                </a:lnTo>
                <a:lnTo>
                  <a:pt x="56472" y="182960"/>
                </a:lnTo>
                <a:lnTo>
                  <a:pt x="70268" y="190418"/>
                </a:lnTo>
                <a:lnTo>
                  <a:pt x="83595" y="194971"/>
                </a:lnTo>
                <a:lnTo>
                  <a:pt x="85844" y="195395"/>
                </a:lnTo>
                <a:lnTo>
                  <a:pt x="88093" y="195395"/>
                </a:lnTo>
                <a:lnTo>
                  <a:pt x="90342" y="195891"/>
                </a:lnTo>
                <a:lnTo>
                  <a:pt x="90200" y="196103"/>
                </a:lnTo>
                <a:lnTo>
                  <a:pt x="90063" y="196103"/>
                </a:lnTo>
                <a:lnTo>
                  <a:pt x="89921" y="196316"/>
                </a:lnTo>
                <a:lnTo>
                  <a:pt x="56131" y="214358"/>
                </a:lnTo>
                <a:lnTo>
                  <a:pt x="17829" y="221492"/>
                </a:lnTo>
                <a:lnTo>
                  <a:pt x="196470" y="221492"/>
                </a:lnTo>
                <a:lnTo>
                  <a:pt x="223888" y="201268"/>
                </a:lnTo>
                <a:lnTo>
                  <a:pt x="246883" y="171619"/>
                </a:lnTo>
                <a:lnTo>
                  <a:pt x="255689" y="152161"/>
                </a:lnTo>
                <a:lnTo>
                  <a:pt x="49667" y="152161"/>
                </a:lnTo>
                <a:lnTo>
                  <a:pt x="35898" y="151034"/>
                </a:lnTo>
                <a:lnTo>
                  <a:pt x="34142" y="150677"/>
                </a:lnTo>
                <a:close/>
              </a:path>
              <a:path w="302895" h="250825">
                <a:moveTo>
                  <a:pt x="12504" y="87282"/>
                </a:moveTo>
                <a:lnTo>
                  <a:pt x="11802" y="87777"/>
                </a:lnTo>
                <a:lnTo>
                  <a:pt x="11661" y="89476"/>
                </a:lnTo>
                <a:lnTo>
                  <a:pt x="11616" y="92867"/>
                </a:lnTo>
                <a:lnTo>
                  <a:pt x="11732" y="94071"/>
                </a:lnTo>
                <a:lnTo>
                  <a:pt x="36751" y="139594"/>
                </a:lnTo>
                <a:lnTo>
                  <a:pt x="59433" y="150325"/>
                </a:lnTo>
                <a:lnTo>
                  <a:pt x="54657" y="151386"/>
                </a:lnTo>
                <a:lnTo>
                  <a:pt x="49667" y="152161"/>
                </a:lnTo>
                <a:lnTo>
                  <a:pt x="255689" y="152161"/>
                </a:lnTo>
                <a:lnTo>
                  <a:pt x="262060" y="138083"/>
                </a:lnTo>
                <a:lnTo>
                  <a:pt x="270428" y="101947"/>
                </a:lnTo>
                <a:lnTo>
                  <a:pt x="270890" y="95204"/>
                </a:lnTo>
                <a:lnTo>
                  <a:pt x="37022" y="95204"/>
                </a:lnTo>
                <a:lnTo>
                  <a:pt x="24868" y="93863"/>
                </a:lnTo>
                <a:lnTo>
                  <a:pt x="13980" y="88200"/>
                </a:lnTo>
                <a:lnTo>
                  <a:pt x="12504" y="87282"/>
                </a:lnTo>
                <a:close/>
              </a:path>
              <a:path w="302895" h="250825">
                <a:moveTo>
                  <a:pt x="21566" y="11288"/>
                </a:moveTo>
                <a:lnTo>
                  <a:pt x="20794" y="11288"/>
                </a:lnTo>
                <a:lnTo>
                  <a:pt x="19600" y="13130"/>
                </a:lnTo>
                <a:lnTo>
                  <a:pt x="12546" y="31716"/>
                </a:lnTo>
                <a:lnTo>
                  <a:pt x="12645" y="52390"/>
                </a:lnTo>
                <a:lnTo>
                  <a:pt x="18908" y="72202"/>
                </a:lnTo>
                <a:lnTo>
                  <a:pt x="30348" y="88200"/>
                </a:lnTo>
                <a:lnTo>
                  <a:pt x="35265" y="92867"/>
                </a:lnTo>
                <a:lnTo>
                  <a:pt x="38005" y="94995"/>
                </a:lnTo>
                <a:lnTo>
                  <a:pt x="37022" y="95204"/>
                </a:lnTo>
                <a:lnTo>
                  <a:pt x="270890" y="95204"/>
                </a:lnTo>
                <a:lnTo>
                  <a:pt x="272146" y="76882"/>
                </a:lnTo>
                <a:lnTo>
                  <a:pt x="148792" y="76882"/>
                </a:lnTo>
                <a:lnTo>
                  <a:pt x="147454" y="76738"/>
                </a:lnTo>
                <a:lnTo>
                  <a:pt x="111746" y="69045"/>
                </a:lnTo>
                <a:lnTo>
                  <a:pt x="79164" y="56483"/>
                </a:lnTo>
                <a:lnTo>
                  <a:pt x="49624" y="38111"/>
                </a:lnTo>
                <a:lnTo>
                  <a:pt x="23042" y="12987"/>
                </a:lnTo>
                <a:lnTo>
                  <a:pt x="21566" y="11288"/>
                </a:lnTo>
                <a:close/>
              </a:path>
              <a:path w="302895" h="250825">
                <a:moveTo>
                  <a:pt x="214593" y="0"/>
                </a:moveTo>
                <a:lnTo>
                  <a:pt x="176454" y="10754"/>
                </a:lnTo>
                <a:lnTo>
                  <a:pt x="151373" y="42385"/>
                </a:lnTo>
                <a:lnTo>
                  <a:pt x="147823" y="64496"/>
                </a:lnTo>
                <a:lnTo>
                  <a:pt x="147959" y="68655"/>
                </a:lnTo>
                <a:lnTo>
                  <a:pt x="148721" y="75254"/>
                </a:lnTo>
                <a:lnTo>
                  <a:pt x="148934" y="76738"/>
                </a:lnTo>
                <a:lnTo>
                  <a:pt x="148792" y="76882"/>
                </a:lnTo>
                <a:lnTo>
                  <a:pt x="272146" y="76882"/>
                </a:lnTo>
                <a:lnTo>
                  <a:pt x="272994" y="64496"/>
                </a:lnTo>
                <a:lnTo>
                  <a:pt x="272994" y="62517"/>
                </a:lnTo>
                <a:lnTo>
                  <a:pt x="275314" y="61456"/>
                </a:lnTo>
                <a:lnTo>
                  <a:pt x="298001" y="38741"/>
                </a:lnTo>
                <a:lnTo>
                  <a:pt x="270603" y="38741"/>
                </a:lnTo>
                <a:lnTo>
                  <a:pt x="275616" y="37778"/>
                </a:lnTo>
                <a:lnTo>
                  <a:pt x="282758" y="28978"/>
                </a:lnTo>
                <a:lnTo>
                  <a:pt x="285640" y="25301"/>
                </a:lnTo>
                <a:lnTo>
                  <a:pt x="290067" y="19781"/>
                </a:lnTo>
                <a:lnTo>
                  <a:pt x="290274" y="19424"/>
                </a:lnTo>
                <a:lnTo>
                  <a:pt x="256768" y="19424"/>
                </a:lnTo>
                <a:lnTo>
                  <a:pt x="255992" y="19144"/>
                </a:lnTo>
                <a:lnTo>
                  <a:pt x="255288" y="18506"/>
                </a:lnTo>
                <a:lnTo>
                  <a:pt x="253323" y="16241"/>
                </a:lnTo>
                <a:lnTo>
                  <a:pt x="246861" y="10650"/>
                </a:lnTo>
                <a:lnTo>
                  <a:pt x="241097" y="7116"/>
                </a:lnTo>
                <a:lnTo>
                  <a:pt x="234635" y="4428"/>
                </a:lnTo>
                <a:lnTo>
                  <a:pt x="228131" y="2199"/>
                </a:lnTo>
                <a:lnTo>
                  <a:pt x="221421" y="721"/>
                </a:lnTo>
                <a:lnTo>
                  <a:pt x="214593" y="0"/>
                </a:lnTo>
                <a:close/>
              </a:path>
              <a:path w="302895" h="250825">
                <a:moveTo>
                  <a:pt x="275616" y="37778"/>
                </a:moveTo>
                <a:lnTo>
                  <a:pt x="270603" y="38741"/>
                </a:lnTo>
                <a:lnTo>
                  <a:pt x="275521" y="37895"/>
                </a:lnTo>
                <a:close/>
              </a:path>
              <a:path w="302895" h="250825">
                <a:moveTo>
                  <a:pt x="302429" y="29401"/>
                </a:moveTo>
                <a:lnTo>
                  <a:pt x="275616" y="37778"/>
                </a:lnTo>
                <a:lnTo>
                  <a:pt x="270603" y="38741"/>
                </a:lnTo>
                <a:lnTo>
                  <a:pt x="298001" y="38741"/>
                </a:lnTo>
                <a:lnTo>
                  <a:pt x="300814" y="35135"/>
                </a:lnTo>
                <a:lnTo>
                  <a:pt x="302429" y="33013"/>
                </a:lnTo>
                <a:lnTo>
                  <a:pt x="302429" y="29401"/>
                </a:lnTo>
                <a:close/>
              </a:path>
              <a:path w="302895" h="250825">
                <a:moveTo>
                  <a:pt x="295050" y="4779"/>
                </a:moveTo>
                <a:lnTo>
                  <a:pt x="294559" y="4922"/>
                </a:lnTo>
                <a:lnTo>
                  <a:pt x="294067" y="5202"/>
                </a:lnTo>
                <a:lnTo>
                  <a:pt x="285341" y="9561"/>
                </a:lnTo>
                <a:lnTo>
                  <a:pt x="276417" y="13315"/>
                </a:lnTo>
                <a:lnTo>
                  <a:pt x="267257" y="16498"/>
                </a:lnTo>
                <a:lnTo>
                  <a:pt x="257821" y="19144"/>
                </a:lnTo>
                <a:lnTo>
                  <a:pt x="256768" y="19424"/>
                </a:lnTo>
                <a:lnTo>
                  <a:pt x="290274" y="19424"/>
                </a:lnTo>
                <a:lnTo>
                  <a:pt x="293718" y="13481"/>
                </a:lnTo>
                <a:lnTo>
                  <a:pt x="295754" y="6687"/>
                </a:lnTo>
                <a:lnTo>
                  <a:pt x="296038" y="6192"/>
                </a:lnTo>
                <a:lnTo>
                  <a:pt x="296245" y="5489"/>
                </a:lnTo>
                <a:lnTo>
                  <a:pt x="295683" y="5059"/>
                </a:lnTo>
                <a:lnTo>
                  <a:pt x="295050" y="4779"/>
                </a:lnTo>
                <a:close/>
              </a:path>
            </a:pathLst>
          </a:custGeom>
          <a:solidFill>
            <a:srgbClr val="33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847731" y="6091266"/>
            <a:ext cx="303530" cy="209550"/>
          </a:xfrm>
          <a:custGeom>
            <a:avLst/>
            <a:gdLst/>
            <a:ahLst/>
            <a:cxnLst/>
            <a:rect l="l" t="t" r="r" b="b"/>
            <a:pathLst>
              <a:path w="303529" h="209550">
                <a:moveTo>
                  <a:pt x="236831" y="0"/>
                </a:moveTo>
                <a:lnTo>
                  <a:pt x="66595" y="0"/>
                </a:lnTo>
                <a:lnTo>
                  <a:pt x="40664" y="5144"/>
                </a:lnTo>
                <a:lnTo>
                  <a:pt x="19497" y="19177"/>
                </a:lnTo>
                <a:lnTo>
                  <a:pt x="5230" y="39994"/>
                </a:lnTo>
                <a:lnTo>
                  <a:pt x="0" y="65495"/>
                </a:lnTo>
                <a:lnTo>
                  <a:pt x="0" y="143445"/>
                </a:lnTo>
                <a:lnTo>
                  <a:pt x="5230" y="168948"/>
                </a:lnTo>
                <a:lnTo>
                  <a:pt x="19497" y="189765"/>
                </a:lnTo>
                <a:lnTo>
                  <a:pt x="40664" y="203797"/>
                </a:lnTo>
                <a:lnTo>
                  <a:pt x="66595" y="208941"/>
                </a:lnTo>
                <a:lnTo>
                  <a:pt x="236831" y="208941"/>
                </a:lnTo>
                <a:lnTo>
                  <a:pt x="262762" y="203797"/>
                </a:lnTo>
                <a:lnTo>
                  <a:pt x="283929" y="189765"/>
                </a:lnTo>
                <a:lnTo>
                  <a:pt x="298195" y="168948"/>
                </a:lnTo>
                <a:lnTo>
                  <a:pt x="302267" y="149090"/>
                </a:lnTo>
                <a:lnTo>
                  <a:pt x="123990" y="149090"/>
                </a:lnTo>
                <a:lnTo>
                  <a:pt x="113771" y="147015"/>
                </a:lnTo>
                <a:lnTo>
                  <a:pt x="113771" y="63921"/>
                </a:lnTo>
                <a:lnTo>
                  <a:pt x="123990" y="61846"/>
                </a:lnTo>
                <a:lnTo>
                  <a:pt x="302676" y="61846"/>
                </a:lnTo>
                <a:lnTo>
                  <a:pt x="298195" y="39994"/>
                </a:lnTo>
                <a:lnTo>
                  <a:pt x="283929" y="19177"/>
                </a:lnTo>
                <a:lnTo>
                  <a:pt x="262762" y="5144"/>
                </a:lnTo>
                <a:lnTo>
                  <a:pt x="236831" y="0"/>
                </a:lnTo>
                <a:close/>
              </a:path>
              <a:path w="303529" h="209550">
                <a:moveTo>
                  <a:pt x="302676" y="61846"/>
                </a:moveTo>
                <a:lnTo>
                  <a:pt x="123990" y="61846"/>
                </a:lnTo>
                <a:lnTo>
                  <a:pt x="127027" y="63503"/>
                </a:lnTo>
                <a:lnTo>
                  <a:pt x="200121" y="102603"/>
                </a:lnTo>
                <a:lnTo>
                  <a:pt x="203159" y="104267"/>
                </a:lnTo>
                <a:lnTo>
                  <a:pt x="206445" y="108662"/>
                </a:lnTo>
                <a:lnTo>
                  <a:pt x="203322" y="110326"/>
                </a:lnTo>
                <a:lnTo>
                  <a:pt x="126942" y="147513"/>
                </a:lnTo>
                <a:lnTo>
                  <a:pt x="123990" y="149090"/>
                </a:lnTo>
                <a:lnTo>
                  <a:pt x="302267" y="149090"/>
                </a:lnTo>
                <a:lnTo>
                  <a:pt x="303425" y="143445"/>
                </a:lnTo>
                <a:lnTo>
                  <a:pt x="303425" y="65495"/>
                </a:lnTo>
                <a:lnTo>
                  <a:pt x="302676" y="6184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852881" y="6400763"/>
            <a:ext cx="243435" cy="242994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840723" y="6053328"/>
            <a:ext cx="249935" cy="249936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0282428" y="6048755"/>
            <a:ext cx="1691639" cy="289559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9185909" y="6397853"/>
            <a:ext cx="27609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3A86B8"/>
                </a:solidFill>
                <a:latin typeface="Calibri"/>
                <a:cs typeface="Calibri"/>
              </a:rPr>
              <a:t>https://paudpedia.kemdikbud.go.id/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0242804" y="121920"/>
            <a:ext cx="1949450" cy="812800"/>
            <a:chOff x="10242804" y="121920"/>
            <a:chExt cx="1949450" cy="812800"/>
          </a:xfrm>
        </p:grpSpPr>
        <p:pic>
          <p:nvPicPr>
            <p:cNvPr id="16" name="object 1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242804" y="274320"/>
              <a:ext cx="885444" cy="507491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1042904" y="121920"/>
              <a:ext cx="1149096" cy="812291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99C1E-9D8B-7C87-499C-799B44B948C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Program PAUD HI</a:t>
            </a:r>
            <a:endParaRPr lang="en-ID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064018F-8F49-05AE-EFAF-0C1CE290B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just"/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 PAUD HI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penting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disebabkan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karena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anak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mempunyai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kebutuhan-kebutuhan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esensial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harus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dipenuhi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tumbuh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kembang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optimal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dasar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terciptanya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SDM yang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unggul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Ketiadaan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kurangnya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layanan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memenuhi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kebutuhan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esensial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kurang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optimal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bisa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berdampak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terpenuhinya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hak-hak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anak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  <a:p>
            <a:pPr algn="just"/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antara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hak-hak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itu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hak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mendapatkan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layanan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pendidikan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kesehatan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gizi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pengasuhan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pelindungan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serta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kesejahteraan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memenuhi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kebutuhan-kebutuhan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esensial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tersebut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satuan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PAUD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melakukannya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sendiri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tetapi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bekerjasama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pihak-pihak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lain yang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relevan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baik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lembaga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pemerintah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orang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tua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dan </a:t>
            </a:r>
            <a:r>
              <a:rPr lang="en-US" sz="2400" b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masyarakat</a:t>
            </a:r>
            <a:r>
              <a:rPr lang="en-US" sz="24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328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66216" y="184404"/>
            <a:ext cx="11225784" cy="100888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07518" y="430625"/>
            <a:ext cx="11084482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3200" b="1" spc="-15" dirty="0">
                <a:latin typeface="Roboto Lt"/>
                <a:cs typeface="Roboto Lt"/>
              </a:rPr>
              <a:t>SATUAN PAUD HARUS BAGAIMANA?</a:t>
            </a:r>
            <a:endParaRPr sz="3200" b="1" spc="-15" dirty="0">
              <a:latin typeface="Roboto Lt"/>
              <a:cs typeface="Roboto L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0"/>
            <a:ext cx="774700" cy="6858000"/>
            <a:chOff x="0" y="0"/>
            <a:chExt cx="774700" cy="6858000"/>
          </a:xfrm>
        </p:grpSpPr>
        <p:sp>
          <p:nvSpPr>
            <p:cNvPr id="5" name="object 5"/>
            <p:cNvSpPr/>
            <p:nvPr/>
          </p:nvSpPr>
          <p:spPr>
            <a:xfrm>
              <a:off x="0" y="0"/>
              <a:ext cx="192405" cy="6858000"/>
            </a:xfrm>
            <a:custGeom>
              <a:avLst/>
              <a:gdLst/>
              <a:ahLst/>
              <a:cxnLst/>
              <a:rect l="l" t="t" r="r" b="b"/>
              <a:pathLst>
                <a:path w="192405" h="6858000">
                  <a:moveTo>
                    <a:pt x="0" y="6858000"/>
                  </a:moveTo>
                  <a:lnTo>
                    <a:pt x="192024" y="6858000"/>
                  </a:lnTo>
                  <a:lnTo>
                    <a:pt x="192024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2474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92023" y="0"/>
              <a:ext cx="152400" cy="6858000"/>
            </a:xfrm>
            <a:custGeom>
              <a:avLst/>
              <a:gdLst/>
              <a:ahLst/>
              <a:cxnLst/>
              <a:rect l="l" t="t" r="r" b="b"/>
              <a:pathLst>
                <a:path w="152400" h="6858000">
                  <a:moveTo>
                    <a:pt x="0" y="6858000"/>
                  </a:moveTo>
                  <a:lnTo>
                    <a:pt x="152400" y="6858000"/>
                  </a:lnTo>
                  <a:lnTo>
                    <a:pt x="152400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5FA4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1791" y="0"/>
              <a:ext cx="152400" cy="6858000"/>
            </a:xfrm>
            <a:custGeom>
              <a:avLst/>
              <a:gdLst/>
              <a:ahLst/>
              <a:cxnLst/>
              <a:rect l="l" t="t" r="r" b="b"/>
              <a:pathLst>
                <a:path w="152400" h="6858000">
                  <a:moveTo>
                    <a:pt x="0" y="6858000"/>
                  </a:moveTo>
                  <a:lnTo>
                    <a:pt x="152400" y="6858000"/>
                  </a:lnTo>
                  <a:lnTo>
                    <a:pt x="152400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2474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44424" y="0"/>
              <a:ext cx="277495" cy="6858000"/>
            </a:xfrm>
            <a:custGeom>
              <a:avLst/>
              <a:gdLst/>
              <a:ahLst/>
              <a:cxnLst/>
              <a:rect l="l" t="t" r="r" b="b"/>
              <a:pathLst>
                <a:path w="277495" h="6858000">
                  <a:moveTo>
                    <a:pt x="277368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277368" y="6858000"/>
                  </a:lnTo>
                  <a:lnTo>
                    <a:pt x="277368" y="0"/>
                  </a:lnTo>
                  <a:close/>
                </a:path>
              </a:pathLst>
            </a:custGeom>
            <a:solidFill>
              <a:srgbClr val="D3EC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629265" y="1577514"/>
            <a:ext cx="11123977" cy="4780043"/>
          </a:xfrm>
          <a:custGeom>
            <a:avLst/>
            <a:gdLst/>
            <a:ahLst/>
            <a:cxnLst/>
            <a:rect l="l" t="t" r="r" b="b"/>
            <a:pathLst>
              <a:path w="3892550" h="2094229">
                <a:moveTo>
                  <a:pt x="3543300" y="0"/>
                </a:moveTo>
                <a:lnTo>
                  <a:pt x="348995" y="0"/>
                </a:lnTo>
                <a:lnTo>
                  <a:pt x="301630" y="3185"/>
                </a:lnTo>
                <a:lnTo>
                  <a:pt x="256204" y="12463"/>
                </a:lnTo>
                <a:lnTo>
                  <a:pt x="213133" y="27420"/>
                </a:lnTo>
                <a:lnTo>
                  <a:pt x="172832" y="47639"/>
                </a:lnTo>
                <a:lnTo>
                  <a:pt x="135717" y="72705"/>
                </a:lnTo>
                <a:lnTo>
                  <a:pt x="102203" y="102203"/>
                </a:lnTo>
                <a:lnTo>
                  <a:pt x="72705" y="135717"/>
                </a:lnTo>
                <a:lnTo>
                  <a:pt x="47639" y="172832"/>
                </a:lnTo>
                <a:lnTo>
                  <a:pt x="27420" y="213133"/>
                </a:lnTo>
                <a:lnTo>
                  <a:pt x="12463" y="256204"/>
                </a:lnTo>
                <a:lnTo>
                  <a:pt x="3185" y="301630"/>
                </a:lnTo>
                <a:lnTo>
                  <a:pt x="0" y="348995"/>
                </a:lnTo>
                <a:lnTo>
                  <a:pt x="0" y="1744979"/>
                </a:lnTo>
                <a:lnTo>
                  <a:pt x="3185" y="1792345"/>
                </a:lnTo>
                <a:lnTo>
                  <a:pt x="12463" y="1837771"/>
                </a:lnTo>
                <a:lnTo>
                  <a:pt x="27420" y="1880842"/>
                </a:lnTo>
                <a:lnTo>
                  <a:pt x="47639" y="1921143"/>
                </a:lnTo>
                <a:lnTo>
                  <a:pt x="72705" y="1958258"/>
                </a:lnTo>
                <a:lnTo>
                  <a:pt x="102203" y="1991772"/>
                </a:lnTo>
                <a:lnTo>
                  <a:pt x="135717" y="2021270"/>
                </a:lnTo>
                <a:lnTo>
                  <a:pt x="172832" y="2046336"/>
                </a:lnTo>
                <a:lnTo>
                  <a:pt x="213133" y="2066555"/>
                </a:lnTo>
                <a:lnTo>
                  <a:pt x="256204" y="2081512"/>
                </a:lnTo>
                <a:lnTo>
                  <a:pt x="301630" y="2090790"/>
                </a:lnTo>
                <a:lnTo>
                  <a:pt x="348995" y="2093976"/>
                </a:lnTo>
                <a:lnTo>
                  <a:pt x="3543300" y="2093976"/>
                </a:lnTo>
                <a:lnTo>
                  <a:pt x="3590665" y="2090790"/>
                </a:lnTo>
                <a:lnTo>
                  <a:pt x="3636091" y="2081512"/>
                </a:lnTo>
                <a:lnTo>
                  <a:pt x="3679162" y="2066555"/>
                </a:lnTo>
                <a:lnTo>
                  <a:pt x="3719463" y="2046336"/>
                </a:lnTo>
                <a:lnTo>
                  <a:pt x="3756578" y="2021270"/>
                </a:lnTo>
                <a:lnTo>
                  <a:pt x="3790092" y="1991772"/>
                </a:lnTo>
                <a:lnTo>
                  <a:pt x="3819590" y="1958258"/>
                </a:lnTo>
                <a:lnTo>
                  <a:pt x="3844656" y="1921143"/>
                </a:lnTo>
                <a:lnTo>
                  <a:pt x="3864875" y="1880842"/>
                </a:lnTo>
                <a:lnTo>
                  <a:pt x="3879832" y="1837771"/>
                </a:lnTo>
                <a:lnTo>
                  <a:pt x="3889110" y="1792345"/>
                </a:lnTo>
                <a:lnTo>
                  <a:pt x="3892296" y="1744979"/>
                </a:lnTo>
                <a:lnTo>
                  <a:pt x="3892296" y="348995"/>
                </a:lnTo>
                <a:lnTo>
                  <a:pt x="3889110" y="301630"/>
                </a:lnTo>
                <a:lnTo>
                  <a:pt x="3879832" y="256204"/>
                </a:lnTo>
                <a:lnTo>
                  <a:pt x="3864875" y="213133"/>
                </a:lnTo>
                <a:lnTo>
                  <a:pt x="3844656" y="172832"/>
                </a:lnTo>
                <a:lnTo>
                  <a:pt x="3819590" y="135717"/>
                </a:lnTo>
                <a:lnTo>
                  <a:pt x="3790092" y="102203"/>
                </a:lnTo>
                <a:lnTo>
                  <a:pt x="3756578" y="72705"/>
                </a:lnTo>
                <a:lnTo>
                  <a:pt x="3719463" y="47639"/>
                </a:lnTo>
                <a:lnTo>
                  <a:pt x="3679162" y="27420"/>
                </a:lnTo>
                <a:lnTo>
                  <a:pt x="3636091" y="12463"/>
                </a:lnTo>
                <a:lnTo>
                  <a:pt x="3590665" y="3185"/>
                </a:lnTo>
                <a:lnTo>
                  <a:pt x="3543300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5EFE215-1425-28EB-8705-E183111134CE}"/>
              </a:ext>
            </a:extLst>
          </p:cNvPr>
          <p:cNvSpPr txBox="1">
            <a:spLocks/>
          </p:cNvSpPr>
          <p:nvPr/>
        </p:nvSpPr>
        <p:spPr>
          <a:xfrm>
            <a:off x="1172666" y="2059145"/>
            <a:ext cx="10059334" cy="4085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Satuan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PAUD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menyediakan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layanan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pendidikan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berkualitas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Satuan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PAUD juga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menjadi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‘hub’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penyediaan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layanan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esensial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anak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usia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dini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seperti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kesehatan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gizi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serta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pengasuhan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perlindungan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kesejahteraan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melalui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dukungan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pemerintah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daerah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juga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menjadi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katalisator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agar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layanan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lainnya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tersedia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bagi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anak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unit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layanan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masing-masing.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475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66216" y="184404"/>
            <a:ext cx="11225784" cy="100888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07518" y="430625"/>
            <a:ext cx="11084482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3200" b="1" spc="-15" dirty="0">
                <a:latin typeface="Roboto Lt"/>
                <a:cs typeface="Roboto Lt"/>
              </a:rPr>
              <a:t>SATUAN PAUD SEBAGAI HUB?</a:t>
            </a:r>
            <a:endParaRPr sz="3200" b="1" spc="-15" dirty="0">
              <a:latin typeface="Roboto Lt"/>
              <a:cs typeface="Roboto L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0"/>
            <a:ext cx="774700" cy="6858000"/>
            <a:chOff x="0" y="0"/>
            <a:chExt cx="774700" cy="6858000"/>
          </a:xfrm>
        </p:grpSpPr>
        <p:sp>
          <p:nvSpPr>
            <p:cNvPr id="5" name="object 5"/>
            <p:cNvSpPr/>
            <p:nvPr/>
          </p:nvSpPr>
          <p:spPr>
            <a:xfrm>
              <a:off x="0" y="0"/>
              <a:ext cx="192405" cy="6858000"/>
            </a:xfrm>
            <a:custGeom>
              <a:avLst/>
              <a:gdLst/>
              <a:ahLst/>
              <a:cxnLst/>
              <a:rect l="l" t="t" r="r" b="b"/>
              <a:pathLst>
                <a:path w="192405" h="6858000">
                  <a:moveTo>
                    <a:pt x="0" y="6858000"/>
                  </a:moveTo>
                  <a:lnTo>
                    <a:pt x="192024" y="6858000"/>
                  </a:lnTo>
                  <a:lnTo>
                    <a:pt x="192024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2474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92023" y="0"/>
              <a:ext cx="152400" cy="6858000"/>
            </a:xfrm>
            <a:custGeom>
              <a:avLst/>
              <a:gdLst/>
              <a:ahLst/>
              <a:cxnLst/>
              <a:rect l="l" t="t" r="r" b="b"/>
              <a:pathLst>
                <a:path w="152400" h="6858000">
                  <a:moveTo>
                    <a:pt x="0" y="6858000"/>
                  </a:moveTo>
                  <a:lnTo>
                    <a:pt x="152400" y="6858000"/>
                  </a:lnTo>
                  <a:lnTo>
                    <a:pt x="152400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5FA4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1791" y="0"/>
              <a:ext cx="152400" cy="6858000"/>
            </a:xfrm>
            <a:custGeom>
              <a:avLst/>
              <a:gdLst/>
              <a:ahLst/>
              <a:cxnLst/>
              <a:rect l="l" t="t" r="r" b="b"/>
              <a:pathLst>
                <a:path w="152400" h="6858000">
                  <a:moveTo>
                    <a:pt x="0" y="6858000"/>
                  </a:moveTo>
                  <a:lnTo>
                    <a:pt x="152400" y="6858000"/>
                  </a:lnTo>
                  <a:lnTo>
                    <a:pt x="152400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2474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44424" y="0"/>
              <a:ext cx="277495" cy="6858000"/>
            </a:xfrm>
            <a:custGeom>
              <a:avLst/>
              <a:gdLst/>
              <a:ahLst/>
              <a:cxnLst/>
              <a:rect l="l" t="t" r="r" b="b"/>
              <a:pathLst>
                <a:path w="277495" h="6858000">
                  <a:moveTo>
                    <a:pt x="277368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277368" y="6858000"/>
                  </a:lnTo>
                  <a:lnTo>
                    <a:pt x="277368" y="0"/>
                  </a:lnTo>
                  <a:close/>
                </a:path>
              </a:pathLst>
            </a:custGeom>
            <a:solidFill>
              <a:srgbClr val="D3EC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8E5E2F0-5CF8-DD73-2563-C716893B65A4}"/>
              </a:ext>
            </a:extLst>
          </p:cNvPr>
          <p:cNvSpPr txBox="1">
            <a:spLocks/>
          </p:cNvSpPr>
          <p:nvPr/>
        </p:nvSpPr>
        <p:spPr>
          <a:xfrm>
            <a:off x="1051558" y="1577515"/>
            <a:ext cx="11059006" cy="45673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15000"/>
              </a:lnSpc>
              <a:spcBef>
                <a:spcPts val="0"/>
              </a:spcBef>
              <a:buSzPts val="1200"/>
              <a:buFont typeface="+mj-lt"/>
              <a:buAutoNum type="arabicPeriod"/>
            </a:pP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Satuan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PAUD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sebagai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tempat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berbagai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aktivitas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layanan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untuk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memenuhi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kebutuhan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esensial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anak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,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termasuk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oleh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lembaga-lembaga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lain.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Sebagai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contoh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,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sarana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dan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prasarana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di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satuan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PAUD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bisa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digunakan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untuk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: </a:t>
            </a:r>
            <a:endParaRPr lang="en-US" sz="1800" spc="-105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855663" indent="-393700" algn="just">
              <a:lnSpc>
                <a:spcPct val="115000"/>
              </a:lnSpc>
              <a:spcBef>
                <a:spcPts val="0"/>
              </a:spcBef>
            </a:pPr>
            <a:r>
              <a:rPr lang="en-GB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pengukuran</a:t>
            </a:r>
            <a:r>
              <a:rPr lang="en-GB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berat</a:t>
            </a:r>
            <a:r>
              <a:rPr lang="en-GB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dan </a:t>
            </a:r>
            <a:r>
              <a:rPr lang="en-GB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tinggi</a:t>
            </a:r>
            <a:r>
              <a:rPr lang="en-GB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badan, dan </a:t>
            </a:r>
            <a:r>
              <a:rPr lang="en-GB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pemberian</a:t>
            </a:r>
            <a:r>
              <a:rPr lang="en-GB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Vitamin A pada </a:t>
            </a:r>
            <a:r>
              <a:rPr lang="en-GB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anak</a:t>
            </a:r>
            <a:r>
              <a:rPr lang="en-GB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yang </a:t>
            </a:r>
            <a:r>
              <a:rPr lang="en-GB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dilakukan</a:t>
            </a:r>
            <a:r>
              <a:rPr lang="en-GB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oleh </a:t>
            </a:r>
            <a:r>
              <a:rPr lang="en-GB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kader</a:t>
            </a:r>
            <a:r>
              <a:rPr lang="en-GB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Posyandu</a:t>
            </a:r>
            <a:r>
              <a:rPr lang="en-GB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; </a:t>
            </a:r>
            <a:endParaRPr lang="en-US" sz="18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855663" indent="-393700" algn="just">
              <a:lnSpc>
                <a:spcPct val="115000"/>
              </a:lnSpc>
              <a:spcBef>
                <a:spcPts val="0"/>
              </a:spcBef>
            </a:pPr>
            <a:r>
              <a:rPr lang="en-GB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k</a:t>
            </a:r>
            <a:r>
              <a:rPr lang="en-US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elas</a:t>
            </a: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orang </a:t>
            </a:r>
            <a:r>
              <a:rPr lang="en-US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tua</a:t>
            </a: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untuk</a:t>
            </a: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pencegahan</a:t>
            </a: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dan </a:t>
            </a:r>
            <a:r>
              <a:rPr lang="en-US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penanggulangan</a:t>
            </a: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tengkes</a:t>
            </a: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/</a:t>
            </a:r>
            <a:r>
              <a:rPr lang="en-US" sz="1800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stunting.</a:t>
            </a:r>
            <a:endParaRPr lang="en-US" sz="18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25425" indent="-225425" algn="just">
              <a:lnSpc>
                <a:spcPct val="115000"/>
              </a:lnSpc>
              <a:spcBef>
                <a:spcPts val="0"/>
              </a:spcBef>
              <a:buSzPts val="1200"/>
              <a:buFont typeface="Arial" panose="020B0604020202020204" pitchFamily="34" charset="0"/>
              <a:buNone/>
            </a:pP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2.    PTK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satuan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PAUD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mempunyai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informasi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tentang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layanan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pemenuhan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kebutuhan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anak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oleh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lembaga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lain.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Dengan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informasi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ini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mereka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bisa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menghubungkan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anak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/orang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tua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yang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membutuhkan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dengan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lembaga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yang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relevan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.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Beberapa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contoh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di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antaranya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adalah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:</a:t>
            </a:r>
            <a:endParaRPr lang="en-US" sz="1800" spc="-105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855663" indent="-452438" algn="just">
              <a:lnSpc>
                <a:spcPct val="115000"/>
              </a:lnSpc>
              <a:spcBef>
                <a:spcPts val="0"/>
              </a:spcBef>
            </a:pPr>
            <a:r>
              <a:rPr lang="en-GB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menghubungkan</a:t>
            </a:r>
            <a:r>
              <a:rPr lang="en-GB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orang </a:t>
            </a:r>
            <a:r>
              <a:rPr lang="en-GB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tua</a:t>
            </a:r>
            <a:r>
              <a:rPr lang="en-GB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yang </a:t>
            </a:r>
            <a:r>
              <a:rPr lang="en-GB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anaknya</a:t>
            </a:r>
            <a:r>
              <a:rPr lang="en-GB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belum</a:t>
            </a:r>
            <a:r>
              <a:rPr lang="en-GB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mempunyai</a:t>
            </a:r>
            <a:r>
              <a:rPr lang="en-GB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Akta</a:t>
            </a:r>
            <a:r>
              <a:rPr lang="en-GB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Kelahiran</a:t>
            </a:r>
            <a:r>
              <a:rPr lang="en-GB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dan </a:t>
            </a:r>
            <a:r>
              <a:rPr lang="en-GB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Kartu</a:t>
            </a:r>
            <a:r>
              <a:rPr lang="en-GB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Identitas</a:t>
            </a:r>
            <a:r>
              <a:rPr lang="en-GB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Anak </a:t>
            </a:r>
            <a:r>
              <a:rPr lang="en-GB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ke</a:t>
            </a:r>
            <a:r>
              <a:rPr lang="en-GB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Dinas </a:t>
            </a:r>
            <a:r>
              <a:rPr lang="en-GB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Dukcapil</a:t>
            </a:r>
            <a:r>
              <a:rPr lang="en-GB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;</a:t>
            </a:r>
            <a:endParaRPr lang="en-US" sz="18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855663" indent="-452438" algn="just">
              <a:lnSpc>
                <a:spcPct val="115000"/>
              </a:lnSpc>
              <a:spcBef>
                <a:spcPts val="0"/>
              </a:spcBef>
            </a:pPr>
            <a:r>
              <a:rPr lang="en-ID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memberi</a:t>
            </a:r>
            <a:r>
              <a:rPr lang="en-ID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info </a:t>
            </a:r>
            <a:r>
              <a:rPr lang="en-ID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tentang</a:t>
            </a:r>
            <a:r>
              <a:rPr lang="en-ID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layanan</a:t>
            </a:r>
            <a:r>
              <a:rPr lang="en-ID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psikolog</a:t>
            </a:r>
            <a:r>
              <a:rPr lang="en-ID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atau</a:t>
            </a:r>
            <a:r>
              <a:rPr lang="en-ID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terapi</a:t>
            </a:r>
            <a:r>
              <a:rPr lang="en-ID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untuk</a:t>
            </a:r>
            <a:r>
              <a:rPr lang="en-ID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orang </a:t>
            </a:r>
            <a:r>
              <a:rPr lang="en-ID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tua</a:t>
            </a:r>
            <a:r>
              <a:rPr lang="en-ID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dengan</a:t>
            </a:r>
            <a:r>
              <a:rPr lang="en-ID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anak</a:t>
            </a:r>
            <a:r>
              <a:rPr lang="en-ID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dengan</a:t>
            </a:r>
            <a:r>
              <a:rPr lang="en-ID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disabilitas</a:t>
            </a:r>
            <a:r>
              <a:rPr lang="en-ID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.</a:t>
            </a:r>
            <a:endParaRPr lang="en-US" sz="18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25425" indent="-225425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SzPts val="1200"/>
              <a:buFont typeface="Arial" panose="020B0604020202020204" pitchFamily="34" charset="0"/>
              <a:buNone/>
            </a:pP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3. PTK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satuan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PAUD yang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relatif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sudah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bagus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dalam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pelaksanaan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PAUD-HI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bisa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menjadi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fasilitator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untuk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satuan-satuan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PAUD yang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belum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melaksanakan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(mis. POS PAUD).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Ini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bisa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dilakukan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di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antaranya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dengan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berbagi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praktik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baik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melalui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pusat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kegiatan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gugus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(PKG) PAUD,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kelas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orang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tua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, dan </a:t>
            </a:r>
            <a:r>
              <a:rPr lang="en-GB" sz="1800" spc="-105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sosial</a:t>
            </a:r>
            <a:r>
              <a:rPr lang="en-GB" sz="1800" spc="-105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Montserrat" panose="00000500000000000000" pitchFamily="2" charset="0"/>
              </a:rPr>
              <a:t> media. </a:t>
            </a:r>
            <a:endParaRPr lang="en-US" sz="1800" spc="-105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744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66216" y="184404"/>
            <a:ext cx="11225784" cy="100888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07518" y="430625"/>
            <a:ext cx="11084482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3200" b="1" spc="-15" dirty="0">
                <a:latin typeface="Roboto Lt"/>
                <a:cs typeface="Roboto Lt"/>
              </a:rPr>
              <a:t>PAUD BERKUALITAS YANG BAGAIMANA?</a:t>
            </a:r>
            <a:endParaRPr sz="3200" b="1" spc="-15" dirty="0">
              <a:latin typeface="Roboto Lt"/>
              <a:cs typeface="Roboto L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0"/>
            <a:ext cx="774700" cy="6858000"/>
            <a:chOff x="0" y="0"/>
            <a:chExt cx="774700" cy="6858000"/>
          </a:xfrm>
        </p:grpSpPr>
        <p:sp>
          <p:nvSpPr>
            <p:cNvPr id="5" name="object 5"/>
            <p:cNvSpPr/>
            <p:nvPr/>
          </p:nvSpPr>
          <p:spPr>
            <a:xfrm>
              <a:off x="0" y="0"/>
              <a:ext cx="192405" cy="6858000"/>
            </a:xfrm>
            <a:custGeom>
              <a:avLst/>
              <a:gdLst/>
              <a:ahLst/>
              <a:cxnLst/>
              <a:rect l="l" t="t" r="r" b="b"/>
              <a:pathLst>
                <a:path w="192405" h="6858000">
                  <a:moveTo>
                    <a:pt x="0" y="6858000"/>
                  </a:moveTo>
                  <a:lnTo>
                    <a:pt x="192024" y="6858000"/>
                  </a:lnTo>
                  <a:lnTo>
                    <a:pt x="192024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2474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92023" y="0"/>
              <a:ext cx="152400" cy="6858000"/>
            </a:xfrm>
            <a:custGeom>
              <a:avLst/>
              <a:gdLst/>
              <a:ahLst/>
              <a:cxnLst/>
              <a:rect l="l" t="t" r="r" b="b"/>
              <a:pathLst>
                <a:path w="152400" h="6858000">
                  <a:moveTo>
                    <a:pt x="0" y="6858000"/>
                  </a:moveTo>
                  <a:lnTo>
                    <a:pt x="152400" y="6858000"/>
                  </a:lnTo>
                  <a:lnTo>
                    <a:pt x="152400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5FA4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1791" y="0"/>
              <a:ext cx="152400" cy="6858000"/>
            </a:xfrm>
            <a:custGeom>
              <a:avLst/>
              <a:gdLst/>
              <a:ahLst/>
              <a:cxnLst/>
              <a:rect l="l" t="t" r="r" b="b"/>
              <a:pathLst>
                <a:path w="152400" h="6858000">
                  <a:moveTo>
                    <a:pt x="0" y="6858000"/>
                  </a:moveTo>
                  <a:lnTo>
                    <a:pt x="152400" y="6858000"/>
                  </a:lnTo>
                  <a:lnTo>
                    <a:pt x="152400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2474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44424" y="0"/>
              <a:ext cx="277495" cy="6858000"/>
            </a:xfrm>
            <a:custGeom>
              <a:avLst/>
              <a:gdLst/>
              <a:ahLst/>
              <a:cxnLst/>
              <a:rect l="l" t="t" r="r" b="b"/>
              <a:pathLst>
                <a:path w="277495" h="6858000">
                  <a:moveTo>
                    <a:pt x="277368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277368" y="6858000"/>
                  </a:lnTo>
                  <a:lnTo>
                    <a:pt x="277368" y="0"/>
                  </a:lnTo>
                  <a:close/>
                </a:path>
              </a:pathLst>
            </a:custGeom>
            <a:solidFill>
              <a:srgbClr val="D3EC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5EFE215-1425-28EB-8705-E183111134CE}"/>
              </a:ext>
            </a:extLst>
          </p:cNvPr>
          <p:cNvSpPr txBox="1">
            <a:spLocks/>
          </p:cNvSpPr>
          <p:nvPr/>
        </p:nvSpPr>
        <p:spPr>
          <a:xfrm>
            <a:off x="629265" y="1932433"/>
            <a:ext cx="10602735" cy="421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08591A9-EA54-CE45-452C-1627E37EA011}"/>
              </a:ext>
            </a:extLst>
          </p:cNvPr>
          <p:cNvSpPr txBox="1">
            <a:spLocks/>
          </p:cNvSpPr>
          <p:nvPr/>
        </p:nvSpPr>
        <p:spPr>
          <a:xfrm>
            <a:off x="1443108" y="1932433"/>
            <a:ext cx="10272000" cy="421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en-US" sz="3200" b="1" dirty="0">
                <a:ea typeface="Roboto" panose="02000000000000000000" pitchFamily="2" charset="0"/>
                <a:cs typeface="Roboto" panose="02000000000000000000" pitchFamily="2" charset="0"/>
              </a:rPr>
              <a:t>1.    Proses </a:t>
            </a:r>
            <a:r>
              <a:rPr lang="en-US" sz="3200" b="1" dirty="0" err="1">
                <a:ea typeface="Roboto" panose="02000000000000000000" pitchFamily="2" charset="0"/>
                <a:cs typeface="Roboto" panose="02000000000000000000" pitchFamily="2" charset="0"/>
              </a:rPr>
              <a:t>pembelajaran</a:t>
            </a:r>
            <a:r>
              <a:rPr lang="en-US" sz="3200" b="1" dirty="0">
                <a:ea typeface="Roboto" panose="02000000000000000000" pitchFamily="2" charset="0"/>
                <a:cs typeface="Roboto" panose="02000000000000000000" pitchFamily="2" charset="0"/>
              </a:rPr>
              <a:t> yang </a:t>
            </a:r>
            <a:r>
              <a:rPr lang="en-US" sz="3200" b="1" dirty="0" err="1">
                <a:ea typeface="Roboto" panose="02000000000000000000" pitchFamily="2" charset="0"/>
                <a:cs typeface="Roboto" panose="02000000000000000000" pitchFamily="2" charset="0"/>
              </a:rPr>
              <a:t>bermutu</a:t>
            </a:r>
            <a:r>
              <a:rPr lang="en-US" sz="3200" b="1" dirty="0">
                <a:ea typeface="Roboto" panose="02000000000000000000" pitchFamily="2" charset="0"/>
                <a:cs typeface="Roboto" panose="02000000000000000000" pitchFamily="2" charset="0"/>
              </a:rPr>
              <a:t> dan </a:t>
            </a:r>
            <a:r>
              <a:rPr lang="en-US" sz="3200" b="1" dirty="0" err="1">
                <a:ea typeface="Roboto" panose="02000000000000000000" pitchFamily="2" charset="0"/>
                <a:cs typeface="Roboto" panose="02000000000000000000" pitchFamily="2" charset="0"/>
              </a:rPr>
              <a:t>berkualitas</a:t>
            </a:r>
            <a:r>
              <a:rPr lang="en-US" sz="3200" b="1" dirty="0">
                <a:ea typeface="Roboto" panose="02000000000000000000" pitchFamily="2" charset="0"/>
                <a:cs typeface="Roboto" panose="02000000000000000000" pitchFamily="2" charset="0"/>
              </a:rPr>
              <a:t>; </a:t>
            </a:r>
          </a:p>
          <a:p>
            <a:pPr marL="0" indent="0" algn="just">
              <a:buNone/>
            </a:pPr>
            <a:r>
              <a:rPr lang="en-US" sz="3200" b="1" dirty="0">
                <a:ea typeface="Roboto" panose="02000000000000000000" pitchFamily="2" charset="0"/>
                <a:cs typeface="Roboto" panose="02000000000000000000" pitchFamily="2" charset="0"/>
              </a:rPr>
              <a:t>2.    </a:t>
            </a:r>
            <a:r>
              <a:rPr lang="en-US" sz="3200" b="1" dirty="0" err="1">
                <a:ea typeface="Roboto" panose="02000000000000000000" pitchFamily="2" charset="0"/>
                <a:cs typeface="Roboto" panose="02000000000000000000" pitchFamily="2" charset="0"/>
              </a:rPr>
              <a:t>Kemitraan</a:t>
            </a:r>
            <a:r>
              <a:rPr lang="en-US" sz="3200" b="1" dirty="0"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3200" b="1" dirty="0" err="1">
                <a:ea typeface="Roboto" panose="02000000000000000000" pitchFamily="2" charset="0"/>
                <a:cs typeface="Roboto" panose="02000000000000000000" pitchFamily="2" charset="0"/>
              </a:rPr>
              <a:t>dengan</a:t>
            </a:r>
            <a:r>
              <a:rPr lang="en-US" sz="3200" b="1" dirty="0">
                <a:ea typeface="Roboto" panose="02000000000000000000" pitchFamily="2" charset="0"/>
                <a:cs typeface="Roboto" panose="02000000000000000000" pitchFamily="2" charset="0"/>
              </a:rPr>
              <a:t> orang </a:t>
            </a:r>
            <a:r>
              <a:rPr lang="en-US" sz="3200" b="1" dirty="0" err="1">
                <a:ea typeface="Roboto" panose="02000000000000000000" pitchFamily="2" charset="0"/>
                <a:cs typeface="Roboto" panose="02000000000000000000" pitchFamily="2" charset="0"/>
              </a:rPr>
              <a:t>tua</a:t>
            </a:r>
            <a:r>
              <a:rPr lang="en-US" sz="3200" b="1" dirty="0"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</a:p>
          <a:p>
            <a:pPr marL="0" indent="0" algn="just">
              <a:buNone/>
            </a:pPr>
            <a:r>
              <a:rPr lang="en-US" sz="3200" b="1" dirty="0">
                <a:ea typeface="Roboto" panose="02000000000000000000" pitchFamily="2" charset="0"/>
                <a:cs typeface="Roboto" panose="02000000000000000000" pitchFamily="2" charset="0"/>
              </a:rPr>
              <a:t>3. </a:t>
            </a:r>
            <a:r>
              <a:rPr lang="en-US" sz="3200" b="1" dirty="0" err="1">
                <a:ea typeface="Roboto" panose="02000000000000000000" pitchFamily="2" charset="0"/>
                <a:cs typeface="Roboto" panose="02000000000000000000" pitchFamily="2" charset="0"/>
              </a:rPr>
              <a:t>Dukungan</a:t>
            </a:r>
            <a:r>
              <a:rPr lang="en-US" sz="3200" b="1" dirty="0"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3200" b="1" dirty="0" err="1">
                <a:ea typeface="Roboto" panose="02000000000000000000" pitchFamily="2" charset="0"/>
                <a:cs typeface="Roboto" panose="02000000000000000000" pitchFamily="2" charset="0"/>
              </a:rPr>
              <a:t>dalam</a:t>
            </a:r>
            <a:r>
              <a:rPr lang="en-US" sz="3200" b="1" dirty="0"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3200" b="1" dirty="0" err="1">
                <a:ea typeface="Roboto" panose="02000000000000000000" pitchFamily="2" charset="0"/>
                <a:cs typeface="Roboto" panose="02000000000000000000" pitchFamily="2" charset="0"/>
              </a:rPr>
              <a:t>pemenuhan</a:t>
            </a:r>
            <a:r>
              <a:rPr lang="en-US" sz="3200" b="1" dirty="0"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3200" b="1" dirty="0" err="1">
                <a:ea typeface="Roboto" panose="02000000000000000000" pitchFamily="2" charset="0"/>
                <a:cs typeface="Roboto" panose="02000000000000000000" pitchFamily="2" charset="0"/>
              </a:rPr>
              <a:t>kebutuhan</a:t>
            </a:r>
            <a:r>
              <a:rPr lang="en-US" sz="3200" b="1" dirty="0"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3200" b="1" dirty="0" err="1">
                <a:ea typeface="Roboto" panose="02000000000000000000" pitchFamily="2" charset="0"/>
                <a:cs typeface="Roboto" panose="02000000000000000000" pitchFamily="2" charset="0"/>
              </a:rPr>
              <a:t>layanan</a:t>
            </a:r>
            <a:r>
              <a:rPr lang="en-US" sz="3200" b="1" dirty="0"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3200" b="1" dirty="0" err="1">
                <a:ea typeface="Roboto" panose="02000000000000000000" pitchFamily="2" charset="0"/>
                <a:cs typeface="Roboto" panose="02000000000000000000" pitchFamily="2" charset="0"/>
              </a:rPr>
              <a:t>esensial</a:t>
            </a:r>
            <a:r>
              <a:rPr lang="en-US" sz="3200" b="1" dirty="0"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3200" b="1" dirty="0" err="1">
                <a:ea typeface="Roboto" panose="02000000000000000000" pitchFamily="2" charset="0"/>
                <a:cs typeface="Roboto" panose="02000000000000000000" pitchFamily="2" charset="0"/>
              </a:rPr>
              <a:t>anak</a:t>
            </a:r>
            <a:r>
              <a:rPr lang="en-US" sz="3200" b="1" dirty="0"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3200" b="1" dirty="0" err="1">
                <a:ea typeface="Roboto" panose="02000000000000000000" pitchFamily="2" charset="0"/>
                <a:cs typeface="Roboto" panose="02000000000000000000" pitchFamily="2" charset="0"/>
              </a:rPr>
              <a:t>usia</a:t>
            </a:r>
            <a:r>
              <a:rPr lang="en-US" sz="3200" b="1" dirty="0"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3200" b="1" dirty="0" err="1">
                <a:ea typeface="Roboto" panose="02000000000000000000" pitchFamily="2" charset="0"/>
                <a:cs typeface="Roboto" panose="02000000000000000000" pitchFamily="2" charset="0"/>
              </a:rPr>
              <a:t>dini</a:t>
            </a:r>
            <a:r>
              <a:rPr lang="en-US" sz="3200" b="1" dirty="0">
                <a:ea typeface="Roboto" panose="02000000000000000000" pitchFamily="2" charset="0"/>
                <a:cs typeface="Roboto" panose="02000000000000000000" pitchFamily="2" charset="0"/>
              </a:rPr>
              <a:t>; dan</a:t>
            </a:r>
          </a:p>
          <a:p>
            <a:pPr marL="0" indent="0" algn="just">
              <a:buNone/>
            </a:pPr>
            <a:r>
              <a:rPr lang="en-US" sz="3200" b="1" dirty="0">
                <a:ea typeface="Roboto" panose="02000000000000000000" pitchFamily="2" charset="0"/>
                <a:cs typeface="Roboto" panose="02000000000000000000" pitchFamily="2" charset="0"/>
              </a:rPr>
              <a:t>3.    </a:t>
            </a:r>
            <a:r>
              <a:rPr lang="en-US" sz="3200" b="1" dirty="0" err="1">
                <a:ea typeface="Roboto" panose="02000000000000000000" pitchFamily="2" charset="0"/>
                <a:cs typeface="Roboto" panose="02000000000000000000" pitchFamily="2" charset="0"/>
              </a:rPr>
              <a:t>Kepemimpinan</a:t>
            </a:r>
            <a:r>
              <a:rPr lang="en-US" sz="3200" b="1" dirty="0">
                <a:ea typeface="Roboto" panose="02000000000000000000" pitchFamily="2" charset="0"/>
                <a:cs typeface="Roboto" panose="02000000000000000000" pitchFamily="2" charset="0"/>
              </a:rPr>
              <a:t> dan </a:t>
            </a:r>
            <a:r>
              <a:rPr lang="en-US" sz="3200" b="1" dirty="0" err="1">
                <a:ea typeface="Roboto" panose="02000000000000000000" pitchFamily="2" charset="0"/>
                <a:cs typeface="Roboto" panose="02000000000000000000" pitchFamily="2" charset="0"/>
              </a:rPr>
              <a:t>pengelolaan</a:t>
            </a:r>
            <a:r>
              <a:rPr lang="en-US" sz="3200" b="1" dirty="0"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3200" b="1" dirty="0" err="1">
                <a:ea typeface="Roboto" panose="02000000000000000000" pitchFamily="2" charset="0"/>
                <a:cs typeface="Roboto" panose="02000000000000000000" pitchFamily="2" charset="0"/>
              </a:rPr>
              <a:t>sumber</a:t>
            </a:r>
            <a:r>
              <a:rPr lang="en-US" sz="3200" b="1" dirty="0"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3200" b="1" dirty="0" err="1">
                <a:ea typeface="Roboto" panose="02000000000000000000" pitchFamily="2" charset="0"/>
                <a:cs typeface="Roboto" panose="02000000000000000000" pitchFamily="2" charset="0"/>
              </a:rPr>
              <a:t>daya</a:t>
            </a:r>
            <a:r>
              <a:rPr lang="en-US" sz="3200" b="1" dirty="0">
                <a:ea typeface="Roboto" panose="02000000000000000000" pitchFamily="2" charset="0"/>
                <a:cs typeface="Roboto" panose="02000000000000000000" pitchFamily="2" charset="0"/>
              </a:rPr>
              <a:t>. </a:t>
            </a:r>
            <a:endParaRPr lang="en-US" sz="3200" b="1" dirty="0"/>
          </a:p>
          <a:p>
            <a:pPr marL="0" indent="0">
              <a:buNone/>
            </a:pPr>
            <a:endParaRPr lang="en-US" sz="3200" dirty="0"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359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372995" y="2667126"/>
          <a:ext cx="9571988" cy="36974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93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5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25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97414">
                <a:tc>
                  <a:txBody>
                    <a:bodyPr/>
                    <a:lstStyle/>
                    <a:p>
                      <a:pPr marL="236220" indent="-114935">
                        <a:lnSpc>
                          <a:spcPct val="100000"/>
                        </a:lnSpc>
                        <a:spcBef>
                          <a:spcPts val="1010"/>
                        </a:spcBef>
                        <a:buSzPct val="75000"/>
                        <a:buAutoNum type="arabicPeriod"/>
                        <a:tabLst>
                          <a:tab pos="236854" algn="l"/>
                        </a:tabLst>
                      </a:pPr>
                      <a:r>
                        <a:rPr sz="1200" spc="-10" dirty="0">
                          <a:latin typeface="Segoe UI"/>
                          <a:cs typeface="Segoe UI"/>
                        </a:rPr>
                        <a:t>Perencanaan</a:t>
                      </a:r>
                      <a:r>
                        <a:rPr sz="1200" spc="-4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spc="-5" dirty="0">
                          <a:latin typeface="Segoe UI"/>
                          <a:cs typeface="Segoe UI"/>
                        </a:rPr>
                        <a:t>pembelajaran</a:t>
                      </a:r>
                      <a:endParaRPr sz="1200">
                        <a:latin typeface="Segoe UI"/>
                        <a:cs typeface="Segoe UI"/>
                      </a:endParaRPr>
                    </a:p>
                    <a:p>
                      <a:pPr marL="23622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Segoe UI"/>
                          <a:cs typeface="Segoe UI"/>
                        </a:rPr>
                        <a:t>yang</a:t>
                      </a:r>
                      <a:r>
                        <a:rPr sz="1200" spc="-3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spc="-15" dirty="0">
                          <a:latin typeface="Segoe UI"/>
                          <a:cs typeface="Segoe UI"/>
                        </a:rPr>
                        <a:t>efektif.</a:t>
                      </a:r>
                      <a:endParaRPr sz="1200">
                        <a:latin typeface="Segoe UI"/>
                        <a:cs typeface="Segoe UI"/>
                      </a:endParaRPr>
                    </a:p>
                    <a:p>
                      <a:pPr marL="236220" marR="160020" indent="-114300">
                        <a:lnSpc>
                          <a:spcPct val="114999"/>
                        </a:lnSpc>
                        <a:spcBef>
                          <a:spcPts val="5"/>
                        </a:spcBef>
                        <a:buSzPct val="75000"/>
                        <a:buAutoNum type="arabicPeriod" startAt="2"/>
                        <a:tabLst>
                          <a:tab pos="236854" algn="l"/>
                        </a:tabLst>
                      </a:pPr>
                      <a:r>
                        <a:rPr sz="1200" spc="-10" dirty="0">
                          <a:latin typeface="Segoe UI"/>
                          <a:cs typeface="Segoe UI"/>
                        </a:rPr>
                        <a:t>Pendekatan </a:t>
                      </a:r>
                      <a:r>
                        <a:rPr sz="1200" spc="-5" dirty="0">
                          <a:latin typeface="Segoe UI"/>
                          <a:cs typeface="Segoe UI"/>
                        </a:rPr>
                        <a:t>pembelajaran </a:t>
                      </a:r>
                      <a:r>
                        <a:rPr sz="120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spc="-5" dirty="0">
                          <a:latin typeface="Segoe UI"/>
                          <a:cs typeface="Segoe UI"/>
                        </a:rPr>
                        <a:t>memberikan </a:t>
                      </a:r>
                      <a:r>
                        <a:rPr sz="1200" dirty="0">
                          <a:latin typeface="Segoe UI"/>
                          <a:cs typeface="Segoe UI"/>
                        </a:rPr>
                        <a:t>pengalaman </a:t>
                      </a:r>
                      <a:r>
                        <a:rPr sz="12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spc="-5" dirty="0">
                          <a:latin typeface="Segoe UI"/>
                          <a:cs typeface="Segoe UI"/>
                        </a:rPr>
                        <a:t>menyenangkan,</a:t>
                      </a:r>
                      <a:r>
                        <a:rPr sz="1200" spc="-5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dirty="0">
                          <a:latin typeface="Segoe UI"/>
                          <a:cs typeface="Segoe UI"/>
                        </a:rPr>
                        <a:t>dan</a:t>
                      </a:r>
                      <a:r>
                        <a:rPr sz="1200" spc="-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spc="-5" dirty="0">
                          <a:latin typeface="Segoe UI"/>
                          <a:cs typeface="Segoe UI"/>
                        </a:rPr>
                        <a:t>berpusat </a:t>
                      </a:r>
                      <a:r>
                        <a:rPr sz="1200" spc="-3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spc="-5" dirty="0">
                          <a:latin typeface="Segoe UI"/>
                          <a:cs typeface="Segoe UI"/>
                        </a:rPr>
                        <a:t>pada </a:t>
                      </a:r>
                      <a:r>
                        <a:rPr sz="1200" spc="10" dirty="0">
                          <a:latin typeface="Segoe UI"/>
                          <a:cs typeface="Segoe UI"/>
                        </a:rPr>
                        <a:t>anak, </a:t>
                      </a:r>
                      <a:r>
                        <a:rPr sz="1200" spc="-5" dirty="0">
                          <a:latin typeface="Segoe UI"/>
                          <a:cs typeface="Segoe UI"/>
                        </a:rPr>
                        <a:t>sesuai </a:t>
                      </a:r>
                      <a:r>
                        <a:rPr sz="1200" dirty="0">
                          <a:latin typeface="Segoe UI"/>
                          <a:cs typeface="Segoe UI"/>
                        </a:rPr>
                        <a:t>untuk anak </a:t>
                      </a:r>
                      <a:r>
                        <a:rPr sz="1200" spc="-3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spc="-5" dirty="0">
                          <a:latin typeface="Segoe UI"/>
                          <a:cs typeface="Segoe UI"/>
                        </a:rPr>
                        <a:t>usia</a:t>
                      </a:r>
                      <a:r>
                        <a:rPr sz="1200" spc="-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spc="-5" dirty="0">
                          <a:latin typeface="Segoe UI"/>
                          <a:cs typeface="Segoe UI"/>
                        </a:rPr>
                        <a:t>dini.</a:t>
                      </a:r>
                      <a:endParaRPr sz="1200">
                        <a:latin typeface="Segoe UI"/>
                        <a:cs typeface="Segoe UI"/>
                      </a:endParaRPr>
                    </a:p>
                    <a:p>
                      <a:pPr marL="236220" marR="164465" indent="-114300">
                        <a:lnSpc>
                          <a:spcPct val="114999"/>
                        </a:lnSpc>
                        <a:buSzPct val="75000"/>
                        <a:buAutoNum type="arabicPeriod" startAt="2"/>
                        <a:tabLst>
                          <a:tab pos="236854" algn="l"/>
                        </a:tabLst>
                      </a:pPr>
                      <a:r>
                        <a:rPr sz="1200" dirty="0">
                          <a:latin typeface="Segoe UI"/>
                          <a:cs typeface="Segoe UI"/>
                        </a:rPr>
                        <a:t>Muatan</a:t>
                      </a:r>
                      <a:r>
                        <a:rPr sz="1200" spc="-4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spc="-5" dirty="0">
                          <a:latin typeface="Segoe UI"/>
                          <a:cs typeface="Segoe UI"/>
                        </a:rPr>
                        <a:t>pengembangan</a:t>
                      </a:r>
                      <a:r>
                        <a:rPr sz="1200" spc="-5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dirty="0">
                          <a:latin typeface="Segoe UI"/>
                          <a:cs typeface="Segoe UI"/>
                        </a:rPr>
                        <a:t>yang </a:t>
                      </a:r>
                      <a:r>
                        <a:rPr sz="1200" spc="-3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spc="-5" dirty="0">
                          <a:latin typeface="Segoe UI"/>
                          <a:cs typeface="Segoe UI"/>
                        </a:rPr>
                        <a:t>selaras </a:t>
                      </a:r>
                      <a:r>
                        <a:rPr sz="1200" dirty="0">
                          <a:latin typeface="Segoe UI"/>
                          <a:cs typeface="Segoe UI"/>
                        </a:rPr>
                        <a:t>dengan </a:t>
                      </a:r>
                      <a:r>
                        <a:rPr sz="1200" spc="-5" dirty="0">
                          <a:latin typeface="Segoe UI"/>
                          <a:cs typeface="Segoe UI"/>
                        </a:rPr>
                        <a:t>kurikulum, </a:t>
                      </a:r>
                      <a:r>
                        <a:rPr sz="1200" dirty="0">
                          <a:latin typeface="Segoe UI"/>
                          <a:cs typeface="Segoe UI"/>
                        </a:rPr>
                        <a:t> menguatkan </a:t>
                      </a:r>
                      <a:r>
                        <a:rPr sz="1200" spc="-5" dirty="0">
                          <a:latin typeface="Segoe UI"/>
                          <a:cs typeface="Segoe UI"/>
                        </a:rPr>
                        <a:t>aspek </a:t>
                      </a:r>
                      <a:r>
                        <a:rPr sz="120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spc="-5" dirty="0">
                          <a:latin typeface="Segoe UI"/>
                          <a:cs typeface="Segoe UI"/>
                        </a:rPr>
                        <a:t>perkembangan, </a:t>
                      </a:r>
                      <a:r>
                        <a:rPr sz="1200" spc="-10" dirty="0">
                          <a:latin typeface="Segoe UI"/>
                          <a:cs typeface="Segoe UI"/>
                        </a:rPr>
                        <a:t>kontekstual </a:t>
                      </a:r>
                      <a:r>
                        <a:rPr sz="1200" spc="-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dirty="0">
                          <a:latin typeface="Segoe UI"/>
                          <a:cs typeface="Segoe UI"/>
                        </a:rPr>
                        <a:t>dan</a:t>
                      </a:r>
                      <a:r>
                        <a:rPr sz="1200" spc="-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dirty="0">
                          <a:latin typeface="Segoe UI"/>
                          <a:cs typeface="Segoe UI"/>
                        </a:rPr>
                        <a:t>bermakna.</a:t>
                      </a:r>
                      <a:endParaRPr sz="1200">
                        <a:latin typeface="Segoe UI"/>
                        <a:cs typeface="Segoe UI"/>
                      </a:endParaRPr>
                    </a:p>
                    <a:p>
                      <a:pPr marL="236220" marR="179070" indent="-114300">
                        <a:lnSpc>
                          <a:spcPct val="114999"/>
                        </a:lnSpc>
                        <a:buSzPct val="75000"/>
                        <a:buAutoNum type="arabicPeriod" startAt="2"/>
                        <a:tabLst>
                          <a:tab pos="236854" algn="l"/>
                        </a:tabLst>
                      </a:pPr>
                      <a:r>
                        <a:rPr sz="1200" spc="-10" dirty="0">
                          <a:latin typeface="Segoe UI"/>
                          <a:cs typeface="Segoe UI"/>
                        </a:rPr>
                        <a:t>Asesmen </a:t>
                      </a:r>
                      <a:r>
                        <a:rPr sz="1200" dirty="0">
                          <a:latin typeface="Segoe UI"/>
                          <a:cs typeface="Segoe UI"/>
                        </a:rPr>
                        <a:t>yang </a:t>
                      </a:r>
                      <a:r>
                        <a:rPr sz="1200" spc="-5" dirty="0">
                          <a:latin typeface="Segoe UI"/>
                          <a:cs typeface="Segoe UI"/>
                        </a:rPr>
                        <a:t>meningkatkan </a:t>
                      </a:r>
                      <a:r>
                        <a:rPr sz="1200" spc="-3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dirty="0">
                          <a:latin typeface="Segoe UI"/>
                          <a:cs typeface="Segoe UI"/>
                        </a:rPr>
                        <a:t>kualitas</a:t>
                      </a:r>
                      <a:r>
                        <a:rPr sz="1200" spc="-2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spc="-5" dirty="0">
                          <a:latin typeface="Segoe UI"/>
                          <a:cs typeface="Segoe UI"/>
                        </a:rPr>
                        <a:t>pembelajaran.</a:t>
                      </a:r>
                      <a:endParaRPr sz="1200">
                        <a:latin typeface="Segoe UI"/>
                        <a:cs typeface="Segoe UI"/>
                      </a:endParaRPr>
                    </a:p>
                  </a:txBody>
                  <a:tcPr marL="0" marR="0" marT="128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4640" marR="168910" indent="-172720">
                        <a:lnSpc>
                          <a:spcPct val="114999"/>
                        </a:lnSpc>
                        <a:spcBef>
                          <a:spcPts val="795"/>
                        </a:spcBef>
                        <a:buSzPct val="75000"/>
                        <a:buAutoNum type="arabicPeriod"/>
                        <a:tabLst>
                          <a:tab pos="295275" algn="l"/>
                        </a:tabLst>
                      </a:pPr>
                      <a:r>
                        <a:rPr sz="1200" dirty="0">
                          <a:latin typeface="Segoe UI"/>
                          <a:cs typeface="Segoe UI"/>
                        </a:rPr>
                        <a:t>Adanya </a:t>
                      </a:r>
                      <a:r>
                        <a:rPr sz="1200" spc="-5" dirty="0">
                          <a:latin typeface="Segoe UI"/>
                          <a:cs typeface="Segoe UI"/>
                        </a:rPr>
                        <a:t>interaksi </a:t>
                      </a:r>
                      <a:r>
                        <a:rPr sz="120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spc="-5" dirty="0">
                          <a:latin typeface="Segoe UI"/>
                          <a:cs typeface="Segoe UI"/>
                        </a:rPr>
                        <a:t>terencana </a:t>
                      </a:r>
                      <a:r>
                        <a:rPr sz="1200" dirty="0">
                          <a:latin typeface="Segoe UI"/>
                          <a:cs typeface="Segoe UI"/>
                        </a:rPr>
                        <a:t>dengan orang </a:t>
                      </a:r>
                      <a:r>
                        <a:rPr sz="12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dirty="0">
                          <a:latin typeface="Segoe UI"/>
                          <a:cs typeface="Segoe UI"/>
                        </a:rPr>
                        <a:t>tua/wali untuk </a:t>
                      </a:r>
                      <a:r>
                        <a:rPr sz="12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spc="-5" dirty="0">
                          <a:latin typeface="Segoe UI"/>
                          <a:cs typeface="Segoe UI"/>
                        </a:rPr>
                        <a:t>membangun </a:t>
                      </a:r>
                      <a:r>
                        <a:rPr sz="120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spc="-5" dirty="0">
                          <a:latin typeface="Segoe UI"/>
                          <a:cs typeface="Segoe UI"/>
                        </a:rPr>
                        <a:t>kesinambungan stimulasi </a:t>
                      </a:r>
                      <a:r>
                        <a:rPr sz="1200" spc="-3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dirty="0">
                          <a:latin typeface="Segoe UI"/>
                          <a:cs typeface="Segoe UI"/>
                        </a:rPr>
                        <a:t>dari </a:t>
                      </a:r>
                      <a:r>
                        <a:rPr sz="1200" spc="-30" dirty="0">
                          <a:latin typeface="Segoe UI"/>
                          <a:cs typeface="Segoe UI"/>
                        </a:rPr>
                        <a:t>PAUD </a:t>
                      </a:r>
                      <a:r>
                        <a:rPr sz="1200" dirty="0">
                          <a:latin typeface="Segoe UI"/>
                          <a:cs typeface="Segoe UI"/>
                        </a:rPr>
                        <a:t>dan di </a:t>
                      </a:r>
                      <a:r>
                        <a:rPr sz="1200" spc="-5" dirty="0">
                          <a:latin typeface="Segoe UI"/>
                          <a:cs typeface="Segoe UI"/>
                        </a:rPr>
                        <a:t>rumah </a:t>
                      </a:r>
                      <a:r>
                        <a:rPr sz="120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spc="-5" dirty="0">
                          <a:latin typeface="Segoe UI"/>
                          <a:cs typeface="Segoe UI"/>
                        </a:rPr>
                        <a:t>(wadah komunikasi, </a:t>
                      </a:r>
                      <a:r>
                        <a:rPr sz="1200" spc="-10" dirty="0">
                          <a:latin typeface="Segoe UI"/>
                          <a:cs typeface="Segoe UI"/>
                        </a:rPr>
                        <a:t>kelas </a:t>
                      </a:r>
                      <a:r>
                        <a:rPr sz="1200" spc="-3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dirty="0">
                          <a:latin typeface="Segoe UI"/>
                          <a:cs typeface="Segoe UI"/>
                        </a:rPr>
                        <a:t>orang tua, </a:t>
                      </a:r>
                      <a:r>
                        <a:rPr sz="1200" spc="-10" dirty="0">
                          <a:latin typeface="Segoe UI"/>
                          <a:cs typeface="Segoe UI"/>
                        </a:rPr>
                        <a:t>komite, </a:t>
                      </a:r>
                      <a:r>
                        <a:rPr sz="1200" spc="-5" dirty="0">
                          <a:latin typeface="Segoe UI"/>
                          <a:cs typeface="Segoe UI"/>
                        </a:rPr>
                        <a:t> kegiatan</a:t>
                      </a:r>
                      <a:r>
                        <a:rPr sz="1200" spc="-3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dirty="0">
                          <a:latin typeface="Segoe UI"/>
                          <a:cs typeface="Segoe UI"/>
                        </a:rPr>
                        <a:t>yang</a:t>
                      </a:r>
                      <a:r>
                        <a:rPr sz="1200" spc="-3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spc="-5" dirty="0">
                          <a:latin typeface="Segoe UI"/>
                          <a:cs typeface="Segoe UI"/>
                        </a:rPr>
                        <a:t>melibatkan </a:t>
                      </a:r>
                      <a:r>
                        <a:rPr sz="1200" spc="-3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dirty="0">
                          <a:latin typeface="Segoe UI"/>
                          <a:cs typeface="Segoe UI"/>
                        </a:rPr>
                        <a:t>orang</a:t>
                      </a:r>
                      <a:r>
                        <a:rPr sz="1200" spc="-3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dirty="0">
                          <a:latin typeface="Segoe UI"/>
                          <a:cs typeface="Segoe UI"/>
                        </a:rPr>
                        <a:t>tua,</a:t>
                      </a:r>
                      <a:r>
                        <a:rPr sz="1200" spc="-5" dirty="0">
                          <a:latin typeface="Segoe UI"/>
                          <a:cs typeface="Segoe UI"/>
                        </a:rPr>
                        <a:t> dst).</a:t>
                      </a:r>
                      <a:endParaRPr sz="1200">
                        <a:latin typeface="Segoe UI"/>
                        <a:cs typeface="Segoe UI"/>
                      </a:endParaRPr>
                    </a:p>
                    <a:p>
                      <a:pPr marL="294640" marR="264160" indent="-172720">
                        <a:lnSpc>
                          <a:spcPct val="114999"/>
                        </a:lnSpc>
                        <a:buSzPct val="75000"/>
                        <a:buAutoNum type="arabicPeriod"/>
                        <a:tabLst>
                          <a:tab pos="295275" algn="l"/>
                        </a:tabLst>
                      </a:pPr>
                      <a:r>
                        <a:rPr sz="1200" spc="-10" dirty="0">
                          <a:latin typeface="Segoe UI"/>
                          <a:cs typeface="Segoe UI"/>
                        </a:rPr>
                        <a:t>Penguatan </a:t>
                      </a:r>
                      <a:r>
                        <a:rPr sz="1200" dirty="0">
                          <a:latin typeface="Segoe UI"/>
                          <a:cs typeface="Segoe UI"/>
                        </a:rPr>
                        <a:t>peran dan </a:t>
                      </a:r>
                      <a:r>
                        <a:rPr sz="12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spc="-5" dirty="0">
                          <a:latin typeface="Segoe UI"/>
                          <a:cs typeface="Segoe UI"/>
                        </a:rPr>
                        <a:t>kapasitas</a:t>
                      </a:r>
                      <a:r>
                        <a:rPr sz="1200" spc="-4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dirty="0">
                          <a:latin typeface="Segoe UI"/>
                          <a:cs typeface="Segoe UI"/>
                        </a:rPr>
                        <a:t>orang</a:t>
                      </a:r>
                      <a:r>
                        <a:rPr sz="1200" spc="-7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dirty="0">
                          <a:latin typeface="Segoe UI"/>
                          <a:cs typeface="Segoe UI"/>
                        </a:rPr>
                        <a:t>tua/wali </a:t>
                      </a:r>
                      <a:r>
                        <a:rPr sz="1200" spc="-3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spc="-5" dirty="0">
                          <a:latin typeface="Segoe UI"/>
                          <a:cs typeface="Segoe UI"/>
                        </a:rPr>
                        <a:t>sebagai mitra </a:t>
                      </a:r>
                      <a:r>
                        <a:rPr sz="1200" dirty="0">
                          <a:latin typeface="Segoe UI"/>
                          <a:cs typeface="Segoe UI"/>
                        </a:rPr>
                        <a:t>pengajar </a:t>
                      </a:r>
                      <a:r>
                        <a:rPr sz="12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dirty="0">
                          <a:latin typeface="Segoe UI"/>
                          <a:cs typeface="Segoe UI"/>
                        </a:rPr>
                        <a:t>dan</a:t>
                      </a:r>
                      <a:r>
                        <a:rPr sz="1200" spc="-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spc="-5" dirty="0">
                          <a:latin typeface="Segoe UI"/>
                          <a:cs typeface="Segoe UI"/>
                        </a:rPr>
                        <a:t>sumber</a:t>
                      </a:r>
                      <a:r>
                        <a:rPr sz="1200" spc="-2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200" spc="-15" dirty="0">
                          <a:latin typeface="Segoe UI"/>
                          <a:cs typeface="Segoe UI"/>
                        </a:rPr>
                        <a:t>belajar.</a:t>
                      </a:r>
                      <a:endParaRPr sz="1200">
                        <a:latin typeface="Segoe UI"/>
                        <a:cs typeface="Segoe UI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1135" marR="257175" indent="-108585" algn="just">
                        <a:lnSpc>
                          <a:spcPct val="115100"/>
                        </a:lnSpc>
                        <a:spcBef>
                          <a:spcPts val="805"/>
                        </a:spcBef>
                        <a:buSzPct val="72727"/>
                        <a:buAutoNum type="arabicPeriod"/>
                        <a:tabLst>
                          <a:tab pos="191770" algn="l"/>
                        </a:tabLst>
                      </a:pPr>
                      <a:r>
                        <a:rPr sz="1100" spc="-5" dirty="0">
                          <a:latin typeface="Segoe UI"/>
                          <a:cs typeface="Segoe UI"/>
                        </a:rPr>
                        <a:t>Kelas 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orang tua, wahana untuk berbagi </a:t>
                      </a:r>
                      <a:r>
                        <a:rPr sz="11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informasi mengenai </a:t>
                      </a:r>
                      <a:r>
                        <a:rPr sz="1100" spc="-5" dirty="0">
                          <a:latin typeface="Segoe UI"/>
                          <a:cs typeface="Segoe UI"/>
                        </a:rPr>
                        <a:t>kebutuhan esensial </a:t>
                      </a:r>
                      <a:r>
                        <a:rPr sz="1100" spc="-29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anak (intervensi</a:t>
                      </a:r>
                      <a:r>
                        <a:rPr sz="1100" spc="-2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spc="-5" dirty="0">
                          <a:latin typeface="Segoe UI"/>
                          <a:cs typeface="Segoe UI"/>
                        </a:rPr>
                        <a:t>gizi-sensitif).</a:t>
                      </a:r>
                      <a:endParaRPr sz="1100" dirty="0">
                        <a:latin typeface="Segoe UI"/>
                        <a:cs typeface="Segoe UI"/>
                      </a:endParaRPr>
                    </a:p>
                    <a:p>
                      <a:pPr marL="191135" marR="212090" indent="-108585" algn="just">
                        <a:lnSpc>
                          <a:spcPts val="1520"/>
                        </a:lnSpc>
                        <a:spcBef>
                          <a:spcPts val="75"/>
                        </a:spcBef>
                        <a:buSzPct val="72727"/>
                        <a:buAutoNum type="arabicPeriod"/>
                        <a:tabLst>
                          <a:tab pos="191770" algn="l"/>
                        </a:tabLst>
                      </a:pPr>
                      <a:r>
                        <a:rPr sz="1100" dirty="0">
                          <a:latin typeface="Segoe UI"/>
                          <a:cs typeface="Segoe UI"/>
                        </a:rPr>
                        <a:t>Pemantauan</a:t>
                      </a:r>
                      <a:r>
                        <a:rPr sz="1100" spc="-3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Pertumbuhan</a:t>
                      </a:r>
                      <a:r>
                        <a:rPr sz="1100" spc="-2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Anak</a:t>
                      </a:r>
                      <a:r>
                        <a:rPr sz="1100" spc="-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spc="-5" dirty="0">
                          <a:latin typeface="Segoe UI"/>
                          <a:cs typeface="Segoe UI"/>
                        </a:rPr>
                        <a:t>(tinggi/ </a:t>
                      </a:r>
                      <a:r>
                        <a:rPr sz="1100" spc="-29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berat</a:t>
                      </a:r>
                      <a:r>
                        <a:rPr sz="1100" spc="-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badan</a:t>
                      </a:r>
                      <a:r>
                        <a:rPr sz="11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dan</a:t>
                      </a:r>
                      <a:r>
                        <a:rPr sz="1100" spc="-5" dirty="0">
                          <a:latin typeface="Segoe UI"/>
                          <a:cs typeface="Segoe UI"/>
                        </a:rPr>
                        <a:t> lingkar kepala)</a:t>
                      </a:r>
                      <a:endParaRPr sz="1100" dirty="0">
                        <a:latin typeface="Segoe UI"/>
                        <a:cs typeface="Segoe UI"/>
                      </a:endParaRPr>
                    </a:p>
                    <a:p>
                      <a:pPr marL="191135" indent="-109220" algn="just">
                        <a:lnSpc>
                          <a:spcPct val="100000"/>
                        </a:lnSpc>
                        <a:spcBef>
                          <a:spcPts val="110"/>
                        </a:spcBef>
                        <a:buSzPct val="72727"/>
                        <a:buAutoNum type="arabicPeriod"/>
                        <a:tabLst>
                          <a:tab pos="191770" algn="l"/>
                        </a:tabLst>
                      </a:pPr>
                      <a:r>
                        <a:rPr sz="1100" dirty="0">
                          <a:latin typeface="Segoe UI"/>
                          <a:cs typeface="Segoe UI"/>
                        </a:rPr>
                        <a:t>Pemantauan</a:t>
                      </a:r>
                      <a:r>
                        <a:rPr sz="1100" spc="-3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Perkembangan</a:t>
                      </a:r>
                      <a:r>
                        <a:rPr sz="1100" spc="-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spc="-5" dirty="0">
                          <a:latin typeface="Segoe UI"/>
                          <a:cs typeface="Segoe UI"/>
                        </a:rPr>
                        <a:t>Anak</a:t>
                      </a:r>
                      <a:endParaRPr sz="1100" dirty="0">
                        <a:latin typeface="Segoe UI"/>
                        <a:cs typeface="Segoe UI"/>
                      </a:endParaRPr>
                    </a:p>
                    <a:p>
                      <a:pPr marL="19113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100" spc="-5" dirty="0">
                          <a:latin typeface="Segoe UI"/>
                          <a:cs typeface="Segoe UI"/>
                        </a:rPr>
                        <a:t>(DDTK/KPSP/KMS/KIA/</a:t>
                      </a:r>
                      <a:r>
                        <a:rPr sz="1100" spc="-4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spc="-5" dirty="0">
                          <a:latin typeface="Segoe UI"/>
                          <a:cs typeface="Segoe UI"/>
                        </a:rPr>
                        <a:t>KKA)</a:t>
                      </a:r>
                      <a:endParaRPr sz="1100" dirty="0">
                        <a:latin typeface="Segoe UI"/>
                        <a:cs typeface="Segoe UI"/>
                      </a:endParaRPr>
                    </a:p>
                    <a:p>
                      <a:pPr marL="191135" marR="389890" indent="-108585">
                        <a:lnSpc>
                          <a:spcPts val="1520"/>
                        </a:lnSpc>
                        <a:spcBef>
                          <a:spcPts val="75"/>
                        </a:spcBef>
                        <a:buSzPct val="72727"/>
                        <a:buAutoNum type="arabicPeriod" startAt="4"/>
                        <a:tabLst>
                          <a:tab pos="191770" algn="l"/>
                        </a:tabLst>
                      </a:pPr>
                      <a:r>
                        <a:rPr sz="1100" dirty="0">
                          <a:latin typeface="Segoe UI"/>
                          <a:cs typeface="Segoe UI"/>
                        </a:rPr>
                        <a:t>Berkoordinasi</a:t>
                      </a:r>
                      <a:r>
                        <a:rPr sz="1100" spc="-3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dengan</a:t>
                      </a:r>
                      <a:r>
                        <a:rPr sz="1100" spc="-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unit </a:t>
                      </a:r>
                      <a:r>
                        <a:rPr sz="1100" spc="-5" dirty="0">
                          <a:latin typeface="Segoe UI"/>
                          <a:cs typeface="Segoe UI"/>
                        </a:rPr>
                        <a:t>lain</a:t>
                      </a:r>
                      <a:r>
                        <a:rPr sz="1100" spc="-2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spc="-5" dirty="0">
                          <a:latin typeface="Segoe UI"/>
                          <a:cs typeface="Segoe UI"/>
                        </a:rPr>
                        <a:t>terkait </a:t>
                      </a:r>
                      <a:r>
                        <a:rPr sz="1100" spc="-28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pemenuhan</a:t>
                      </a:r>
                      <a:r>
                        <a:rPr sz="1100" spc="-5" dirty="0">
                          <a:latin typeface="Segoe UI"/>
                          <a:cs typeface="Segoe UI"/>
                        </a:rPr>
                        <a:t> gizi</a:t>
                      </a:r>
                      <a:r>
                        <a:rPr sz="1100" spc="-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dan</a:t>
                      </a:r>
                      <a:r>
                        <a:rPr sz="1100" spc="-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spc="-5" dirty="0">
                          <a:latin typeface="Segoe UI"/>
                          <a:cs typeface="Segoe UI"/>
                        </a:rPr>
                        <a:t>kesehatan</a:t>
                      </a:r>
                      <a:endParaRPr sz="1100" dirty="0">
                        <a:latin typeface="Segoe UI"/>
                        <a:cs typeface="Segoe UI"/>
                      </a:endParaRPr>
                    </a:p>
                    <a:p>
                      <a:pPr marL="191135" indent="-109220">
                        <a:lnSpc>
                          <a:spcPct val="100000"/>
                        </a:lnSpc>
                        <a:spcBef>
                          <a:spcPts val="115"/>
                        </a:spcBef>
                        <a:buSzPct val="72727"/>
                        <a:buAutoNum type="arabicPeriod" startAt="4"/>
                        <a:tabLst>
                          <a:tab pos="191770" algn="l"/>
                        </a:tabLst>
                      </a:pPr>
                      <a:r>
                        <a:rPr sz="1100" dirty="0">
                          <a:latin typeface="Segoe UI"/>
                          <a:cs typeface="Segoe UI"/>
                        </a:rPr>
                        <a:t>Menerapkan</a:t>
                      </a:r>
                      <a:r>
                        <a:rPr sz="1100" spc="-3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PHBS</a:t>
                      </a:r>
                      <a:r>
                        <a:rPr sz="1100" spc="-3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spc="-5" dirty="0">
                          <a:latin typeface="Segoe UI"/>
                          <a:cs typeface="Segoe UI"/>
                        </a:rPr>
                        <a:t>melalui</a:t>
                      </a:r>
                      <a:r>
                        <a:rPr sz="1100" spc="-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dirty="0" err="1">
                          <a:latin typeface="Segoe UI"/>
                          <a:cs typeface="Segoe UI"/>
                        </a:rPr>
                        <a:t>pembiasaan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.</a:t>
                      </a:r>
                    </a:p>
                    <a:p>
                      <a:pPr marL="191135" marR="300990" indent="-108585">
                        <a:lnSpc>
                          <a:spcPct val="115100"/>
                        </a:lnSpc>
                        <a:spcBef>
                          <a:spcPts val="5"/>
                        </a:spcBef>
                        <a:buSzPct val="72727"/>
                        <a:buAutoNum type="arabicPeriod" startAt="4"/>
                        <a:tabLst>
                          <a:tab pos="191770" algn="l"/>
                        </a:tabLst>
                      </a:pPr>
                      <a:r>
                        <a:rPr sz="1100" dirty="0">
                          <a:latin typeface="Segoe UI"/>
                          <a:cs typeface="Segoe UI"/>
                        </a:rPr>
                        <a:t>Memberikan PMT dan/atau makanan </a:t>
                      </a:r>
                      <a:r>
                        <a:rPr sz="1100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spc="-5" dirty="0">
                          <a:latin typeface="Segoe UI"/>
                          <a:cs typeface="Segoe UI"/>
                        </a:rPr>
                        <a:t>bergizi secara 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berkala </a:t>
                      </a:r>
                      <a:r>
                        <a:rPr sz="1100" spc="-5" dirty="0">
                          <a:latin typeface="Segoe UI"/>
                          <a:cs typeface="Segoe UI"/>
                        </a:rPr>
                        <a:t>(minimal 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3 bulan </a:t>
                      </a:r>
                      <a:r>
                        <a:rPr sz="1100" spc="-29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spc="-5" dirty="0">
                          <a:latin typeface="Segoe UI"/>
                          <a:cs typeface="Segoe UI"/>
                        </a:rPr>
                        <a:t>sekali)</a:t>
                      </a:r>
                      <a:endParaRPr sz="1100" dirty="0">
                        <a:latin typeface="Segoe UI"/>
                        <a:cs typeface="Segoe UI"/>
                      </a:endParaRPr>
                    </a:p>
                    <a:p>
                      <a:pPr marL="191135" marR="346710" indent="-108585">
                        <a:lnSpc>
                          <a:spcPts val="1520"/>
                        </a:lnSpc>
                        <a:spcBef>
                          <a:spcPts val="75"/>
                        </a:spcBef>
                        <a:buSzPct val="72727"/>
                        <a:buAutoNum type="arabicPeriod" startAt="4"/>
                        <a:tabLst>
                          <a:tab pos="191770" algn="l"/>
                        </a:tabLst>
                      </a:pPr>
                      <a:r>
                        <a:rPr sz="1100" dirty="0">
                          <a:latin typeface="Segoe UI"/>
                          <a:cs typeface="Segoe UI"/>
                        </a:rPr>
                        <a:t>Memantau </a:t>
                      </a:r>
                      <a:r>
                        <a:rPr sz="1100" spc="-5" dirty="0">
                          <a:latin typeface="Segoe UI"/>
                          <a:cs typeface="Segoe UI"/>
                        </a:rPr>
                        <a:t>kepemilikan identitas (NIK) </a:t>
                      </a:r>
                      <a:r>
                        <a:rPr sz="1100" spc="-29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peserta</a:t>
                      </a:r>
                      <a:r>
                        <a:rPr sz="1100" spc="-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spc="-10" dirty="0">
                          <a:latin typeface="Segoe UI"/>
                          <a:cs typeface="Segoe UI"/>
                        </a:rPr>
                        <a:t>didik.</a:t>
                      </a:r>
                      <a:endParaRPr sz="1100" dirty="0">
                        <a:latin typeface="Segoe UI"/>
                        <a:cs typeface="Segoe UI"/>
                      </a:endParaRPr>
                    </a:p>
                    <a:p>
                      <a:pPr marL="191135" indent="-109220">
                        <a:lnSpc>
                          <a:spcPct val="100000"/>
                        </a:lnSpc>
                        <a:spcBef>
                          <a:spcPts val="110"/>
                        </a:spcBef>
                        <a:buSzPct val="72727"/>
                        <a:buAutoNum type="arabicPeriod" startAt="4"/>
                        <a:tabLst>
                          <a:tab pos="191770" algn="l"/>
                        </a:tabLst>
                      </a:pPr>
                      <a:r>
                        <a:rPr sz="1100" spc="-5" dirty="0">
                          <a:latin typeface="Segoe UI"/>
                          <a:cs typeface="Segoe UI"/>
                        </a:rPr>
                        <a:t>Ketersediaan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spc="-5" dirty="0">
                          <a:latin typeface="Segoe UI"/>
                          <a:cs typeface="Segoe UI"/>
                        </a:rPr>
                        <a:t>fasilitas</a:t>
                      </a:r>
                      <a:r>
                        <a:rPr sz="1100" spc="-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spc="-5" dirty="0">
                          <a:latin typeface="Segoe UI"/>
                          <a:cs typeface="Segoe UI"/>
                        </a:rPr>
                        <a:t>sanitasi</a:t>
                      </a:r>
                      <a:r>
                        <a:rPr sz="1100" spc="-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dan air</a:t>
                      </a:r>
                    </a:p>
                    <a:p>
                      <a:pPr marL="191135" marR="258445">
                        <a:lnSpc>
                          <a:spcPct val="1145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Segoe UI"/>
                          <a:cs typeface="Segoe UI"/>
                        </a:rPr>
                        <a:t>bersih</a:t>
                      </a:r>
                      <a:r>
                        <a:rPr sz="1100" spc="-2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spc="-5" dirty="0">
                          <a:latin typeface="Segoe UI"/>
                          <a:cs typeface="Segoe UI"/>
                        </a:rPr>
                        <a:t>(minimal,</a:t>
                      </a:r>
                      <a:r>
                        <a:rPr sz="1100" spc="-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menggunakan</a:t>
                      </a:r>
                      <a:r>
                        <a:rPr sz="1100" spc="-1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material </a:t>
                      </a:r>
                      <a:r>
                        <a:rPr sz="1100" spc="-28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sederhana</a:t>
                      </a:r>
                      <a:r>
                        <a:rPr sz="1100" spc="-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dan</a:t>
                      </a:r>
                      <a:r>
                        <a:rPr sz="1100" spc="-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ada air</a:t>
                      </a:r>
                      <a:r>
                        <a:rPr sz="1100" spc="-1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spc="-5" dirty="0" err="1">
                          <a:latin typeface="Segoe UI"/>
                          <a:cs typeface="Segoe UI"/>
                        </a:rPr>
                        <a:t>mengalir</a:t>
                      </a:r>
                      <a:r>
                        <a:rPr lang="en-GB" sz="1100" spc="-5" dirty="0">
                          <a:latin typeface="Segoe UI"/>
                          <a:cs typeface="Segoe UI"/>
                        </a:rPr>
                        <a:t>)</a:t>
                      </a:r>
                      <a:endParaRPr sz="1100" dirty="0">
                        <a:latin typeface="Segoe UI"/>
                        <a:cs typeface="Segoe UI"/>
                      </a:endParaRPr>
                    </a:p>
                  </a:txBody>
                  <a:tcPr marL="0" marR="0" marT="1022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100" dirty="0">
                          <a:latin typeface="Segoe UI"/>
                          <a:cs typeface="Segoe UI"/>
                        </a:rPr>
                        <a:t>Mampu</a:t>
                      </a:r>
                      <a:r>
                        <a:rPr sz="1100" spc="-4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menghadirkan:</a:t>
                      </a:r>
                    </a:p>
                    <a:p>
                      <a:pPr marL="237490" indent="-108585">
                        <a:lnSpc>
                          <a:spcPct val="100000"/>
                        </a:lnSpc>
                        <a:spcBef>
                          <a:spcPts val="195"/>
                        </a:spcBef>
                        <a:buSzPct val="72727"/>
                        <a:buAutoNum type="arabicPeriod"/>
                        <a:tabLst>
                          <a:tab pos="237490" algn="l"/>
                        </a:tabLst>
                      </a:pPr>
                      <a:r>
                        <a:rPr sz="1100" i="1" dirty="0">
                          <a:latin typeface="Segoe UI"/>
                          <a:cs typeface="Segoe UI"/>
                        </a:rPr>
                        <a:t>Sarpras</a:t>
                      </a:r>
                      <a:r>
                        <a:rPr sz="1100" i="1" spc="-4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i="1" dirty="0">
                          <a:latin typeface="Segoe UI"/>
                          <a:cs typeface="Segoe UI"/>
                        </a:rPr>
                        <a:t>Esensial</a:t>
                      </a:r>
                      <a:r>
                        <a:rPr sz="1100" i="1" spc="-3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yang</a:t>
                      </a:r>
                    </a:p>
                    <a:p>
                      <a:pPr marL="237490" marR="192405">
                        <a:lnSpc>
                          <a:spcPct val="114799"/>
                        </a:lnSpc>
                        <a:spcBef>
                          <a:spcPts val="10"/>
                        </a:spcBef>
                      </a:pPr>
                      <a:r>
                        <a:rPr sz="1100" dirty="0">
                          <a:latin typeface="Segoe UI"/>
                          <a:cs typeface="Segoe UI"/>
                        </a:rPr>
                        <a:t>berfokus pada </a:t>
                      </a:r>
                      <a:r>
                        <a:rPr sz="1100" spc="-5" dirty="0">
                          <a:latin typeface="Segoe UI"/>
                          <a:cs typeface="Segoe UI"/>
                        </a:rPr>
                        <a:t>keamanan 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 peserta </a:t>
                      </a:r>
                      <a:r>
                        <a:rPr sz="1100" spc="-5" dirty="0">
                          <a:latin typeface="Segoe UI"/>
                          <a:cs typeface="Segoe UI"/>
                        </a:rPr>
                        <a:t>didik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 dan </a:t>
                      </a:r>
                      <a:r>
                        <a:rPr sz="1100" spc="-5" dirty="0">
                          <a:latin typeface="Segoe UI"/>
                          <a:cs typeface="Segoe UI"/>
                        </a:rPr>
                        <a:t>esensial </a:t>
                      </a:r>
                      <a:r>
                        <a:rPr sz="1100" spc="-29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untuk </a:t>
                      </a:r>
                      <a:r>
                        <a:rPr sz="1100" spc="-5" dirty="0">
                          <a:latin typeface="Segoe UI"/>
                          <a:cs typeface="Segoe UI"/>
                        </a:rPr>
                        <a:t>mendukung kualitas </a:t>
                      </a:r>
                      <a:r>
                        <a:rPr sz="1100" spc="-29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layanan.</a:t>
                      </a:r>
                    </a:p>
                    <a:p>
                      <a:pPr marL="237490" indent="-108585">
                        <a:lnSpc>
                          <a:spcPct val="100000"/>
                        </a:lnSpc>
                        <a:spcBef>
                          <a:spcPts val="204"/>
                        </a:spcBef>
                        <a:buSzPct val="72727"/>
                        <a:buAutoNum type="arabicPeriod" startAt="2"/>
                        <a:tabLst>
                          <a:tab pos="237490" algn="l"/>
                        </a:tabLst>
                      </a:pPr>
                      <a:r>
                        <a:rPr sz="1100" i="1" spc="-5" dirty="0">
                          <a:latin typeface="Segoe UI"/>
                          <a:cs typeface="Segoe UI"/>
                        </a:rPr>
                        <a:t>Iklim</a:t>
                      </a:r>
                      <a:r>
                        <a:rPr sz="1100" i="1" spc="-4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i="1" dirty="0">
                          <a:latin typeface="Segoe UI"/>
                          <a:cs typeface="Segoe UI"/>
                        </a:rPr>
                        <a:t>aman</a:t>
                      </a:r>
                      <a:r>
                        <a:rPr sz="1100" i="1" spc="-4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i="1" dirty="0">
                          <a:latin typeface="Segoe UI"/>
                          <a:cs typeface="Segoe UI"/>
                        </a:rPr>
                        <a:t>(fisik-psikis)</a:t>
                      </a:r>
                      <a:endParaRPr sz="1100" dirty="0">
                        <a:latin typeface="Segoe UI"/>
                        <a:cs typeface="Segoe UI"/>
                      </a:endParaRPr>
                    </a:p>
                    <a:p>
                      <a:pPr marL="237490" indent="-108585">
                        <a:lnSpc>
                          <a:spcPct val="100000"/>
                        </a:lnSpc>
                        <a:spcBef>
                          <a:spcPts val="190"/>
                        </a:spcBef>
                        <a:buSzPct val="72727"/>
                        <a:buAutoNum type="arabicPeriod" startAt="2"/>
                        <a:tabLst>
                          <a:tab pos="237490" algn="l"/>
                        </a:tabLst>
                      </a:pPr>
                      <a:r>
                        <a:rPr sz="1100" i="1" spc="-5" dirty="0">
                          <a:latin typeface="Segoe UI"/>
                          <a:cs typeface="Segoe UI"/>
                        </a:rPr>
                        <a:t>Iklim</a:t>
                      </a:r>
                      <a:r>
                        <a:rPr sz="1100" i="1" spc="-4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i="1" spc="-5" dirty="0">
                          <a:latin typeface="Segoe UI"/>
                          <a:cs typeface="Segoe UI"/>
                        </a:rPr>
                        <a:t>inklusif</a:t>
                      </a:r>
                      <a:endParaRPr sz="1100" dirty="0">
                        <a:latin typeface="Segoe UI"/>
                        <a:cs typeface="Segoe UI"/>
                      </a:endParaRPr>
                    </a:p>
                    <a:p>
                      <a:pPr marL="237490" indent="-108585">
                        <a:lnSpc>
                          <a:spcPct val="100000"/>
                        </a:lnSpc>
                        <a:spcBef>
                          <a:spcPts val="204"/>
                        </a:spcBef>
                        <a:buSzPct val="72727"/>
                        <a:buAutoNum type="arabicPeriod" startAt="2"/>
                        <a:tabLst>
                          <a:tab pos="237490" algn="l"/>
                        </a:tabLst>
                      </a:pPr>
                      <a:r>
                        <a:rPr sz="1100" i="1" spc="-5" dirty="0">
                          <a:latin typeface="Segoe UI"/>
                          <a:cs typeface="Segoe UI"/>
                        </a:rPr>
                        <a:t>Iklim</a:t>
                      </a:r>
                      <a:r>
                        <a:rPr sz="1100" i="1" spc="-4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i="1" dirty="0">
                          <a:latin typeface="Segoe UI"/>
                          <a:cs typeface="Segoe UI"/>
                        </a:rPr>
                        <a:t>Partisipatif</a:t>
                      </a:r>
                      <a:r>
                        <a:rPr sz="1100" i="1" spc="-5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i="1" dirty="0">
                          <a:latin typeface="Segoe UI"/>
                          <a:cs typeface="Segoe UI"/>
                        </a:rPr>
                        <a:t>(trisentra)</a:t>
                      </a:r>
                      <a:endParaRPr sz="1100" dirty="0">
                        <a:latin typeface="Segoe UI"/>
                        <a:cs typeface="Segoe UI"/>
                      </a:endParaRPr>
                    </a:p>
                    <a:p>
                      <a:pPr marL="237490" indent="-108585">
                        <a:lnSpc>
                          <a:spcPct val="100000"/>
                        </a:lnSpc>
                        <a:spcBef>
                          <a:spcPts val="195"/>
                        </a:spcBef>
                        <a:buSzPct val="72727"/>
                        <a:buAutoNum type="arabicPeriod" startAt="2"/>
                        <a:tabLst>
                          <a:tab pos="237490" algn="l"/>
                        </a:tabLst>
                      </a:pPr>
                      <a:r>
                        <a:rPr sz="1100" dirty="0">
                          <a:latin typeface="Segoe UI"/>
                          <a:cs typeface="Segoe UI"/>
                        </a:rPr>
                        <a:t>Pengelolaan</a:t>
                      </a:r>
                      <a:r>
                        <a:rPr sz="1100" spc="-3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spc="-5" dirty="0">
                          <a:latin typeface="Segoe UI"/>
                          <a:cs typeface="Segoe UI"/>
                        </a:rPr>
                        <a:t>sumber</a:t>
                      </a:r>
                      <a:r>
                        <a:rPr sz="1100" spc="-2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dirty="0">
                          <a:latin typeface="Segoe UI"/>
                          <a:cs typeface="Segoe UI"/>
                        </a:rPr>
                        <a:t>daya</a:t>
                      </a:r>
                    </a:p>
                    <a:p>
                      <a:pPr marL="23749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100" spc="-5" dirty="0">
                          <a:latin typeface="Segoe UI"/>
                          <a:cs typeface="Segoe UI"/>
                        </a:rPr>
                        <a:t>melalui</a:t>
                      </a:r>
                      <a:r>
                        <a:rPr sz="1100" spc="-3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i="1" dirty="0">
                          <a:latin typeface="Segoe UI"/>
                          <a:cs typeface="Segoe UI"/>
                        </a:rPr>
                        <a:t>perencanaan</a:t>
                      </a:r>
                      <a:endParaRPr sz="1100" dirty="0">
                        <a:latin typeface="Segoe UI"/>
                        <a:cs typeface="Segoe UI"/>
                      </a:endParaRPr>
                    </a:p>
                    <a:p>
                      <a:pPr marL="23749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100" i="1" dirty="0">
                          <a:latin typeface="Segoe UI"/>
                          <a:cs typeface="Segoe UI"/>
                        </a:rPr>
                        <a:t>berbasis</a:t>
                      </a:r>
                      <a:r>
                        <a:rPr sz="1100" i="1" spc="-4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i="1" dirty="0">
                          <a:latin typeface="Segoe UI"/>
                          <a:cs typeface="Segoe UI"/>
                        </a:rPr>
                        <a:t>data</a:t>
                      </a:r>
                      <a:endParaRPr sz="1100" dirty="0">
                        <a:latin typeface="Segoe UI"/>
                        <a:cs typeface="Segoe UI"/>
                      </a:endParaRPr>
                    </a:p>
                    <a:p>
                      <a:pPr marL="237490" marR="386080" indent="-108585">
                        <a:lnSpc>
                          <a:spcPct val="114500"/>
                        </a:lnSpc>
                        <a:spcBef>
                          <a:spcPts val="15"/>
                        </a:spcBef>
                        <a:buSzPct val="72727"/>
                        <a:buAutoNum type="arabicPeriod" startAt="6"/>
                        <a:tabLst>
                          <a:tab pos="237490" algn="l"/>
                        </a:tabLst>
                      </a:pPr>
                      <a:r>
                        <a:rPr sz="1100" i="1" spc="-5" dirty="0">
                          <a:latin typeface="Segoe UI"/>
                          <a:cs typeface="Segoe UI"/>
                        </a:rPr>
                        <a:t>Refleksi </a:t>
                      </a:r>
                      <a:r>
                        <a:rPr sz="1100" i="1" dirty="0">
                          <a:latin typeface="Segoe UI"/>
                          <a:cs typeface="Segoe UI"/>
                        </a:rPr>
                        <a:t>dan perbaikan </a:t>
                      </a:r>
                      <a:r>
                        <a:rPr sz="1100" i="1" spc="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i="1" dirty="0">
                          <a:latin typeface="Segoe UI"/>
                          <a:cs typeface="Segoe UI"/>
                        </a:rPr>
                        <a:t>pembelajaran</a:t>
                      </a:r>
                      <a:r>
                        <a:rPr sz="1100" i="1" spc="-7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i="1" dirty="0">
                          <a:latin typeface="Segoe UI"/>
                          <a:cs typeface="Segoe UI"/>
                        </a:rPr>
                        <a:t>oleh</a:t>
                      </a:r>
                      <a:r>
                        <a:rPr sz="1100" i="1" spc="-4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1100" i="1" dirty="0">
                          <a:latin typeface="Segoe UI"/>
                          <a:cs typeface="Segoe UI"/>
                        </a:rPr>
                        <a:t>guru</a:t>
                      </a:r>
                      <a:endParaRPr sz="1100" dirty="0">
                        <a:latin typeface="Segoe UI"/>
                        <a:cs typeface="Segoe UI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7104888" y="1938527"/>
            <a:ext cx="2659380" cy="783590"/>
          </a:xfrm>
          <a:custGeom>
            <a:avLst/>
            <a:gdLst/>
            <a:ahLst/>
            <a:cxnLst/>
            <a:rect l="l" t="t" r="r" b="b"/>
            <a:pathLst>
              <a:path w="2659379" h="783589">
                <a:moveTo>
                  <a:pt x="2528823" y="0"/>
                </a:moveTo>
                <a:lnTo>
                  <a:pt x="130555" y="0"/>
                </a:lnTo>
                <a:lnTo>
                  <a:pt x="79724" y="10255"/>
                </a:lnTo>
                <a:lnTo>
                  <a:pt x="38226" y="38227"/>
                </a:lnTo>
                <a:lnTo>
                  <a:pt x="10255" y="79724"/>
                </a:lnTo>
                <a:lnTo>
                  <a:pt x="0" y="130556"/>
                </a:lnTo>
                <a:lnTo>
                  <a:pt x="0" y="652780"/>
                </a:lnTo>
                <a:lnTo>
                  <a:pt x="10255" y="703611"/>
                </a:lnTo>
                <a:lnTo>
                  <a:pt x="38226" y="745109"/>
                </a:lnTo>
                <a:lnTo>
                  <a:pt x="79724" y="773080"/>
                </a:lnTo>
                <a:lnTo>
                  <a:pt x="130555" y="783336"/>
                </a:lnTo>
                <a:lnTo>
                  <a:pt x="2528823" y="783336"/>
                </a:lnTo>
                <a:lnTo>
                  <a:pt x="2579655" y="773080"/>
                </a:lnTo>
                <a:lnTo>
                  <a:pt x="2621153" y="745109"/>
                </a:lnTo>
                <a:lnTo>
                  <a:pt x="2649124" y="703611"/>
                </a:lnTo>
                <a:lnTo>
                  <a:pt x="2659379" y="652780"/>
                </a:lnTo>
                <a:lnTo>
                  <a:pt x="2659379" y="130556"/>
                </a:lnTo>
                <a:lnTo>
                  <a:pt x="2649124" y="79724"/>
                </a:lnTo>
                <a:lnTo>
                  <a:pt x="2621153" y="38226"/>
                </a:lnTo>
                <a:lnTo>
                  <a:pt x="2579655" y="10255"/>
                </a:lnTo>
                <a:lnTo>
                  <a:pt x="2528823" y="0"/>
                </a:lnTo>
                <a:close/>
              </a:path>
            </a:pathLst>
          </a:custGeom>
          <a:solidFill>
            <a:srgbClr val="FFAB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282053" y="2003805"/>
            <a:ext cx="2308225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-2540" algn="ctr">
              <a:lnSpc>
                <a:spcPct val="102299"/>
              </a:lnSpc>
              <a:spcBef>
                <a:spcPts val="95"/>
              </a:spcBef>
            </a:pPr>
            <a:r>
              <a:rPr sz="1300" b="1" spc="35" dirty="0">
                <a:latin typeface="Arial"/>
                <a:cs typeface="Arial"/>
              </a:rPr>
              <a:t>DUKUNGAN </a:t>
            </a:r>
            <a:r>
              <a:rPr sz="1300" b="1" spc="30" dirty="0">
                <a:latin typeface="Arial"/>
                <a:cs typeface="Arial"/>
              </a:rPr>
              <a:t>PEMENUHAN </a:t>
            </a:r>
            <a:r>
              <a:rPr sz="1300" b="1" spc="3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LAYANAN</a:t>
            </a:r>
            <a:r>
              <a:rPr sz="1300" b="1" spc="10" dirty="0">
                <a:latin typeface="Arial"/>
                <a:cs typeface="Arial"/>
              </a:rPr>
              <a:t> </a:t>
            </a:r>
            <a:r>
              <a:rPr sz="1300" b="1" spc="-50" dirty="0">
                <a:latin typeface="Arial"/>
                <a:cs typeface="Arial"/>
              </a:rPr>
              <a:t>ESENSIAL</a:t>
            </a:r>
            <a:r>
              <a:rPr sz="1300" b="1" spc="-5" dirty="0">
                <a:latin typeface="Arial"/>
                <a:cs typeface="Arial"/>
              </a:rPr>
              <a:t> </a:t>
            </a:r>
            <a:r>
              <a:rPr sz="1300" b="1" spc="30" dirty="0">
                <a:latin typeface="Arial"/>
                <a:cs typeface="Arial"/>
              </a:rPr>
              <a:t>AUD</a:t>
            </a:r>
            <a:r>
              <a:rPr sz="1300" b="1" spc="-10" dirty="0">
                <a:latin typeface="Arial"/>
                <a:cs typeface="Arial"/>
              </a:rPr>
              <a:t> </a:t>
            </a:r>
            <a:r>
              <a:rPr sz="1300" b="1" spc="55" dirty="0">
                <a:latin typeface="Arial"/>
                <a:cs typeface="Arial"/>
              </a:rPr>
              <a:t>DI </a:t>
            </a:r>
            <a:r>
              <a:rPr sz="1300" b="1" spc="-345" dirty="0">
                <a:latin typeface="Arial"/>
                <a:cs typeface="Arial"/>
              </a:rPr>
              <a:t> </a:t>
            </a:r>
            <a:r>
              <a:rPr sz="1300" b="1" spc="-20" dirty="0">
                <a:latin typeface="Arial"/>
                <a:cs typeface="Arial"/>
              </a:rPr>
              <a:t>LUAR</a:t>
            </a:r>
            <a:r>
              <a:rPr sz="1300" b="1" spc="-30" dirty="0">
                <a:latin typeface="Arial"/>
                <a:cs typeface="Arial"/>
              </a:rPr>
              <a:t> </a:t>
            </a:r>
            <a:r>
              <a:rPr sz="1300" b="1" spc="30" dirty="0">
                <a:latin typeface="Arial"/>
                <a:cs typeface="Arial"/>
              </a:rPr>
              <a:t>PENDIDIKAN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478023" y="1938527"/>
            <a:ext cx="2194560" cy="783590"/>
          </a:xfrm>
          <a:custGeom>
            <a:avLst/>
            <a:gdLst/>
            <a:ahLst/>
            <a:cxnLst/>
            <a:rect l="l" t="t" r="r" b="b"/>
            <a:pathLst>
              <a:path w="2194560" h="783589">
                <a:moveTo>
                  <a:pt x="2064003" y="0"/>
                </a:moveTo>
                <a:lnTo>
                  <a:pt x="130556" y="0"/>
                </a:lnTo>
                <a:lnTo>
                  <a:pt x="79724" y="10255"/>
                </a:lnTo>
                <a:lnTo>
                  <a:pt x="38226" y="38227"/>
                </a:lnTo>
                <a:lnTo>
                  <a:pt x="10255" y="79724"/>
                </a:lnTo>
                <a:lnTo>
                  <a:pt x="0" y="130556"/>
                </a:lnTo>
                <a:lnTo>
                  <a:pt x="0" y="652780"/>
                </a:lnTo>
                <a:lnTo>
                  <a:pt x="10255" y="703611"/>
                </a:lnTo>
                <a:lnTo>
                  <a:pt x="38226" y="745109"/>
                </a:lnTo>
                <a:lnTo>
                  <a:pt x="79724" y="773080"/>
                </a:lnTo>
                <a:lnTo>
                  <a:pt x="130556" y="783336"/>
                </a:lnTo>
                <a:lnTo>
                  <a:pt x="2064003" y="783336"/>
                </a:lnTo>
                <a:lnTo>
                  <a:pt x="2114835" y="773080"/>
                </a:lnTo>
                <a:lnTo>
                  <a:pt x="2156333" y="745109"/>
                </a:lnTo>
                <a:lnTo>
                  <a:pt x="2184304" y="703611"/>
                </a:lnTo>
                <a:lnTo>
                  <a:pt x="2194560" y="652780"/>
                </a:lnTo>
                <a:lnTo>
                  <a:pt x="2194560" y="130556"/>
                </a:lnTo>
                <a:lnTo>
                  <a:pt x="2184304" y="79724"/>
                </a:lnTo>
                <a:lnTo>
                  <a:pt x="2156332" y="38226"/>
                </a:lnTo>
                <a:lnTo>
                  <a:pt x="2114835" y="10255"/>
                </a:lnTo>
                <a:lnTo>
                  <a:pt x="2064003" y="0"/>
                </a:lnTo>
                <a:close/>
              </a:path>
            </a:pathLst>
          </a:custGeom>
          <a:solidFill>
            <a:srgbClr val="97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820670" y="2105405"/>
            <a:ext cx="1508760" cy="431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2550" marR="5080" indent="-70485">
              <a:lnSpc>
                <a:spcPct val="102299"/>
              </a:lnSpc>
              <a:spcBef>
                <a:spcPts val="95"/>
              </a:spcBef>
            </a:pPr>
            <a:r>
              <a:rPr sz="1300" b="1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1300" b="1" spc="-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300" b="1" spc="-2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b="1" spc="2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300" b="1" spc="1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300" b="1" spc="-12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b="1" spc="-2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b="1" spc="-13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b="1" spc="-45" dirty="0">
                <a:solidFill>
                  <a:srgbClr val="FFFFFF"/>
                </a:solidFill>
                <a:latin typeface="Arial"/>
                <a:cs typeface="Arial"/>
              </a:rPr>
              <a:t>PRO</a:t>
            </a:r>
            <a:r>
              <a:rPr sz="1300" b="1" spc="-5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b="1" spc="-100" dirty="0">
                <a:solidFill>
                  <a:srgbClr val="FFFFFF"/>
                </a:solidFill>
                <a:latin typeface="Arial"/>
                <a:cs typeface="Arial"/>
              </a:rPr>
              <a:t>ES  </a:t>
            </a:r>
            <a:r>
              <a:rPr sz="1300" b="1" spc="5" dirty="0">
                <a:solidFill>
                  <a:srgbClr val="FFFFFF"/>
                </a:solidFill>
                <a:latin typeface="Arial"/>
                <a:cs typeface="Arial"/>
              </a:rPr>
              <a:t>PEM</a:t>
            </a:r>
            <a:r>
              <a:rPr sz="1300" b="1" spc="-4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1300" b="1" spc="-65" dirty="0">
                <a:solidFill>
                  <a:srgbClr val="FFFFFF"/>
                </a:solidFill>
                <a:latin typeface="Arial"/>
                <a:cs typeface="Arial"/>
              </a:rPr>
              <a:t>EL</a:t>
            </a:r>
            <a:r>
              <a:rPr sz="1300" b="1" spc="-7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b="1" spc="-1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b="1" spc="-140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1300" b="1" spc="-17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b="1" spc="15" dirty="0">
                <a:solidFill>
                  <a:srgbClr val="FFFFFF"/>
                </a:solidFill>
                <a:latin typeface="Arial"/>
                <a:cs typeface="Arial"/>
              </a:rPr>
              <a:t>RAN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773167" y="1938527"/>
            <a:ext cx="2194560" cy="783590"/>
          </a:xfrm>
          <a:custGeom>
            <a:avLst/>
            <a:gdLst/>
            <a:ahLst/>
            <a:cxnLst/>
            <a:rect l="l" t="t" r="r" b="b"/>
            <a:pathLst>
              <a:path w="2194559" h="783589">
                <a:moveTo>
                  <a:pt x="2064004" y="0"/>
                </a:moveTo>
                <a:lnTo>
                  <a:pt x="130556" y="0"/>
                </a:lnTo>
                <a:lnTo>
                  <a:pt x="79724" y="10255"/>
                </a:lnTo>
                <a:lnTo>
                  <a:pt x="38226" y="38227"/>
                </a:lnTo>
                <a:lnTo>
                  <a:pt x="10255" y="79724"/>
                </a:lnTo>
                <a:lnTo>
                  <a:pt x="0" y="130556"/>
                </a:lnTo>
                <a:lnTo>
                  <a:pt x="0" y="652780"/>
                </a:lnTo>
                <a:lnTo>
                  <a:pt x="10255" y="703611"/>
                </a:lnTo>
                <a:lnTo>
                  <a:pt x="38227" y="745109"/>
                </a:lnTo>
                <a:lnTo>
                  <a:pt x="79724" y="773080"/>
                </a:lnTo>
                <a:lnTo>
                  <a:pt x="130556" y="783336"/>
                </a:lnTo>
                <a:lnTo>
                  <a:pt x="2064004" y="783336"/>
                </a:lnTo>
                <a:lnTo>
                  <a:pt x="2114835" y="773080"/>
                </a:lnTo>
                <a:lnTo>
                  <a:pt x="2156333" y="745109"/>
                </a:lnTo>
                <a:lnTo>
                  <a:pt x="2184304" y="703611"/>
                </a:lnTo>
                <a:lnTo>
                  <a:pt x="2194560" y="652780"/>
                </a:lnTo>
                <a:lnTo>
                  <a:pt x="2194560" y="130556"/>
                </a:lnTo>
                <a:lnTo>
                  <a:pt x="2184304" y="79724"/>
                </a:lnTo>
                <a:lnTo>
                  <a:pt x="2156333" y="38226"/>
                </a:lnTo>
                <a:lnTo>
                  <a:pt x="2114835" y="10255"/>
                </a:lnTo>
                <a:lnTo>
                  <a:pt x="2064004" y="0"/>
                </a:lnTo>
                <a:close/>
              </a:path>
            </a:pathLst>
          </a:custGeom>
          <a:solidFill>
            <a:srgbClr val="0C34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965953" y="2105405"/>
            <a:ext cx="1809750" cy="431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9415" marR="5080" indent="-387350">
              <a:lnSpc>
                <a:spcPct val="102299"/>
              </a:lnSpc>
              <a:spcBef>
                <a:spcPts val="95"/>
              </a:spcBef>
            </a:pPr>
            <a:r>
              <a:rPr sz="1300" b="1" spc="5" dirty="0">
                <a:solidFill>
                  <a:srgbClr val="FFFFFF"/>
                </a:solidFill>
                <a:latin typeface="Arial"/>
                <a:cs typeface="Arial"/>
              </a:rPr>
              <a:t>KEMITRAAN</a:t>
            </a:r>
            <a:r>
              <a:rPr sz="13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b="1" spc="20" dirty="0">
                <a:solidFill>
                  <a:srgbClr val="FFFFFF"/>
                </a:solidFill>
                <a:latin typeface="Arial"/>
                <a:cs typeface="Arial"/>
              </a:rPr>
              <a:t>DENGAN </a:t>
            </a:r>
            <a:r>
              <a:rPr sz="1300" b="1" spc="-3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b="1" spc="5" dirty="0">
                <a:solidFill>
                  <a:srgbClr val="FFFFFF"/>
                </a:solidFill>
                <a:latin typeface="Arial"/>
                <a:cs typeface="Arial"/>
              </a:rPr>
              <a:t>ORANG</a:t>
            </a:r>
            <a:r>
              <a:rPr sz="13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FFFFFF"/>
                </a:solidFill>
                <a:latin typeface="Arial"/>
                <a:cs typeface="Arial"/>
              </a:rPr>
              <a:t>TUA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912095" y="1946148"/>
            <a:ext cx="2001520" cy="783590"/>
          </a:xfrm>
          <a:custGeom>
            <a:avLst/>
            <a:gdLst/>
            <a:ahLst/>
            <a:cxnLst/>
            <a:rect l="l" t="t" r="r" b="b"/>
            <a:pathLst>
              <a:path w="2001520" h="783589">
                <a:moveTo>
                  <a:pt x="1870455" y="0"/>
                </a:moveTo>
                <a:lnTo>
                  <a:pt x="130555" y="0"/>
                </a:lnTo>
                <a:lnTo>
                  <a:pt x="79724" y="10255"/>
                </a:lnTo>
                <a:lnTo>
                  <a:pt x="38226" y="38226"/>
                </a:lnTo>
                <a:lnTo>
                  <a:pt x="10255" y="79724"/>
                </a:lnTo>
                <a:lnTo>
                  <a:pt x="0" y="130555"/>
                </a:lnTo>
                <a:lnTo>
                  <a:pt x="0" y="652779"/>
                </a:lnTo>
                <a:lnTo>
                  <a:pt x="10255" y="703611"/>
                </a:lnTo>
                <a:lnTo>
                  <a:pt x="38226" y="745109"/>
                </a:lnTo>
                <a:lnTo>
                  <a:pt x="79724" y="773080"/>
                </a:lnTo>
                <a:lnTo>
                  <a:pt x="130555" y="783336"/>
                </a:lnTo>
                <a:lnTo>
                  <a:pt x="1870455" y="783336"/>
                </a:lnTo>
                <a:lnTo>
                  <a:pt x="1921287" y="773080"/>
                </a:lnTo>
                <a:lnTo>
                  <a:pt x="1962784" y="745108"/>
                </a:lnTo>
                <a:lnTo>
                  <a:pt x="1990756" y="703611"/>
                </a:lnTo>
                <a:lnTo>
                  <a:pt x="2001011" y="652779"/>
                </a:lnTo>
                <a:lnTo>
                  <a:pt x="2001011" y="130555"/>
                </a:lnTo>
                <a:lnTo>
                  <a:pt x="1990756" y="79724"/>
                </a:lnTo>
                <a:lnTo>
                  <a:pt x="1962785" y="38226"/>
                </a:lnTo>
                <a:lnTo>
                  <a:pt x="1921287" y="10255"/>
                </a:lnTo>
                <a:lnTo>
                  <a:pt x="1870455" y="0"/>
                </a:lnTo>
                <a:close/>
              </a:path>
            </a:pathLst>
          </a:custGeom>
          <a:solidFill>
            <a:srgbClr val="B7B7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0019792" y="2012060"/>
            <a:ext cx="1786889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2299"/>
              </a:lnSpc>
              <a:spcBef>
                <a:spcPts val="95"/>
              </a:spcBef>
            </a:pPr>
            <a:r>
              <a:rPr sz="1300" b="1" spc="30" dirty="0">
                <a:latin typeface="Arial"/>
                <a:cs typeface="Arial"/>
              </a:rPr>
              <a:t>KEPEMIMPINAN</a:t>
            </a:r>
            <a:r>
              <a:rPr sz="1300" b="1" spc="-65" dirty="0">
                <a:latin typeface="Arial"/>
                <a:cs typeface="Arial"/>
              </a:rPr>
              <a:t> </a:t>
            </a:r>
            <a:r>
              <a:rPr sz="1300" b="1" spc="45" dirty="0">
                <a:latin typeface="Arial"/>
                <a:cs typeface="Arial"/>
              </a:rPr>
              <a:t>DAN </a:t>
            </a:r>
            <a:r>
              <a:rPr sz="1300" b="1" spc="-345" dirty="0">
                <a:latin typeface="Arial"/>
                <a:cs typeface="Arial"/>
              </a:rPr>
              <a:t> </a:t>
            </a:r>
            <a:r>
              <a:rPr sz="1300" b="1" spc="-15" dirty="0">
                <a:latin typeface="Arial"/>
                <a:cs typeface="Arial"/>
              </a:rPr>
              <a:t>PENGELOLAAN </a:t>
            </a:r>
            <a:r>
              <a:rPr sz="1300" b="1" spc="-10" dirty="0">
                <a:latin typeface="Arial"/>
                <a:cs typeface="Arial"/>
              </a:rPr>
              <a:t> </a:t>
            </a:r>
            <a:r>
              <a:rPr sz="1300" b="1" spc="-20" dirty="0">
                <a:latin typeface="Arial"/>
                <a:cs typeface="Arial"/>
              </a:rPr>
              <a:t>SUMBER</a:t>
            </a:r>
            <a:r>
              <a:rPr sz="1300" b="1" spc="-5" dirty="0">
                <a:latin typeface="Arial"/>
                <a:cs typeface="Arial"/>
              </a:rPr>
              <a:t> </a:t>
            </a:r>
            <a:r>
              <a:rPr sz="1300" b="1" spc="-60" dirty="0">
                <a:latin typeface="Arial"/>
                <a:cs typeface="Arial"/>
              </a:rPr>
              <a:t>DAYA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8103107" y="1383791"/>
            <a:ext cx="664845" cy="631190"/>
            <a:chOff x="8103107" y="1383791"/>
            <a:chExt cx="664845" cy="631190"/>
          </a:xfrm>
        </p:grpSpPr>
        <p:sp>
          <p:nvSpPr>
            <p:cNvPr id="12" name="object 12"/>
            <p:cNvSpPr/>
            <p:nvPr/>
          </p:nvSpPr>
          <p:spPr>
            <a:xfrm>
              <a:off x="8122157" y="1402841"/>
              <a:ext cx="626745" cy="593090"/>
            </a:xfrm>
            <a:custGeom>
              <a:avLst/>
              <a:gdLst/>
              <a:ahLst/>
              <a:cxnLst/>
              <a:rect l="l" t="t" r="r" b="b"/>
              <a:pathLst>
                <a:path w="626745" h="593089">
                  <a:moveTo>
                    <a:pt x="313182" y="0"/>
                  </a:moveTo>
                  <a:lnTo>
                    <a:pt x="262380" y="3879"/>
                  </a:lnTo>
                  <a:lnTo>
                    <a:pt x="214189" y="15111"/>
                  </a:lnTo>
                  <a:lnTo>
                    <a:pt x="169253" y="33086"/>
                  </a:lnTo>
                  <a:lnTo>
                    <a:pt x="128217" y="57192"/>
                  </a:lnTo>
                  <a:lnTo>
                    <a:pt x="91725" y="86820"/>
                  </a:lnTo>
                  <a:lnTo>
                    <a:pt x="60423" y="121359"/>
                  </a:lnTo>
                  <a:lnTo>
                    <a:pt x="34955" y="160198"/>
                  </a:lnTo>
                  <a:lnTo>
                    <a:pt x="15965" y="202728"/>
                  </a:lnTo>
                  <a:lnTo>
                    <a:pt x="4098" y="248338"/>
                  </a:lnTo>
                  <a:lnTo>
                    <a:pt x="0" y="296418"/>
                  </a:lnTo>
                  <a:lnTo>
                    <a:pt x="4098" y="344497"/>
                  </a:lnTo>
                  <a:lnTo>
                    <a:pt x="15965" y="390107"/>
                  </a:lnTo>
                  <a:lnTo>
                    <a:pt x="34955" y="432637"/>
                  </a:lnTo>
                  <a:lnTo>
                    <a:pt x="60423" y="471476"/>
                  </a:lnTo>
                  <a:lnTo>
                    <a:pt x="91725" y="506015"/>
                  </a:lnTo>
                  <a:lnTo>
                    <a:pt x="128217" y="535643"/>
                  </a:lnTo>
                  <a:lnTo>
                    <a:pt x="169253" y="559749"/>
                  </a:lnTo>
                  <a:lnTo>
                    <a:pt x="214189" y="577724"/>
                  </a:lnTo>
                  <a:lnTo>
                    <a:pt x="262380" y="588956"/>
                  </a:lnTo>
                  <a:lnTo>
                    <a:pt x="313182" y="592836"/>
                  </a:lnTo>
                  <a:lnTo>
                    <a:pt x="363983" y="588956"/>
                  </a:lnTo>
                  <a:lnTo>
                    <a:pt x="412174" y="577724"/>
                  </a:lnTo>
                  <a:lnTo>
                    <a:pt x="457110" y="559749"/>
                  </a:lnTo>
                  <a:lnTo>
                    <a:pt x="498146" y="535643"/>
                  </a:lnTo>
                  <a:lnTo>
                    <a:pt x="534638" y="506015"/>
                  </a:lnTo>
                  <a:lnTo>
                    <a:pt x="565940" y="471476"/>
                  </a:lnTo>
                  <a:lnTo>
                    <a:pt x="591408" y="432637"/>
                  </a:lnTo>
                  <a:lnTo>
                    <a:pt x="610398" y="390107"/>
                  </a:lnTo>
                  <a:lnTo>
                    <a:pt x="622265" y="344497"/>
                  </a:lnTo>
                  <a:lnTo>
                    <a:pt x="626364" y="296418"/>
                  </a:lnTo>
                  <a:lnTo>
                    <a:pt x="622265" y="248338"/>
                  </a:lnTo>
                  <a:lnTo>
                    <a:pt x="610398" y="202728"/>
                  </a:lnTo>
                  <a:lnTo>
                    <a:pt x="591408" y="160198"/>
                  </a:lnTo>
                  <a:lnTo>
                    <a:pt x="565940" y="121359"/>
                  </a:lnTo>
                  <a:lnTo>
                    <a:pt x="534638" y="86820"/>
                  </a:lnTo>
                  <a:lnTo>
                    <a:pt x="498146" y="57192"/>
                  </a:lnTo>
                  <a:lnTo>
                    <a:pt x="457110" y="33086"/>
                  </a:lnTo>
                  <a:lnTo>
                    <a:pt x="412174" y="15111"/>
                  </a:lnTo>
                  <a:lnTo>
                    <a:pt x="363983" y="3879"/>
                  </a:lnTo>
                  <a:lnTo>
                    <a:pt x="313182" y="0"/>
                  </a:lnTo>
                  <a:close/>
                </a:path>
              </a:pathLst>
            </a:custGeom>
            <a:solidFill>
              <a:srgbClr val="FFAB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122157" y="1402841"/>
              <a:ext cx="626745" cy="593090"/>
            </a:xfrm>
            <a:custGeom>
              <a:avLst/>
              <a:gdLst/>
              <a:ahLst/>
              <a:cxnLst/>
              <a:rect l="l" t="t" r="r" b="b"/>
              <a:pathLst>
                <a:path w="626745" h="593089">
                  <a:moveTo>
                    <a:pt x="0" y="296418"/>
                  </a:moveTo>
                  <a:lnTo>
                    <a:pt x="4098" y="248338"/>
                  </a:lnTo>
                  <a:lnTo>
                    <a:pt x="15965" y="202728"/>
                  </a:lnTo>
                  <a:lnTo>
                    <a:pt x="34955" y="160198"/>
                  </a:lnTo>
                  <a:lnTo>
                    <a:pt x="60423" y="121359"/>
                  </a:lnTo>
                  <a:lnTo>
                    <a:pt x="91725" y="86820"/>
                  </a:lnTo>
                  <a:lnTo>
                    <a:pt x="128217" y="57192"/>
                  </a:lnTo>
                  <a:lnTo>
                    <a:pt x="169253" y="33086"/>
                  </a:lnTo>
                  <a:lnTo>
                    <a:pt x="214189" y="15111"/>
                  </a:lnTo>
                  <a:lnTo>
                    <a:pt x="262380" y="3879"/>
                  </a:lnTo>
                  <a:lnTo>
                    <a:pt x="313182" y="0"/>
                  </a:lnTo>
                  <a:lnTo>
                    <a:pt x="363983" y="3879"/>
                  </a:lnTo>
                  <a:lnTo>
                    <a:pt x="412174" y="15111"/>
                  </a:lnTo>
                  <a:lnTo>
                    <a:pt x="457110" y="33086"/>
                  </a:lnTo>
                  <a:lnTo>
                    <a:pt x="498146" y="57192"/>
                  </a:lnTo>
                  <a:lnTo>
                    <a:pt x="534638" y="86820"/>
                  </a:lnTo>
                  <a:lnTo>
                    <a:pt x="565940" y="121359"/>
                  </a:lnTo>
                  <a:lnTo>
                    <a:pt x="591408" y="160198"/>
                  </a:lnTo>
                  <a:lnTo>
                    <a:pt x="610398" y="202728"/>
                  </a:lnTo>
                  <a:lnTo>
                    <a:pt x="622265" y="248338"/>
                  </a:lnTo>
                  <a:lnTo>
                    <a:pt x="626364" y="296418"/>
                  </a:lnTo>
                  <a:lnTo>
                    <a:pt x="622265" y="344497"/>
                  </a:lnTo>
                  <a:lnTo>
                    <a:pt x="610398" y="390107"/>
                  </a:lnTo>
                  <a:lnTo>
                    <a:pt x="591408" y="432637"/>
                  </a:lnTo>
                  <a:lnTo>
                    <a:pt x="565940" y="471476"/>
                  </a:lnTo>
                  <a:lnTo>
                    <a:pt x="534638" y="506015"/>
                  </a:lnTo>
                  <a:lnTo>
                    <a:pt x="498146" y="535643"/>
                  </a:lnTo>
                  <a:lnTo>
                    <a:pt x="457110" y="559749"/>
                  </a:lnTo>
                  <a:lnTo>
                    <a:pt x="412174" y="577724"/>
                  </a:lnTo>
                  <a:lnTo>
                    <a:pt x="363983" y="588956"/>
                  </a:lnTo>
                  <a:lnTo>
                    <a:pt x="313182" y="592836"/>
                  </a:lnTo>
                  <a:lnTo>
                    <a:pt x="262380" y="588956"/>
                  </a:lnTo>
                  <a:lnTo>
                    <a:pt x="214189" y="577724"/>
                  </a:lnTo>
                  <a:lnTo>
                    <a:pt x="169253" y="559749"/>
                  </a:lnTo>
                  <a:lnTo>
                    <a:pt x="128217" y="535643"/>
                  </a:lnTo>
                  <a:lnTo>
                    <a:pt x="91725" y="506015"/>
                  </a:lnTo>
                  <a:lnTo>
                    <a:pt x="60423" y="471476"/>
                  </a:lnTo>
                  <a:lnTo>
                    <a:pt x="34955" y="432637"/>
                  </a:lnTo>
                  <a:lnTo>
                    <a:pt x="15965" y="390107"/>
                  </a:lnTo>
                  <a:lnTo>
                    <a:pt x="4098" y="344497"/>
                  </a:lnTo>
                  <a:lnTo>
                    <a:pt x="0" y="296418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223503" y="1499615"/>
              <a:ext cx="422148" cy="399288"/>
            </a:xfrm>
            <a:prstGeom prst="rect">
              <a:avLst/>
            </a:prstGeom>
          </p:spPr>
        </p:pic>
      </p:grpSp>
      <p:grpSp>
        <p:nvGrpSpPr>
          <p:cNvPr id="15" name="object 15"/>
          <p:cNvGrpSpPr/>
          <p:nvPr/>
        </p:nvGrpSpPr>
        <p:grpSpPr>
          <a:xfrm>
            <a:off x="3243072" y="1383791"/>
            <a:ext cx="666115" cy="631190"/>
            <a:chOff x="3243072" y="1383791"/>
            <a:chExt cx="666115" cy="631190"/>
          </a:xfrm>
        </p:grpSpPr>
        <p:sp>
          <p:nvSpPr>
            <p:cNvPr id="16" name="object 16"/>
            <p:cNvSpPr/>
            <p:nvPr/>
          </p:nvSpPr>
          <p:spPr>
            <a:xfrm>
              <a:off x="3262122" y="1402841"/>
              <a:ext cx="628015" cy="593090"/>
            </a:xfrm>
            <a:custGeom>
              <a:avLst/>
              <a:gdLst/>
              <a:ahLst/>
              <a:cxnLst/>
              <a:rect l="l" t="t" r="r" b="b"/>
              <a:pathLst>
                <a:path w="628014" h="593089">
                  <a:moveTo>
                    <a:pt x="313943" y="0"/>
                  </a:moveTo>
                  <a:lnTo>
                    <a:pt x="263028" y="3879"/>
                  </a:lnTo>
                  <a:lnTo>
                    <a:pt x="214725" y="15111"/>
                  </a:lnTo>
                  <a:lnTo>
                    <a:pt x="169682" y="33086"/>
                  </a:lnTo>
                  <a:lnTo>
                    <a:pt x="128546" y="57192"/>
                  </a:lnTo>
                  <a:lnTo>
                    <a:pt x="91963" y="86820"/>
                  </a:lnTo>
                  <a:lnTo>
                    <a:pt x="60582" y="121359"/>
                  </a:lnTo>
                  <a:lnTo>
                    <a:pt x="35047" y="160198"/>
                  </a:lnTo>
                  <a:lnTo>
                    <a:pt x="16008" y="202728"/>
                  </a:lnTo>
                  <a:lnTo>
                    <a:pt x="4109" y="248338"/>
                  </a:lnTo>
                  <a:lnTo>
                    <a:pt x="0" y="296418"/>
                  </a:lnTo>
                  <a:lnTo>
                    <a:pt x="4109" y="344497"/>
                  </a:lnTo>
                  <a:lnTo>
                    <a:pt x="16008" y="390107"/>
                  </a:lnTo>
                  <a:lnTo>
                    <a:pt x="35047" y="432637"/>
                  </a:lnTo>
                  <a:lnTo>
                    <a:pt x="60582" y="471476"/>
                  </a:lnTo>
                  <a:lnTo>
                    <a:pt x="91963" y="506015"/>
                  </a:lnTo>
                  <a:lnTo>
                    <a:pt x="128546" y="535643"/>
                  </a:lnTo>
                  <a:lnTo>
                    <a:pt x="169682" y="559749"/>
                  </a:lnTo>
                  <a:lnTo>
                    <a:pt x="214725" y="577724"/>
                  </a:lnTo>
                  <a:lnTo>
                    <a:pt x="263028" y="588956"/>
                  </a:lnTo>
                  <a:lnTo>
                    <a:pt x="313943" y="592836"/>
                  </a:lnTo>
                  <a:lnTo>
                    <a:pt x="364859" y="588956"/>
                  </a:lnTo>
                  <a:lnTo>
                    <a:pt x="413162" y="577724"/>
                  </a:lnTo>
                  <a:lnTo>
                    <a:pt x="458205" y="559749"/>
                  </a:lnTo>
                  <a:lnTo>
                    <a:pt x="499341" y="535643"/>
                  </a:lnTo>
                  <a:lnTo>
                    <a:pt x="535924" y="506015"/>
                  </a:lnTo>
                  <a:lnTo>
                    <a:pt x="567305" y="471476"/>
                  </a:lnTo>
                  <a:lnTo>
                    <a:pt x="592840" y="432637"/>
                  </a:lnTo>
                  <a:lnTo>
                    <a:pt x="611879" y="390107"/>
                  </a:lnTo>
                  <a:lnTo>
                    <a:pt x="623778" y="344497"/>
                  </a:lnTo>
                  <a:lnTo>
                    <a:pt x="627888" y="296418"/>
                  </a:lnTo>
                  <a:lnTo>
                    <a:pt x="623778" y="248338"/>
                  </a:lnTo>
                  <a:lnTo>
                    <a:pt x="611879" y="202728"/>
                  </a:lnTo>
                  <a:lnTo>
                    <a:pt x="592840" y="160198"/>
                  </a:lnTo>
                  <a:lnTo>
                    <a:pt x="567305" y="121359"/>
                  </a:lnTo>
                  <a:lnTo>
                    <a:pt x="535924" y="86820"/>
                  </a:lnTo>
                  <a:lnTo>
                    <a:pt x="499341" y="57192"/>
                  </a:lnTo>
                  <a:lnTo>
                    <a:pt x="458205" y="33086"/>
                  </a:lnTo>
                  <a:lnTo>
                    <a:pt x="413162" y="15111"/>
                  </a:lnTo>
                  <a:lnTo>
                    <a:pt x="364859" y="3879"/>
                  </a:lnTo>
                  <a:lnTo>
                    <a:pt x="313943" y="0"/>
                  </a:lnTo>
                  <a:close/>
                </a:path>
              </a:pathLst>
            </a:custGeom>
            <a:solidFill>
              <a:srgbClr val="97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262122" y="1402841"/>
              <a:ext cx="628015" cy="593090"/>
            </a:xfrm>
            <a:custGeom>
              <a:avLst/>
              <a:gdLst/>
              <a:ahLst/>
              <a:cxnLst/>
              <a:rect l="l" t="t" r="r" b="b"/>
              <a:pathLst>
                <a:path w="628014" h="593089">
                  <a:moveTo>
                    <a:pt x="0" y="296418"/>
                  </a:moveTo>
                  <a:lnTo>
                    <a:pt x="4109" y="248338"/>
                  </a:lnTo>
                  <a:lnTo>
                    <a:pt x="16008" y="202728"/>
                  </a:lnTo>
                  <a:lnTo>
                    <a:pt x="35047" y="160198"/>
                  </a:lnTo>
                  <a:lnTo>
                    <a:pt x="60582" y="121359"/>
                  </a:lnTo>
                  <a:lnTo>
                    <a:pt x="91963" y="86820"/>
                  </a:lnTo>
                  <a:lnTo>
                    <a:pt x="128546" y="57192"/>
                  </a:lnTo>
                  <a:lnTo>
                    <a:pt x="169682" y="33086"/>
                  </a:lnTo>
                  <a:lnTo>
                    <a:pt x="214725" y="15111"/>
                  </a:lnTo>
                  <a:lnTo>
                    <a:pt x="263028" y="3879"/>
                  </a:lnTo>
                  <a:lnTo>
                    <a:pt x="313943" y="0"/>
                  </a:lnTo>
                  <a:lnTo>
                    <a:pt x="364859" y="3879"/>
                  </a:lnTo>
                  <a:lnTo>
                    <a:pt x="413162" y="15111"/>
                  </a:lnTo>
                  <a:lnTo>
                    <a:pt x="458205" y="33086"/>
                  </a:lnTo>
                  <a:lnTo>
                    <a:pt x="499341" y="57192"/>
                  </a:lnTo>
                  <a:lnTo>
                    <a:pt x="535924" y="86820"/>
                  </a:lnTo>
                  <a:lnTo>
                    <a:pt x="567305" y="121359"/>
                  </a:lnTo>
                  <a:lnTo>
                    <a:pt x="592840" y="160198"/>
                  </a:lnTo>
                  <a:lnTo>
                    <a:pt x="611879" y="202728"/>
                  </a:lnTo>
                  <a:lnTo>
                    <a:pt x="623778" y="248338"/>
                  </a:lnTo>
                  <a:lnTo>
                    <a:pt x="627888" y="296418"/>
                  </a:lnTo>
                  <a:lnTo>
                    <a:pt x="623778" y="344497"/>
                  </a:lnTo>
                  <a:lnTo>
                    <a:pt x="611879" y="390107"/>
                  </a:lnTo>
                  <a:lnTo>
                    <a:pt x="592840" y="432637"/>
                  </a:lnTo>
                  <a:lnTo>
                    <a:pt x="567305" y="471476"/>
                  </a:lnTo>
                  <a:lnTo>
                    <a:pt x="535924" y="506015"/>
                  </a:lnTo>
                  <a:lnTo>
                    <a:pt x="499341" y="535643"/>
                  </a:lnTo>
                  <a:lnTo>
                    <a:pt x="458205" y="559749"/>
                  </a:lnTo>
                  <a:lnTo>
                    <a:pt x="413162" y="577724"/>
                  </a:lnTo>
                  <a:lnTo>
                    <a:pt x="364859" y="588956"/>
                  </a:lnTo>
                  <a:lnTo>
                    <a:pt x="313943" y="592836"/>
                  </a:lnTo>
                  <a:lnTo>
                    <a:pt x="263028" y="588956"/>
                  </a:lnTo>
                  <a:lnTo>
                    <a:pt x="214725" y="577724"/>
                  </a:lnTo>
                  <a:lnTo>
                    <a:pt x="169682" y="559749"/>
                  </a:lnTo>
                  <a:lnTo>
                    <a:pt x="128546" y="535643"/>
                  </a:lnTo>
                  <a:lnTo>
                    <a:pt x="91963" y="506015"/>
                  </a:lnTo>
                  <a:lnTo>
                    <a:pt x="60582" y="471476"/>
                  </a:lnTo>
                  <a:lnTo>
                    <a:pt x="35047" y="432637"/>
                  </a:lnTo>
                  <a:lnTo>
                    <a:pt x="16008" y="390107"/>
                  </a:lnTo>
                  <a:lnTo>
                    <a:pt x="4109" y="344497"/>
                  </a:lnTo>
                  <a:lnTo>
                    <a:pt x="0" y="296418"/>
                  </a:lnTo>
                  <a:close/>
                </a:path>
              </a:pathLst>
            </a:custGeom>
            <a:ln w="380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31464" y="1434083"/>
              <a:ext cx="544067" cy="515112"/>
            </a:xfrm>
            <a:prstGeom prst="rect">
              <a:avLst/>
            </a:prstGeom>
          </p:spPr>
        </p:pic>
      </p:grpSp>
      <p:grpSp>
        <p:nvGrpSpPr>
          <p:cNvPr id="19" name="object 19"/>
          <p:cNvGrpSpPr/>
          <p:nvPr/>
        </p:nvGrpSpPr>
        <p:grpSpPr>
          <a:xfrm>
            <a:off x="10581131" y="1392936"/>
            <a:ext cx="664845" cy="631190"/>
            <a:chOff x="10581131" y="1392936"/>
            <a:chExt cx="664845" cy="631190"/>
          </a:xfrm>
        </p:grpSpPr>
        <p:sp>
          <p:nvSpPr>
            <p:cNvPr id="20" name="object 20"/>
            <p:cNvSpPr/>
            <p:nvPr/>
          </p:nvSpPr>
          <p:spPr>
            <a:xfrm>
              <a:off x="10600181" y="1411986"/>
              <a:ext cx="626745" cy="593090"/>
            </a:xfrm>
            <a:custGeom>
              <a:avLst/>
              <a:gdLst/>
              <a:ahLst/>
              <a:cxnLst/>
              <a:rect l="l" t="t" r="r" b="b"/>
              <a:pathLst>
                <a:path w="626745" h="593089">
                  <a:moveTo>
                    <a:pt x="313182" y="0"/>
                  </a:moveTo>
                  <a:lnTo>
                    <a:pt x="262380" y="3879"/>
                  </a:lnTo>
                  <a:lnTo>
                    <a:pt x="214189" y="15111"/>
                  </a:lnTo>
                  <a:lnTo>
                    <a:pt x="169253" y="33086"/>
                  </a:lnTo>
                  <a:lnTo>
                    <a:pt x="128217" y="57192"/>
                  </a:lnTo>
                  <a:lnTo>
                    <a:pt x="91725" y="86820"/>
                  </a:lnTo>
                  <a:lnTo>
                    <a:pt x="60423" y="121359"/>
                  </a:lnTo>
                  <a:lnTo>
                    <a:pt x="34955" y="160198"/>
                  </a:lnTo>
                  <a:lnTo>
                    <a:pt x="15965" y="202728"/>
                  </a:lnTo>
                  <a:lnTo>
                    <a:pt x="4098" y="248338"/>
                  </a:lnTo>
                  <a:lnTo>
                    <a:pt x="0" y="296417"/>
                  </a:lnTo>
                  <a:lnTo>
                    <a:pt x="4098" y="344497"/>
                  </a:lnTo>
                  <a:lnTo>
                    <a:pt x="15965" y="390107"/>
                  </a:lnTo>
                  <a:lnTo>
                    <a:pt x="34955" y="432637"/>
                  </a:lnTo>
                  <a:lnTo>
                    <a:pt x="60423" y="471476"/>
                  </a:lnTo>
                  <a:lnTo>
                    <a:pt x="91725" y="506015"/>
                  </a:lnTo>
                  <a:lnTo>
                    <a:pt x="128217" y="535643"/>
                  </a:lnTo>
                  <a:lnTo>
                    <a:pt x="169253" y="559749"/>
                  </a:lnTo>
                  <a:lnTo>
                    <a:pt x="214189" y="577724"/>
                  </a:lnTo>
                  <a:lnTo>
                    <a:pt x="262380" y="588956"/>
                  </a:lnTo>
                  <a:lnTo>
                    <a:pt x="313182" y="592836"/>
                  </a:lnTo>
                  <a:lnTo>
                    <a:pt x="363983" y="588956"/>
                  </a:lnTo>
                  <a:lnTo>
                    <a:pt x="412174" y="577724"/>
                  </a:lnTo>
                  <a:lnTo>
                    <a:pt x="457110" y="559749"/>
                  </a:lnTo>
                  <a:lnTo>
                    <a:pt x="498146" y="535643"/>
                  </a:lnTo>
                  <a:lnTo>
                    <a:pt x="534638" y="506015"/>
                  </a:lnTo>
                  <a:lnTo>
                    <a:pt x="565940" y="471476"/>
                  </a:lnTo>
                  <a:lnTo>
                    <a:pt x="591408" y="432637"/>
                  </a:lnTo>
                  <a:lnTo>
                    <a:pt x="610398" y="390107"/>
                  </a:lnTo>
                  <a:lnTo>
                    <a:pt x="622265" y="344497"/>
                  </a:lnTo>
                  <a:lnTo>
                    <a:pt x="626364" y="296417"/>
                  </a:lnTo>
                  <a:lnTo>
                    <a:pt x="622265" y="248338"/>
                  </a:lnTo>
                  <a:lnTo>
                    <a:pt x="610398" y="202728"/>
                  </a:lnTo>
                  <a:lnTo>
                    <a:pt x="591408" y="160198"/>
                  </a:lnTo>
                  <a:lnTo>
                    <a:pt x="565940" y="121359"/>
                  </a:lnTo>
                  <a:lnTo>
                    <a:pt x="534638" y="86820"/>
                  </a:lnTo>
                  <a:lnTo>
                    <a:pt x="498146" y="57192"/>
                  </a:lnTo>
                  <a:lnTo>
                    <a:pt x="457110" y="33086"/>
                  </a:lnTo>
                  <a:lnTo>
                    <a:pt x="412174" y="15111"/>
                  </a:lnTo>
                  <a:lnTo>
                    <a:pt x="363983" y="3879"/>
                  </a:lnTo>
                  <a:lnTo>
                    <a:pt x="313182" y="0"/>
                  </a:lnTo>
                  <a:close/>
                </a:path>
              </a:pathLst>
            </a:custGeom>
            <a:solidFill>
              <a:srgbClr val="B7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600181" y="1411986"/>
              <a:ext cx="626745" cy="593090"/>
            </a:xfrm>
            <a:custGeom>
              <a:avLst/>
              <a:gdLst/>
              <a:ahLst/>
              <a:cxnLst/>
              <a:rect l="l" t="t" r="r" b="b"/>
              <a:pathLst>
                <a:path w="626745" h="593089">
                  <a:moveTo>
                    <a:pt x="0" y="296417"/>
                  </a:moveTo>
                  <a:lnTo>
                    <a:pt x="4098" y="248338"/>
                  </a:lnTo>
                  <a:lnTo>
                    <a:pt x="15965" y="202728"/>
                  </a:lnTo>
                  <a:lnTo>
                    <a:pt x="34955" y="160198"/>
                  </a:lnTo>
                  <a:lnTo>
                    <a:pt x="60423" y="121359"/>
                  </a:lnTo>
                  <a:lnTo>
                    <a:pt x="91725" y="86820"/>
                  </a:lnTo>
                  <a:lnTo>
                    <a:pt x="128217" y="57192"/>
                  </a:lnTo>
                  <a:lnTo>
                    <a:pt x="169253" y="33086"/>
                  </a:lnTo>
                  <a:lnTo>
                    <a:pt x="214189" y="15111"/>
                  </a:lnTo>
                  <a:lnTo>
                    <a:pt x="262380" y="3879"/>
                  </a:lnTo>
                  <a:lnTo>
                    <a:pt x="313182" y="0"/>
                  </a:lnTo>
                  <a:lnTo>
                    <a:pt x="363983" y="3879"/>
                  </a:lnTo>
                  <a:lnTo>
                    <a:pt x="412174" y="15111"/>
                  </a:lnTo>
                  <a:lnTo>
                    <a:pt x="457110" y="33086"/>
                  </a:lnTo>
                  <a:lnTo>
                    <a:pt x="498146" y="57192"/>
                  </a:lnTo>
                  <a:lnTo>
                    <a:pt x="534638" y="86820"/>
                  </a:lnTo>
                  <a:lnTo>
                    <a:pt x="565940" y="121359"/>
                  </a:lnTo>
                  <a:lnTo>
                    <a:pt x="591408" y="160198"/>
                  </a:lnTo>
                  <a:lnTo>
                    <a:pt x="610398" y="202728"/>
                  </a:lnTo>
                  <a:lnTo>
                    <a:pt x="622265" y="248338"/>
                  </a:lnTo>
                  <a:lnTo>
                    <a:pt x="626364" y="296417"/>
                  </a:lnTo>
                  <a:lnTo>
                    <a:pt x="622265" y="344497"/>
                  </a:lnTo>
                  <a:lnTo>
                    <a:pt x="610398" y="390107"/>
                  </a:lnTo>
                  <a:lnTo>
                    <a:pt x="591408" y="432637"/>
                  </a:lnTo>
                  <a:lnTo>
                    <a:pt x="565940" y="471476"/>
                  </a:lnTo>
                  <a:lnTo>
                    <a:pt x="534638" y="506015"/>
                  </a:lnTo>
                  <a:lnTo>
                    <a:pt x="498146" y="535643"/>
                  </a:lnTo>
                  <a:lnTo>
                    <a:pt x="457110" y="559749"/>
                  </a:lnTo>
                  <a:lnTo>
                    <a:pt x="412174" y="577724"/>
                  </a:lnTo>
                  <a:lnTo>
                    <a:pt x="363983" y="588956"/>
                  </a:lnTo>
                  <a:lnTo>
                    <a:pt x="313182" y="592836"/>
                  </a:lnTo>
                  <a:lnTo>
                    <a:pt x="262380" y="588956"/>
                  </a:lnTo>
                  <a:lnTo>
                    <a:pt x="214189" y="577724"/>
                  </a:lnTo>
                  <a:lnTo>
                    <a:pt x="169253" y="559749"/>
                  </a:lnTo>
                  <a:lnTo>
                    <a:pt x="128217" y="535643"/>
                  </a:lnTo>
                  <a:lnTo>
                    <a:pt x="91725" y="506015"/>
                  </a:lnTo>
                  <a:lnTo>
                    <a:pt x="60423" y="471476"/>
                  </a:lnTo>
                  <a:lnTo>
                    <a:pt x="34955" y="432637"/>
                  </a:lnTo>
                  <a:lnTo>
                    <a:pt x="15965" y="390107"/>
                  </a:lnTo>
                  <a:lnTo>
                    <a:pt x="4098" y="344497"/>
                  </a:lnTo>
                  <a:lnTo>
                    <a:pt x="0" y="296417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712195" y="1511807"/>
              <a:ext cx="400811" cy="381000"/>
            </a:xfrm>
            <a:prstGeom prst="rect">
              <a:avLst/>
            </a:prstGeom>
          </p:spPr>
        </p:pic>
      </p:grpSp>
      <p:grpSp>
        <p:nvGrpSpPr>
          <p:cNvPr id="23" name="object 23"/>
          <p:cNvGrpSpPr/>
          <p:nvPr/>
        </p:nvGrpSpPr>
        <p:grpSpPr>
          <a:xfrm>
            <a:off x="5538215" y="1383791"/>
            <a:ext cx="666115" cy="631190"/>
            <a:chOff x="5538215" y="1383791"/>
            <a:chExt cx="666115" cy="631190"/>
          </a:xfrm>
        </p:grpSpPr>
        <p:sp>
          <p:nvSpPr>
            <p:cNvPr id="24" name="object 24"/>
            <p:cNvSpPr/>
            <p:nvPr/>
          </p:nvSpPr>
          <p:spPr>
            <a:xfrm>
              <a:off x="5557265" y="1402841"/>
              <a:ext cx="628015" cy="593090"/>
            </a:xfrm>
            <a:custGeom>
              <a:avLst/>
              <a:gdLst/>
              <a:ahLst/>
              <a:cxnLst/>
              <a:rect l="l" t="t" r="r" b="b"/>
              <a:pathLst>
                <a:path w="628014" h="593089">
                  <a:moveTo>
                    <a:pt x="313944" y="0"/>
                  </a:moveTo>
                  <a:lnTo>
                    <a:pt x="263028" y="3879"/>
                  </a:lnTo>
                  <a:lnTo>
                    <a:pt x="214725" y="15111"/>
                  </a:lnTo>
                  <a:lnTo>
                    <a:pt x="169682" y="33086"/>
                  </a:lnTo>
                  <a:lnTo>
                    <a:pt x="128546" y="57192"/>
                  </a:lnTo>
                  <a:lnTo>
                    <a:pt x="91963" y="86820"/>
                  </a:lnTo>
                  <a:lnTo>
                    <a:pt x="60582" y="121359"/>
                  </a:lnTo>
                  <a:lnTo>
                    <a:pt x="35047" y="160198"/>
                  </a:lnTo>
                  <a:lnTo>
                    <a:pt x="16008" y="202728"/>
                  </a:lnTo>
                  <a:lnTo>
                    <a:pt x="4109" y="248338"/>
                  </a:lnTo>
                  <a:lnTo>
                    <a:pt x="0" y="296418"/>
                  </a:lnTo>
                  <a:lnTo>
                    <a:pt x="4109" y="344497"/>
                  </a:lnTo>
                  <a:lnTo>
                    <a:pt x="16008" y="390107"/>
                  </a:lnTo>
                  <a:lnTo>
                    <a:pt x="35047" y="432637"/>
                  </a:lnTo>
                  <a:lnTo>
                    <a:pt x="60582" y="471476"/>
                  </a:lnTo>
                  <a:lnTo>
                    <a:pt x="91963" y="506015"/>
                  </a:lnTo>
                  <a:lnTo>
                    <a:pt x="128546" y="535643"/>
                  </a:lnTo>
                  <a:lnTo>
                    <a:pt x="169682" y="559749"/>
                  </a:lnTo>
                  <a:lnTo>
                    <a:pt x="214725" y="577724"/>
                  </a:lnTo>
                  <a:lnTo>
                    <a:pt x="263028" y="588956"/>
                  </a:lnTo>
                  <a:lnTo>
                    <a:pt x="313944" y="592836"/>
                  </a:lnTo>
                  <a:lnTo>
                    <a:pt x="364859" y="588956"/>
                  </a:lnTo>
                  <a:lnTo>
                    <a:pt x="413162" y="577724"/>
                  </a:lnTo>
                  <a:lnTo>
                    <a:pt x="458205" y="559749"/>
                  </a:lnTo>
                  <a:lnTo>
                    <a:pt x="499341" y="535643"/>
                  </a:lnTo>
                  <a:lnTo>
                    <a:pt x="535924" y="506015"/>
                  </a:lnTo>
                  <a:lnTo>
                    <a:pt x="567305" y="471476"/>
                  </a:lnTo>
                  <a:lnTo>
                    <a:pt x="592840" y="432637"/>
                  </a:lnTo>
                  <a:lnTo>
                    <a:pt x="611879" y="390107"/>
                  </a:lnTo>
                  <a:lnTo>
                    <a:pt x="623778" y="344497"/>
                  </a:lnTo>
                  <a:lnTo>
                    <a:pt x="627888" y="296418"/>
                  </a:lnTo>
                  <a:lnTo>
                    <a:pt x="623778" y="248338"/>
                  </a:lnTo>
                  <a:lnTo>
                    <a:pt x="611879" y="202728"/>
                  </a:lnTo>
                  <a:lnTo>
                    <a:pt x="592840" y="160198"/>
                  </a:lnTo>
                  <a:lnTo>
                    <a:pt x="567305" y="121359"/>
                  </a:lnTo>
                  <a:lnTo>
                    <a:pt x="535924" y="86820"/>
                  </a:lnTo>
                  <a:lnTo>
                    <a:pt x="499341" y="57192"/>
                  </a:lnTo>
                  <a:lnTo>
                    <a:pt x="458205" y="33086"/>
                  </a:lnTo>
                  <a:lnTo>
                    <a:pt x="413162" y="15111"/>
                  </a:lnTo>
                  <a:lnTo>
                    <a:pt x="364859" y="3879"/>
                  </a:lnTo>
                  <a:lnTo>
                    <a:pt x="313944" y="0"/>
                  </a:lnTo>
                  <a:close/>
                </a:path>
              </a:pathLst>
            </a:custGeom>
            <a:solidFill>
              <a:srgbClr val="0A33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557265" y="1402841"/>
              <a:ext cx="628015" cy="593090"/>
            </a:xfrm>
            <a:custGeom>
              <a:avLst/>
              <a:gdLst/>
              <a:ahLst/>
              <a:cxnLst/>
              <a:rect l="l" t="t" r="r" b="b"/>
              <a:pathLst>
                <a:path w="628014" h="593089">
                  <a:moveTo>
                    <a:pt x="0" y="296418"/>
                  </a:moveTo>
                  <a:lnTo>
                    <a:pt x="4109" y="248338"/>
                  </a:lnTo>
                  <a:lnTo>
                    <a:pt x="16008" y="202728"/>
                  </a:lnTo>
                  <a:lnTo>
                    <a:pt x="35047" y="160198"/>
                  </a:lnTo>
                  <a:lnTo>
                    <a:pt x="60582" y="121359"/>
                  </a:lnTo>
                  <a:lnTo>
                    <a:pt x="91963" y="86820"/>
                  </a:lnTo>
                  <a:lnTo>
                    <a:pt x="128546" y="57192"/>
                  </a:lnTo>
                  <a:lnTo>
                    <a:pt x="169682" y="33086"/>
                  </a:lnTo>
                  <a:lnTo>
                    <a:pt x="214725" y="15111"/>
                  </a:lnTo>
                  <a:lnTo>
                    <a:pt x="263028" y="3879"/>
                  </a:lnTo>
                  <a:lnTo>
                    <a:pt x="313944" y="0"/>
                  </a:lnTo>
                  <a:lnTo>
                    <a:pt x="364859" y="3879"/>
                  </a:lnTo>
                  <a:lnTo>
                    <a:pt x="413162" y="15111"/>
                  </a:lnTo>
                  <a:lnTo>
                    <a:pt x="458205" y="33086"/>
                  </a:lnTo>
                  <a:lnTo>
                    <a:pt x="499341" y="57192"/>
                  </a:lnTo>
                  <a:lnTo>
                    <a:pt x="535924" y="86820"/>
                  </a:lnTo>
                  <a:lnTo>
                    <a:pt x="567305" y="121359"/>
                  </a:lnTo>
                  <a:lnTo>
                    <a:pt x="592840" y="160198"/>
                  </a:lnTo>
                  <a:lnTo>
                    <a:pt x="611879" y="202728"/>
                  </a:lnTo>
                  <a:lnTo>
                    <a:pt x="623778" y="248338"/>
                  </a:lnTo>
                  <a:lnTo>
                    <a:pt x="627888" y="296418"/>
                  </a:lnTo>
                  <a:lnTo>
                    <a:pt x="623778" y="344497"/>
                  </a:lnTo>
                  <a:lnTo>
                    <a:pt x="611879" y="390107"/>
                  </a:lnTo>
                  <a:lnTo>
                    <a:pt x="592840" y="432637"/>
                  </a:lnTo>
                  <a:lnTo>
                    <a:pt x="567305" y="471476"/>
                  </a:lnTo>
                  <a:lnTo>
                    <a:pt x="535924" y="506015"/>
                  </a:lnTo>
                  <a:lnTo>
                    <a:pt x="499341" y="535643"/>
                  </a:lnTo>
                  <a:lnTo>
                    <a:pt x="458205" y="559749"/>
                  </a:lnTo>
                  <a:lnTo>
                    <a:pt x="413162" y="577724"/>
                  </a:lnTo>
                  <a:lnTo>
                    <a:pt x="364859" y="588956"/>
                  </a:lnTo>
                  <a:lnTo>
                    <a:pt x="313944" y="592836"/>
                  </a:lnTo>
                  <a:lnTo>
                    <a:pt x="263028" y="588956"/>
                  </a:lnTo>
                  <a:lnTo>
                    <a:pt x="214725" y="577724"/>
                  </a:lnTo>
                  <a:lnTo>
                    <a:pt x="169682" y="559749"/>
                  </a:lnTo>
                  <a:lnTo>
                    <a:pt x="128546" y="535643"/>
                  </a:lnTo>
                  <a:lnTo>
                    <a:pt x="91963" y="506015"/>
                  </a:lnTo>
                  <a:lnTo>
                    <a:pt x="60582" y="471476"/>
                  </a:lnTo>
                  <a:lnTo>
                    <a:pt x="35047" y="432637"/>
                  </a:lnTo>
                  <a:lnTo>
                    <a:pt x="16008" y="390107"/>
                  </a:lnTo>
                  <a:lnTo>
                    <a:pt x="4109" y="344497"/>
                  </a:lnTo>
                  <a:lnTo>
                    <a:pt x="0" y="296418"/>
                  </a:lnTo>
                  <a:close/>
                </a:path>
              </a:pathLst>
            </a:custGeom>
            <a:ln w="380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647943" y="1487423"/>
              <a:ext cx="446531" cy="423672"/>
            </a:xfrm>
            <a:prstGeom prst="rect">
              <a:avLst/>
            </a:prstGeom>
          </p:spPr>
        </p:pic>
      </p:grpSp>
      <p:grpSp>
        <p:nvGrpSpPr>
          <p:cNvPr id="27" name="object 27"/>
          <p:cNvGrpSpPr/>
          <p:nvPr/>
        </p:nvGrpSpPr>
        <p:grpSpPr>
          <a:xfrm>
            <a:off x="104965" y="2078545"/>
            <a:ext cx="2205990" cy="4161154"/>
            <a:chOff x="104965" y="2078545"/>
            <a:chExt cx="2205990" cy="4161154"/>
          </a:xfrm>
        </p:grpSpPr>
        <p:sp>
          <p:nvSpPr>
            <p:cNvPr id="28" name="object 28"/>
            <p:cNvSpPr/>
            <p:nvPr/>
          </p:nvSpPr>
          <p:spPr>
            <a:xfrm>
              <a:off x="109728" y="2083307"/>
              <a:ext cx="2196465" cy="4151629"/>
            </a:xfrm>
            <a:custGeom>
              <a:avLst/>
              <a:gdLst/>
              <a:ahLst/>
              <a:cxnLst/>
              <a:rect l="l" t="t" r="r" b="b"/>
              <a:pathLst>
                <a:path w="2196465" h="4151629">
                  <a:moveTo>
                    <a:pt x="1523746" y="0"/>
                  </a:moveTo>
                  <a:lnTo>
                    <a:pt x="0" y="0"/>
                  </a:lnTo>
                  <a:lnTo>
                    <a:pt x="0" y="4151376"/>
                  </a:lnTo>
                  <a:lnTo>
                    <a:pt x="1523746" y="4151376"/>
                  </a:lnTo>
                  <a:lnTo>
                    <a:pt x="2196084" y="2075687"/>
                  </a:lnTo>
                  <a:lnTo>
                    <a:pt x="1523746" y="0"/>
                  </a:lnTo>
                  <a:close/>
                </a:path>
              </a:pathLst>
            </a:custGeom>
            <a:solidFill>
              <a:srgbClr val="E7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09728" y="2083307"/>
              <a:ext cx="2196465" cy="4151629"/>
            </a:xfrm>
            <a:custGeom>
              <a:avLst/>
              <a:gdLst/>
              <a:ahLst/>
              <a:cxnLst/>
              <a:rect l="l" t="t" r="r" b="b"/>
              <a:pathLst>
                <a:path w="2196465" h="4151629">
                  <a:moveTo>
                    <a:pt x="0" y="0"/>
                  </a:moveTo>
                  <a:lnTo>
                    <a:pt x="1523746" y="0"/>
                  </a:lnTo>
                  <a:lnTo>
                    <a:pt x="2196084" y="2075687"/>
                  </a:lnTo>
                  <a:lnTo>
                    <a:pt x="1523746" y="4151376"/>
                  </a:lnTo>
                  <a:lnTo>
                    <a:pt x="0" y="4151376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4453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274726" y="2552826"/>
            <a:ext cx="1527810" cy="32130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3345" marR="84455" indent="-635" algn="ctr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latin typeface="Roboto"/>
                <a:cs typeface="Roboto"/>
              </a:rPr>
              <a:t>Pendidik </a:t>
            </a:r>
            <a:r>
              <a:rPr sz="1600" b="1" spc="-10" dirty="0">
                <a:latin typeface="Roboto"/>
                <a:cs typeface="Roboto"/>
              </a:rPr>
              <a:t>dan </a:t>
            </a:r>
            <a:r>
              <a:rPr sz="1600" b="1" spc="-5" dirty="0">
                <a:latin typeface="Roboto"/>
                <a:cs typeface="Roboto"/>
              </a:rPr>
              <a:t> tenaga </a:t>
            </a:r>
            <a:r>
              <a:rPr sz="1600" b="1" dirty="0">
                <a:latin typeface="Roboto"/>
                <a:cs typeface="Roboto"/>
              </a:rPr>
              <a:t> </a:t>
            </a:r>
            <a:r>
              <a:rPr sz="1600" b="1" spc="-5" dirty="0">
                <a:latin typeface="Roboto"/>
                <a:cs typeface="Roboto"/>
              </a:rPr>
              <a:t>kependidikan </a:t>
            </a:r>
            <a:r>
              <a:rPr sz="1600" b="1" dirty="0">
                <a:latin typeface="Roboto"/>
                <a:cs typeface="Roboto"/>
              </a:rPr>
              <a:t> </a:t>
            </a:r>
            <a:r>
              <a:rPr sz="1600" spc="-20" dirty="0">
                <a:latin typeface="Roboto"/>
                <a:cs typeface="Roboto"/>
              </a:rPr>
              <a:t>adalah </a:t>
            </a:r>
            <a:r>
              <a:rPr sz="1600" b="1" spc="-5" dirty="0" err="1">
                <a:latin typeface="Roboto"/>
                <a:cs typeface="Roboto"/>
              </a:rPr>
              <a:t>fondasi</a:t>
            </a:r>
            <a:r>
              <a:rPr sz="1600" b="1" spc="-5" dirty="0">
                <a:latin typeface="Roboto"/>
                <a:cs typeface="Roboto"/>
              </a:rPr>
              <a:t> </a:t>
            </a:r>
            <a:r>
              <a:rPr sz="1600" b="1" spc="-385" dirty="0">
                <a:latin typeface="Roboto"/>
                <a:cs typeface="Roboto"/>
              </a:rPr>
              <a:t> </a:t>
            </a:r>
            <a:r>
              <a:rPr sz="1600" b="1" spc="30" dirty="0">
                <a:latin typeface="Roboto"/>
                <a:cs typeface="Roboto"/>
              </a:rPr>
              <a:t>da</a:t>
            </a:r>
            <a:r>
              <a:rPr lang="en-GB" sz="1600" b="1" spc="30" dirty="0" err="1">
                <a:latin typeface="Roboto"/>
                <a:cs typeface="Roboto"/>
              </a:rPr>
              <a:t>ri</a:t>
            </a:r>
            <a:r>
              <a:rPr sz="1600" b="1" spc="30" dirty="0">
                <a:latin typeface="Roboto"/>
                <a:cs typeface="Roboto"/>
              </a:rPr>
              <a:t> </a:t>
            </a:r>
            <a:r>
              <a:rPr sz="1600" b="1" spc="-5" dirty="0">
                <a:latin typeface="Roboto"/>
                <a:cs typeface="Roboto"/>
              </a:rPr>
              <a:t>PAUD </a:t>
            </a:r>
            <a:r>
              <a:rPr sz="1600" b="1" dirty="0">
                <a:latin typeface="Roboto"/>
                <a:cs typeface="Roboto"/>
              </a:rPr>
              <a:t> </a:t>
            </a:r>
            <a:r>
              <a:rPr sz="1600" b="1" spc="5" dirty="0">
                <a:latin typeface="Roboto"/>
                <a:cs typeface="Roboto"/>
              </a:rPr>
              <a:t>Be</a:t>
            </a:r>
            <a:r>
              <a:rPr lang="en-GB" sz="1600" b="1" spc="5" dirty="0">
                <a:latin typeface="Roboto"/>
                <a:cs typeface="Roboto"/>
              </a:rPr>
              <a:t>r</a:t>
            </a:r>
            <a:r>
              <a:rPr sz="1600" b="1" spc="5" dirty="0" err="1">
                <a:latin typeface="Roboto"/>
                <a:cs typeface="Roboto"/>
              </a:rPr>
              <a:t>kualitas</a:t>
            </a:r>
            <a:r>
              <a:rPr sz="1600" b="1" spc="5" dirty="0">
                <a:latin typeface="Roboto"/>
                <a:cs typeface="Roboto"/>
              </a:rPr>
              <a:t>.</a:t>
            </a:r>
            <a:endParaRPr sz="1600" dirty="0">
              <a:latin typeface="Roboto"/>
              <a:cs typeface="Roboto"/>
            </a:endParaRPr>
          </a:p>
          <a:p>
            <a:pPr marL="12700" marR="5080" indent="1270" algn="ctr">
              <a:lnSpc>
                <a:spcPct val="100000"/>
              </a:lnSpc>
            </a:pPr>
            <a:r>
              <a:rPr sz="1600" spc="-20" dirty="0">
                <a:latin typeface="Roboto"/>
                <a:cs typeface="Roboto"/>
              </a:rPr>
              <a:t>Kapasitas</a:t>
            </a:r>
            <a:r>
              <a:rPr sz="1600" spc="15" dirty="0">
                <a:latin typeface="Roboto"/>
                <a:cs typeface="Roboto"/>
              </a:rPr>
              <a:t> </a:t>
            </a:r>
            <a:r>
              <a:rPr sz="1600" spc="-20" dirty="0">
                <a:latin typeface="Roboto"/>
                <a:cs typeface="Roboto"/>
              </a:rPr>
              <a:t>dan </a:t>
            </a:r>
            <a:r>
              <a:rPr sz="1600" spc="-15" dirty="0">
                <a:latin typeface="Roboto"/>
                <a:cs typeface="Roboto"/>
              </a:rPr>
              <a:t> </a:t>
            </a:r>
            <a:r>
              <a:rPr sz="1600" spc="-5" dirty="0" err="1">
                <a:latin typeface="Roboto"/>
                <a:cs typeface="Roboto"/>
              </a:rPr>
              <a:t>kesejahteíaan</a:t>
            </a:r>
            <a:r>
              <a:rPr sz="1600" spc="-5" dirty="0">
                <a:latin typeface="Roboto"/>
                <a:cs typeface="Roboto"/>
              </a:rPr>
              <a:t> </a:t>
            </a:r>
            <a:r>
              <a:rPr sz="1600" dirty="0">
                <a:latin typeface="Roboto"/>
                <a:cs typeface="Roboto"/>
              </a:rPr>
              <a:t> </a:t>
            </a:r>
            <a:r>
              <a:rPr lang="en-GB" sz="1600" spc="170" dirty="0">
                <a:latin typeface="Roboto"/>
                <a:cs typeface="Roboto"/>
              </a:rPr>
              <a:t>PT</a:t>
            </a:r>
            <a:r>
              <a:rPr sz="1600" spc="170" dirty="0">
                <a:latin typeface="Roboto"/>
                <a:cs typeface="Roboto"/>
              </a:rPr>
              <a:t>K </a:t>
            </a:r>
            <a:r>
              <a:rPr sz="1600" spc="15" dirty="0">
                <a:latin typeface="Roboto"/>
                <a:cs typeface="Roboto"/>
              </a:rPr>
              <a:t>pe</a:t>
            </a:r>
            <a:r>
              <a:rPr lang="en-GB" sz="1600" spc="15" dirty="0">
                <a:latin typeface="Roboto"/>
                <a:cs typeface="Roboto"/>
              </a:rPr>
              <a:t>r</a:t>
            </a:r>
            <a:r>
              <a:rPr sz="1600" spc="15" dirty="0" err="1">
                <a:latin typeface="Roboto"/>
                <a:cs typeface="Roboto"/>
              </a:rPr>
              <a:t>lu</a:t>
            </a:r>
            <a:r>
              <a:rPr sz="1600" spc="15" dirty="0">
                <a:latin typeface="Roboto"/>
                <a:cs typeface="Roboto"/>
              </a:rPr>
              <a:t> </a:t>
            </a:r>
            <a:r>
              <a:rPr sz="1600" spc="20" dirty="0">
                <a:latin typeface="Roboto"/>
                <a:cs typeface="Roboto"/>
              </a:rPr>
              <a:t> </a:t>
            </a:r>
            <a:r>
              <a:rPr sz="1600" spc="-20" dirty="0" err="1">
                <a:latin typeface="Roboto"/>
                <a:cs typeface="Roboto"/>
              </a:rPr>
              <a:t>menjadi</a:t>
            </a:r>
            <a:r>
              <a:rPr sz="1600" spc="-20" dirty="0">
                <a:latin typeface="Roboto"/>
                <a:cs typeface="Roboto"/>
              </a:rPr>
              <a:t> </a:t>
            </a:r>
            <a:r>
              <a:rPr sz="1600" spc="-15" dirty="0">
                <a:latin typeface="Roboto"/>
                <a:cs typeface="Roboto"/>
              </a:rPr>
              <a:t> </a:t>
            </a:r>
            <a:r>
              <a:rPr sz="1600" dirty="0">
                <a:latin typeface="Roboto"/>
                <a:cs typeface="Roboto"/>
              </a:rPr>
              <a:t>pe</a:t>
            </a:r>
            <a:r>
              <a:rPr lang="en-GB" sz="1600" dirty="0">
                <a:latin typeface="Roboto"/>
                <a:cs typeface="Roboto"/>
              </a:rPr>
              <a:t>r</a:t>
            </a:r>
            <a:r>
              <a:rPr sz="1600" dirty="0" err="1">
                <a:latin typeface="Roboto"/>
                <a:cs typeface="Roboto"/>
              </a:rPr>
              <a:t>hatian</a:t>
            </a:r>
            <a:r>
              <a:rPr sz="1600" spc="15" dirty="0">
                <a:latin typeface="Roboto"/>
                <a:cs typeface="Roboto"/>
              </a:rPr>
              <a:t> </a:t>
            </a:r>
            <a:r>
              <a:rPr sz="1600" spc="25" dirty="0">
                <a:latin typeface="Roboto"/>
                <a:cs typeface="Roboto"/>
              </a:rPr>
              <a:t>aga</a:t>
            </a:r>
            <a:r>
              <a:rPr lang="en-GB" sz="1600" spc="25" dirty="0">
                <a:latin typeface="Roboto"/>
                <a:cs typeface="Roboto"/>
              </a:rPr>
              <a:t>r</a:t>
            </a:r>
            <a:r>
              <a:rPr sz="1600" spc="30" dirty="0">
                <a:latin typeface="Roboto"/>
                <a:cs typeface="Roboto"/>
              </a:rPr>
              <a:t> </a:t>
            </a:r>
            <a:r>
              <a:rPr sz="1600" spc="-5" dirty="0">
                <a:latin typeface="Roboto"/>
                <a:cs typeface="Roboto"/>
              </a:rPr>
              <a:t>keempat</a:t>
            </a:r>
            <a:r>
              <a:rPr sz="1600" spc="-75" dirty="0">
                <a:latin typeface="Roboto"/>
                <a:cs typeface="Roboto"/>
              </a:rPr>
              <a:t> </a:t>
            </a:r>
            <a:r>
              <a:rPr sz="1600" spc="-5" dirty="0">
                <a:latin typeface="Roboto"/>
                <a:cs typeface="Roboto"/>
              </a:rPr>
              <a:t>elemen </a:t>
            </a:r>
            <a:r>
              <a:rPr sz="1600" spc="-385" dirty="0">
                <a:latin typeface="Roboto"/>
                <a:cs typeface="Roboto"/>
              </a:rPr>
              <a:t> </a:t>
            </a:r>
            <a:r>
              <a:rPr sz="1600" spc="-25" dirty="0" err="1">
                <a:latin typeface="Roboto"/>
                <a:cs typeface="Roboto"/>
              </a:rPr>
              <a:t>ini</a:t>
            </a:r>
            <a:r>
              <a:rPr sz="1600" spc="5" dirty="0">
                <a:latin typeface="Roboto"/>
                <a:cs typeface="Roboto"/>
              </a:rPr>
              <a:t> </a:t>
            </a:r>
            <a:r>
              <a:rPr sz="1600" dirty="0" err="1">
                <a:latin typeface="Roboto"/>
                <a:cs typeface="Roboto"/>
              </a:rPr>
              <a:t>te</a:t>
            </a:r>
            <a:r>
              <a:rPr lang="en-GB" sz="1600" dirty="0">
                <a:latin typeface="Roboto"/>
                <a:cs typeface="Roboto"/>
              </a:rPr>
              <a:t>r</a:t>
            </a:r>
            <a:r>
              <a:rPr sz="1600" dirty="0" err="1">
                <a:latin typeface="Roboto"/>
                <a:cs typeface="Roboto"/>
              </a:rPr>
              <a:t>wujud</a:t>
            </a:r>
            <a:endParaRPr sz="1600" dirty="0">
              <a:latin typeface="Roboto"/>
              <a:cs typeface="Roboto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09728" y="957072"/>
            <a:ext cx="1888489" cy="299085"/>
          </a:xfrm>
          <a:custGeom>
            <a:avLst/>
            <a:gdLst/>
            <a:ahLst/>
            <a:cxnLst/>
            <a:rect l="l" t="t" r="r" b="b"/>
            <a:pathLst>
              <a:path w="1888489" h="299084">
                <a:moveTo>
                  <a:pt x="1838452" y="0"/>
                </a:moveTo>
                <a:lnTo>
                  <a:pt x="49784" y="0"/>
                </a:lnTo>
                <a:lnTo>
                  <a:pt x="30405" y="3921"/>
                </a:lnTo>
                <a:lnTo>
                  <a:pt x="14581" y="14604"/>
                </a:lnTo>
                <a:lnTo>
                  <a:pt x="3912" y="30432"/>
                </a:lnTo>
                <a:lnTo>
                  <a:pt x="0" y="49783"/>
                </a:lnTo>
                <a:lnTo>
                  <a:pt x="0" y="248919"/>
                </a:lnTo>
                <a:lnTo>
                  <a:pt x="3912" y="268271"/>
                </a:lnTo>
                <a:lnTo>
                  <a:pt x="14581" y="284099"/>
                </a:lnTo>
                <a:lnTo>
                  <a:pt x="30405" y="294782"/>
                </a:lnTo>
                <a:lnTo>
                  <a:pt x="49784" y="298703"/>
                </a:lnTo>
                <a:lnTo>
                  <a:pt x="1838452" y="298703"/>
                </a:lnTo>
                <a:lnTo>
                  <a:pt x="1857803" y="294782"/>
                </a:lnTo>
                <a:lnTo>
                  <a:pt x="1873630" y="284099"/>
                </a:lnTo>
                <a:lnTo>
                  <a:pt x="1884314" y="268271"/>
                </a:lnTo>
                <a:lnTo>
                  <a:pt x="1888236" y="248919"/>
                </a:lnTo>
                <a:lnTo>
                  <a:pt x="1888236" y="49783"/>
                </a:lnTo>
                <a:lnTo>
                  <a:pt x="1884314" y="30432"/>
                </a:lnTo>
                <a:lnTo>
                  <a:pt x="1873631" y="14604"/>
                </a:lnTo>
                <a:lnTo>
                  <a:pt x="1857803" y="3921"/>
                </a:lnTo>
                <a:lnTo>
                  <a:pt x="1838452" y="0"/>
                </a:lnTo>
                <a:close/>
              </a:path>
            </a:pathLst>
          </a:custGeom>
          <a:solidFill>
            <a:srgbClr val="6EA8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777951" y="982802"/>
            <a:ext cx="552450" cy="2292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b="1" spc="40" dirty="0">
                <a:solidFill>
                  <a:srgbClr val="FFFFFF"/>
                </a:solidFill>
                <a:latin typeface="Arial"/>
                <a:cs typeface="Arial"/>
              </a:rPr>
              <a:t>INPUT</a:t>
            </a:r>
            <a:endParaRPr sz="13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378964" y="957072"/>
            <a:ext cx="9573895" cy="299085"/>
          </a:xfrm>
          <a:custGeom>
            <a:avLst/>
            <a:gdLst/>
            <a:ahLst/>
            <a:cxnLst/>
            <a:rect l="l" t="t" r="r" b="b"/>
            <a:pathLst>
              <a:path w="9573895" h="299084">
                <a:moveTo>
                  <a:pt x="9523984" y="0"/>
                </a:moveTo>
                <a:lnTo>
                  <a:pt x="49784" y="0"/>
                </a:lnTo>
                <a:lnTo>
                  <a:pt x="30432" y="3921"/>
                </a:lnTo>
                <a:lnTo>
                  <a:pt x="14605" y="14604"/>
                </a:lnTo>
                <a:lnTo>
                  <a:pt x="3921" y="30432"/>
                </a:lnTo>
                <a:lnTo>
                  <a:pt x="0" y="49783"/>
                </a:lnTo>
                <a:lnTo>
                  <a:pt x="0" y="248919"/>
                </a:lnTo>
                <a:lnTo>
                  <a:pt x="3921" y="268271"/>
                </a:lnTo>
                <a:lnTo>
                  <a:pt x="14605" y="284099"/>
                </a:lnTo>
                <a:lnTo>
                  <a:pt x="30432" y="294782"/>
                </a:lnTo>
                <a:lnTo>
                  <a:pt x="49784" y="298703"/>
                </a:lnTo>
                <a:lnTo>
                  <a:pt x="9523984" y="298703"/>
                </a:lnTo>
                <a:lnTo>
                  <a:pt x="9543335" y="294782"/>
                </a:lnTo>
                <a:lnTo>
                  <a:pt x="9559163" y="284099"/>
                </a:lnTo>
                <a:lnTo>
                  <a:pt x="9569846" y="268271"/>
                </a:lnTo>
                <a:lnTo>
                  <a:pt x="9573767" y="248919"/>
                </a:lnTo>
                <a:lnTo>
                  <a:pt x="9573767" y="49783"/>
                </a:lnTo>
                <a:lnTo>
                  <a:pt x="9569846" y="30432"/>
                </a:lnTo>
                <a:lnTo>
                  <a:pt x="9559163" y="14604"/>
                </a:lnTo>
                <a:lnTo>
                  <a:pt x="9543335" y="3921"/>
                </a:lnTo>
                <a:lnTo>
                  <a:pt x="9523984" y="0"/>
                </a:lnTo>
                <a:close/>
              </a:path>
            </a:pathLst>
          </a:custGeom>
          <a:solidFill>
            <a:srgbClr val="0A52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6838315" y="983107"/>
            <a:ext cx="658495" cy="2286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00" b="1" spc="-45" dirty="0">
                <a:solidFill>
                  <a:srgbClr val="FFFFFF"/>
                </a:solidFill>
                <a:latin typeface="Arial"/>
                <a:cs typeface="Arial"/>
              </a:rPr>
              <a:t>PRO</a:t>
            </a:r>
            <a:r>
              <a:rPr sz="1300" b="1" spc="-5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b="1" spc="-135" dirty="0">
                <a:solidFill>
                  <a:srgbClr val="FFFFFF"/>
                </a:solidFill>
                <a:latin typeface="Arial"/>
                <a:cs typeface="Arial"/>
              </a:rPr>
              <a:t>ES</a:t>
            </a:r>
            <a:endParaRPr sz="13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0" y="0"/>
            <a:ext cx="12192000" cy="699770"/>
          </a:xfrm>
          <a:custGeom>
            <a:avLst/>
            <a:gdLst/>
            <a:ahLst/>
            <a:cxnLst/>
            <a:rect l="l" t="t" r="r" b="b"/>
            <a:pathLst>
              <a:path w="12192000" h="699770">
                <a:moveTo>
                  <a:pt x="12192000" y="0"/>
                </a:moveTo>
                <a:lnTo>
                  <a:pt x="0" y="0"/>
                </a:lnTo>
                <a:lnTo>
                  <a:pt x="0" y="699515"/>
                </a:lnTo>
                <a:lnTo>
                  <a:pt x="12192000" y="699515"/>
                </a:lnTo>
                <a:lnTo>
                  <a:pt x="12192000" y="0"/>
                </a:lnTo>
                <a:close/>
              </a:path>
            </a:pathLst>
          </a:custGeom>
          <a:solidFill>
            <a:srgbClr val="B4C6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>
            <a:spLocks noGrp="1"/>
          </p:cNvSpPr>
          <p:nvPr>
            <p:ph type="title"/>
          </p:nvPr>
        </p:nvSpPr>
        <p:spPr>
          <a:xfrm>
            <a:off x="400913" y="97020"/>
            <a:ext cx="11388090" cy="44820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800" b="1" spc="-45" dirty="0">
                <a:solidFill>
                  <a:srgbClr val="2E5496"/>
                </a:solidFill>
              </a:rPr>
              <a:t>Kegiatan</a:t>
            </a:r>
            <a:r>
              <a:rPr sz="2800" b="1" spc="-150" dirty="0">
                <a:solidFill>
                  <a:srgbClr val="2E5496"/>
                </a:solidFill>
              </a:rPr>
              <a:t> </a:t>
            </a:r>
            <a:r>
              <a:rPr sz="2800" b="1" spc="-35" dirty="0">
                <a:solidFill>
                  <a:srgbClr val="2E5496"/>
                </a:solidFill>
              </a:rPr>
              <a:t>dan</a:t>
            </a:r>
            <a:r>
              <a:rPr sz="2800" b="1" spc="-125" dirty="0">
                <a:solidFill>
                  <a:srgbClr val="2E5496"/>
                </a:solidFill>
              </a:rPr>
              <a:t> </a:t>
            </a:r>
            <a:r>
              <a:rPr sz="2800" b="1" spc="-20" dirty="0">
                <a:solidFill>
                  <a:srgbClr val="2E5496"/>
                </a:solidFill>
              </a:rPr>
              <a:t>Bentuk</a:t>
            </a:r>
            <a:r>
              <a:rPr sz="2800" b="1" spc="-114" dirty="0">
                <a:solidFill>
                  <a:srgbClr val="2E5496"/>
                </a:solidFill>
              </a:rPr>
              <a:t> </a:t>
            </a:r>
            <a:r>
              <a:rPr sz="2800" b="1" spc="-65" dirty="0">
                <a:solidFill>
                  <a:srgbClr val="2E5496"/>
                </a:solidFill>
              </a:rPr>
              <a:t>Layanan</a:t>
            </a:r>
            <a:r>
              <a:rPr sz="2800" b="1" spc="-135" dirty="0">
                <a:solidFill>
                  <a:srgbClr val="2E5496"/>
                </a:solidFill>
              </a:rPr>
              <a:t> </a:t>
            </a:r>
            <a:r>
              <a:rPr sz="2800" b="1" spc="-45" dirty="0">
                <a:solidFill>
                  <a:srgbClr val="2E5496"/>
                </a:solidFill>
              </a:rPr>
              <a:t>yang</a:t>
            </a:r>
            <a:r>
              <a:rPr sz="2800" b="1" spc="-140" dirty="0">
                <a:solidFill>
                  <a:srgbClr val="2E5496"/>
                </a:solidFill>
              </a:rPr>
              <a:t> </a:t>
            </a:r>
            <a:r>
              <a:rPr sz="2800" b="1" spc="-55" dirty="0">
                <a:solidFill>
                  <a:srgbClr val="2E5496"/>
                </a:solidFill>
              </a:rPr>
              <a:t>Perlu</a:t>
            </a:r>
            <a:r>
              <a:rPr sz="2800" b="1" spc="-114" dirty="0">
                <a:solidFill>
                  <a:srgbClr val="2E5496"/>
                </a:solidFill>
              </a:rPr>
              <a:t> </a:t>
            </a:r>
            <a:r>
              <a:rPr sz="2800" b="1" spc="-25" dirty="0">
                <a:solidFill>
                  <a:srgbClr val="2E5496"/>
                </a:solidFill>
              </a:rPr>
              <a:t>Ada</a:t>
            </a:r>
            <a:r>
              <a:rPr sz="2800" b="1" spc="-120" dirty="0">
                <a:solidFill>
                  <a:srgbClr val="2E5496"/>
                </a:solidFill>
              </a:rPr>
              <a:t> </a:t>
            </a:r>
            <a:r>
              <a:rPr sz="2800" b="1" spc="-35" dirty="0">
                <a:solidFill>
                  <a:srgbClr val="2E5496"/>
                </a:solidFill>
              </a:rPr>
              <a:t>di</a:t>
            </a:r>
            <a:r>
              <a:rPr sz="2800" b="1" spc="-120" dirty="0">
                <a:solidFill>
                  <a:srgbClr val="2E5496"/>
                </a:solidFill>
              </a:rPr>
              <a:t> </a:t>
            </a:r>
            <a:r>
              <a:rPr sz="2800" b="1" spc="-65" dirty="0">
                <a:solidFill>
                  <a:srgbClr val="2E5496"/>
                </a:solidFill>
              </a:rPr>
              <a:t>Satuan</a:t>
            </a:r>
            <a:r>
              <a:rPr sz="2800" b="1" spc="-130" dirty="0">
                <a:solidFill>
                  <a:srgbClr val="2E5496"/>
                </a:solidFill>
              </a:rPr>
              <a:t> </a:t>
            </a:r>
            <a:r>
              <a:rPr sz="2800" b="1" dirty="0">
                <a:solidFill>
                  <a:srgbClr val="2E5496"/>
                </a:solidFill>
              </a:rPr>
              <a:t>PAUD</a:t>
            </a:r>
            <a:r>
              <a:rPr sz="2800" b="1" spc="-110" dirty="0">
                <a:solidFill>
                  <a:srgbClr val="2E5496"/>
                </a:solidFill>
              </a:rPr>
              <a:t> </a:t>
            </a:r>
            <a:r>
              <a:rPr sz="2800" b="1" spc="-50" dirty="0">
                <a:solidFill>
                  <a:srgbClr val="2E5496"/>
                </a:solidFill>
              </a:rPr>
              <a:t>yang</a:t>
            </a:r>
            <a:r>
              <a:rPr sz="2800" b="1" spc="-120" dirty="0">
                <a:solidFill>
                  <a:srgbClr val="2E5496"/>
                </a:solidFill>
              </a:rPr>
              <a:t> </a:t>
            </a:r>
            <a:r>
              <a:rPr sz="2800" b="1" spc="-60" dirty="0">
                <a:solidFill>
                  <a:srgbClr val="2E5496"/>
                </a:solidFill>
              </a:rPr>
              <a:t>Berkualitas</a:t>
            </a:r>
            <a:endParaRPr sz="2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4691" y="184404"/>
            <a:ext cx="11227308" cy="132588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55382" y="262238"/>
            <a:ext cx="9923513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31130" marR="5080" indent="-4250690" algn="ctr">
              <a:lnSpc>
                <a:spcPct val="100000"/>
              </a:lnSpc>
              <a:spcBef>
                <a:spcPts val="100"/>
              </a:spcBef>
            </a:pPr>
            <a:r>
              <a:rPr sz="3600" b="1" spc="-25" dirty="0"/>
              <a:t>APA</a:t>
            </a:r>
            <a:r>
              <a:rPr sz="3600" b="1" spc="-150" dirty="0"/>
              <a:t> </a:t>
            </a:r>
            <a:r>
              <a:rPr sz="3600" b="1" spc="-110" dirty="0"/>
              <a:t>YANG</a:t>
            </a:r>
            <a:r>
              <a:rPr sz="3600" b="1" spc="-150" dirty="0"/>
              <a:t> </a:t>
            </a:r>
            <a:r>
              <a:rPr sz="3600" b="1" spc="-165" dirty="0"/>
              <a:t>DISEBUT</a:t>
            </a:r>
            <a:r>
              <a:rPr sz="3600" b="1" spc="-170" dirty="0"/>
              <a:t> </a:t>
            </a:r>
            <a:r>
              <a:rPr sz="3600" b="1" spc="-75" dirty="0"/>
              <a:t>DENGAN</a:t>
            </a:r>
            <a:r>
              <a:rPr sz="3600" b="1" spc="-120" dirty="0"/>
              <a:t> </a:t>
            </a:r>
            <a:r>
              <a:rPr sz="3600" b="1" spc="-80" dirty="0"/>
              <a:t>KEBUTUHAN</a:t>
            </a:r>
            <a:r>
              <a:rPr sz="3600" b="1" spc="-140" dirty="0"/>
              <a:t> </a:t>
            </a:r>
            <a:r>
              <a:rPr sz="3600" b="1" spc="-170" dirty="0"/>
              <a:t>ESENSIAL</a:t>
            </a:r>
            <a:r>
              <a:rPr sz="3600" b="1" spc="-140" dirty="0"/>
              <a:t> </a:t>
            </a:r>
            <a:br>
              <a:rPr lang="en-GB" sz="3600" b="1" spc="-140" dirty="0"/>
            </a:br>
            <a:r>
              <a:rPr sz="3600" b="1" spc="-125" dirty="0"/>
              <a:t>NON- </a:t>
            </a:r>
            <a:r>
              <a:rPr sz="3600" b="1" spc="-114" dirty="0"/>
              <a:t>PENDID</a:t>
            </a:r>
            <a:r>
              <a:rPr lang="en-GB" sz="3600" b="1" spc="-114" dirty="0"/>
              <a:t>I</a:t>
            </a:r>
            <a:r>
              <a:rPr sz="3600" b="1" spc="-114" dirty="0"/>
              <a:t>KAN?</a:t>
            </a:r>
          </a:p>
        </p:txBody>
      </p:sp>
      <p:sp>
        <p:nvSpPr>
          <p:cNvPr id="9" name="object 9"/>
          <p:cNvSpPr/>
          <p:nvPr/>
        </p:nvSpPr>
        <p:spPr>
          <a:xfrm>
            <a:off x="858558" y="1853427"/>
            <a:ext cx="11126364" cy="4399915"/>
          </a:xfrm>
          <a:custGeom>
            <a:avLst/>
            <a:gdLst/>
            <a:ahLst/>
            <a:cxnLst/>
            <a:rect l="l" t="t" r="r" b="b"/>
            <a:pathLst>
              <a:path w="8747760" h="4399915">
                <a:moveTo>
                  <a:pt x="8014461" y="0"/>
                </a:moveTo>
                <a:lnTo>
                  <a:pt x="733297" y="0"/>
                </a:lnTo>
                <a:lnTo>
                  <a:pt x="685081" y="1559"/>
                </a:lnTo>
                <a:lnTo>
                  <a:pt x="637698" y="6174"/>
                </a:lnTo>
                <a:lnTo>
                  <a:pt x="591245" y="13747"/>
                </a:lnTo>
                <a:lnTo>
                  <a:pt x="545818" y="24182"/>
                </a:lnTo>
                <a:lnTo>
                  <a:pt x="501513" y="37382"/>
                </a:lnTo>
                <a:lnTo>
                  <a:pt x="458428" y="53251"/>
                </a:lnTo>
                <a:lnTo>
                  <a:pt x="416660" y="71692"/>
                </a:lnTo>
                <a:lnTo>
                  <a:pt x="376303" y="92608"/>
                </a:lnTo>
                <a:lnTo>
                  <a:pt x="337456" y="115903"/>
                </a:lnTo>
                <a:lnTo>
                  <a:pt x="300215" y="141480"/>
                </a:lnTo>
                <a:lnTo>
                  <a:pt x="264677" y="169242"/>
                </a:lnTo>
                <a:lnTo>
                  <a:pt x="230937" y="199093"/>
                </a:lnTo>
                <a:lnTo>
                  <a:pt x="199093" y="230937"/>
                </a:lnTo>
                <a:lnTo>
                  <a:pt x="169242" y="264677"/>
                </a:lnTo>
                <a:lnTo>
                  <a:pt x="141480" y="300215"/>
                </a:lnTo>
                <a:lnTo>
                  <a:pt x="115903" y="337456"/>
                </a:lnTo>
                <a:lnTo>
                  <a:pt x="92608" y="376303"/>
                </a:lnTo>
                <a:lnTo>
                  <a:pt x="71692" y="416660"/>
                </a:lnTo>
                <a:lnTo>
                  <a:pt x="53251" y="458428"/>
                </a:lnTo>
                <a:lnTo>
                  <a:pt x="37382" y="501513"/>
                </a:lnTo>
                <a:lnTo>
                  <a:pt x="24182" y="545818"/>
                </a:lnTo>
                <a:lnTo>
                  <a:pt x="13747" y="591245"/>
                </a:lnTo>
                <a:lnTo>
                  <a:pt x="6174" y="637698"/>
                </a:lnTo>
                <a:lnTo>
                  <a:pt x="1559" y="685081"/>
                </a:lnTo>
                <a:lnTo>
                  <a:pt x="0" y="733298"/>
                </a:lnTo>
                <a:lnTo>
                  <a:pt x="0" y="3666490"/>
                </a:lnTo>
                <a:lnTo>
                  <a:pt x="1559" y="3714703"/>
                </a:lnTo>
                <a:lnTo>
                  <a:pt x="6174" y="3762083"/>
                </a:lnTo>
                <a:lnTo>
                  <a:pt x="13747" y="3808535"/>
                </a:lnTo>
                <a:lnTo>
                  <a:pt x="24182" y="3853961"/>
                </a:lnTo>
                <a:lnTo>
                  <a:pt x="37382" y="3898264"/>
                </a:lnTo>
                <a:lnTo>
                  <a:pt x="53251" y="3941348"/>
                </a:lnTo>
                <a:lnTo>
                  <a:pt x="71692" y="3983116"/>
                </a:lnTo>
                <a:lnTo>
                  <a:pt x="92608" y="4023472"/>
                </a:lnTo>
                <a:lnTo>
                  <a:pt x="115903" y="4062319"/>
                </a:lnTo>
                <a:lnTo>
                  <a:pt x="141480" y="4099561"/>
                </a:lnTo>
                <a:lnTo>
                  <a:pt x="169242" y="4135100"/>
                </a:lnTo>
                <a:lnTo>
                  <a:pt x="199093" y="4168840"/>
                </a:lnTo>
                <a:lnTo>
                  <a:pt x="230937" y="4200684"/>
                </a:lnTo>
                <a:lnTo>
                  <a:pt x="264677" y="4230537"/>
                </a:lnTo>
                <a:lnTo>
                  <a:pt x="300215" y="4258300"/>
                </a:lnTo>
                <a:lnTo>
                  <a:pt x="337456" y="4283878"/>
                </a:lnTo>
                <a:lnTo>
                  <a:pt x="376303" y="4307174"/>
                </a:lnTo>
                <a:lnTo>
                  <a:pt x="416660" y="4328091"/>
                </a:lnTo>
                <a:lnTo>
                  <a:pt x="458428" y="4346533"/>
                </a:lnTo>
                <a:lnTo>
                  <a:pt x="501513" y="4362402"/>
                </a:lnTo>
                <a:lnTo>
                  <a:pt x="545818" y="4375603"/>
                </a:lnTo>
                <a:lnTo>
                  <a:pt x="591245" y="4386039"/>
                </a:lnTo>
                <a:lnTo>
                  <a:pt x="637698" y="4393613"/>
                </a:lnTo>
                <a:lnTo>
                  <a:pt x="685081" y="4398228"/>
                </a:lnTo>
                <a:lnTo>
                  <a:pt x="733297" y="4399788"/>
                </a:lnTo>
                <a:lnTo>
                  <a:pt x="8014461" y="4399788"/>
                </a:lnTo>
                <a:lnTo>
                  <a:pt x="8062678" y="4398228"/>
                </a:lnTo>
                <a:lnTo>
                  <a:pt x="8110061" y="4393613"/>
                </a:lnTo>
                <a:lnTo>
                  <a:pt x="8156514" y="4386039"/>
                </a:lnTo>
                <a:lnTo>
                  <a:pt x="8201941" y="4375603"/>
                </a:lnTo>
                <a:lnTo>
                  <a:pt x="8246246" y="4362402"/>
                </a:lnTo>
                <a:lnTo>
                  <a:pt x="8289331" y="4346533"/>
                </a:lnTo>
                <a:lnTo>
                  <a:pt x="8331099" y="4328091"/>
                </a:lnTo>
                <a:lnTo>
                  <a:pt x="8371456" y="4307174"/>
                </a:lnTo>
                <a:lnTo>
                  <a:pt x="8410303" y="4283878"/>
                </a:lnTo>
                <a:lnTo>
                  <a:pt x="8447544" y="4258300"/>
                </a:lnTo>
                <a:lnTo>
                  <a:pt x="8483082" y="4230537"/>
                </a:lnTo>
                <a:lnTo>
                  <a:pt x="8516822" y="4200684"/>
                </a:lnTo>
                <a:lnTo>
                  <a:pt x="8548666" y="4168840"/>
                </a:lnTo>
                <a:lnTo>
                  <a:pt x="8578517" y="4135100"/>
                </a:lnTo>
                <a:lnTo>
                  <a:pt x="8606279" y="4099561"/>
                </a:lnTo>
                <a:lnTo>
                  <a:pt x="8631856" y="4062319"/>
                </a:lnTo>
                <a:lnTo>
                  <a:pt x="8655151" y="4023472"/>
                </a:lnTo>
                <a:lnTo>
                  <a:pt x="8676067" y="3983116"/>
                </a:lnTo>
                <a:lnTo>
                  <a:pt x="8694508" y="3941348"/>
                </a:lnTo>
                <a:lnTo>
                  <a:pt x="8710377" y="3898264"/>
                </a:lnTo>
                <a:lnTo>
                  <a:pt x="8723577" y="3853961"/>
                </a:lnTo>
                <a:lnTo>
                  <a:pt x="8734012" y="3808535"/>
                </a:lnTo>
                <a:lnTo>
                  <a:pt x="8741585" y="3762083"/>
                </a:lnTo>
                <a:lnTo>
                  <a:pt x="8746200" y="3714703"/>
                </a:lnTo>
                <a:lnTo>
                  <a:pt x="8747760" y="3666490"/>
                </a:lnTo>
                <a:lnTo>
                  <a:pt x="8747760" y="733298"/>
                </a:lnTo>
                <a:lnTo>
                  <a:pt x="8746200" y="685081"/>
                </a:lnTo>
                <a:lnTo>
                  <a:pt x="8741585" y="637698"/>
                </a:lnTo>
                <a:lnTo>
                  <a:pt x="8734012" y="591245"/>
                </a:lnTo>
                <a:lnTo>
                  <a:pt x="8723577" y="545818"/>
                </a:lnTo>
                <a:lnTo>
                  <a:pt x="8710377" y="501513"/>
                </a:lnTo>
                <a:lnTo>
                  <a:pt x="8694508" y="458428"/>
                </a:lnTo>
                <a:lnTo>
                  <a:pt x="8676067" y="416660"/>
                </a:lnTo>
                <a:lnTo>
                  <a:pt x="8655151" y="376303"/>
                </a:lnTo>
                <a:lnTo>
                  <a:pt x="8631856" y="337456"/>
                </a:lnTo>
                <a:lnTo>
                  <a:pt x="8606279" y="300215"/>
                </a:lnTo>
                <a:lnTo>
                  <a:pt x="8578517" y="264677"/>
                </a:lnTo>
                <a:lnTo>
                  <a:pt x="8548666" y="230937"/>
                </a:lnTo>
                <a:lnTo>
                  <a:pt x="8516822" y="199093"/>
                </a:lnTo>
                <a:lnTo>
                  <a:pt x="8483082" y="169242"/>
                </a:lnTo>
                <a:lnTo>
                  <a:pt x="8447544" y="141480"/>
                </a:lnTo>
                <a:lnTo>
                  <a:pt x="8410303" y="115903"/>
                </a:lnTo>
                <a:lnTo>
                  <a:pt x="8371456" y="92608"/>
                </a:lnTo>
                <a:lnTo>
                  <a:pt x="8331099" y="71692"/>
                </a:lnTo>
                <a:lnTo>
                  <a:pt x="8289331" y="53251"/>
                </a:lnTo>
                <a:lnTo>
                  <a:pt x="8246246" y="37382"/>
                </a:lnTo>
                <a:lnTo>
                  <a:pt x="8201941" y="24182"/>
                </a:lnTo>
                <a:lnTo>
                  <a:pt x="8156514" y="13747"/>
                </a:lnTo>
                <a:lnTo>
                  <a:pt x="8110061" y="6174"/>
                </a:lnTo>
                <a:lnTo>
                  <a:pt x="8062678" y="1559"/>
                </a:lnTo>
                <a:lnTo>
                  <a:pt x="8014461" y="0"/>
                </a:lnTo>
                <a:close/>
              </a:path>
            </a:pathLst>
          </a:custGeom>
          <a:solidFill>
            <a:srgbClr val="8ECA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403010" y="2463993"/>
            <a:ext cx="10037460" cy="26935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100"/>
              </a:spcBef>
            </a:pPr>
            <a:r>
              <a:rPr sz="1600" b="1" i="1" spc="-5" dirty="0">
                <a:solidFill>
                  <a:srgbClr val="2E5496"/>
                </a:solidFill>
                <a:latin typeface="Arial"/>
                <a:cs typeface="Arial"/>
              </a:rPr>
              <a:t>PAUD Berkualitas menegaskan bahwa layanan </a:t>
            </a:r>
            <a:r>
              <a:rPr sz="1600" b="1" i="1" spc="-10" dirty="0">
                <a:solidFill>
                  <a:srgbClr val="2E5496"/>
                </a:solidFill>
                <a:latin typeface="Arial"/>
                <a:cs typeface="Arial"/>
              </a:rPr>
              <a:t>PAUD </a:t>
            </a:r>
            <a:r>
              <a:rPr sz="1600" b="1" i="1" spc="-5" dirty="0">
                <a:solidFill>
                  <a:srgbClr val="2E5496"/>
                </a:solidFill>
                <a:latin typeface="Arial"/>
                <a:cs typeface="Arial"/>
              </a:rPr>
              <a:t>tidak hanya terbatas pada aspek </a:t>
            </a:r>
            <a:r>
              <a:rPr sz="1600" b="1" i="1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2E5496"/>
                </a:solidFill>
                <a:latin typeface="Arial"/>
                <a:cs typeface="Arial"/>
              </a:rPr>
              <a:t>pendidikan saja. Agar anak berkembang dengan utuh, </a:t>
            </a:r>
            <a:r>
              <a:rPr sz="1600" b="1" i="1" spc="-10" dirty="0">
                <a:solidFill>
                  <a:srgbClr val="2E5496"/>
                </a:solidFill>
                <a:latin typeface="Arial"/>
                <a:cs typeface="Arial"/>
              </a:rPr>
              <a:t>maka </a:t>
            </a:r>
            <a:r>
              <a:rPr sz="1600" b="1" i="1" dirty="0">
                <a:solidFill>
                  <a:srgbClr val="2E5496"/>
                </a:solidFill>
                <a:latin typeface="Arial"/>
                <a:cs typeface="Arial"/>
              </a:rPr>
              <a:t>satuan </a:t>
            </a:r>
            <a:r>
              <a:rPr sz="1600" b="1" i="1" spc="-5" dirty="0">
                <a:solidFill>
                  <a:srgbClr val="2E5496"/>
                </a:solidFill>
                <a:latin typeface="Arial"/>
                <a:cs typeface="Arial"/>
              </a:rPr>
              <a:t>PAUD perlu juga </a:t>
            </a:r>
            <a:r>
              <a:rPr sz="1600" b="1" i="1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2E5496"/>
                </a:solidFill>
                <a:latin typeface="Arial"/>
                <a:cs typeface="Arial"/>
              </a:rPr>
              <a:t>memantau dan mendukung terpenuhinya </a:t>
            </a:r>
            <a:r>
              <a:rPr sz="1600" b="1" spc="-5" dirty="0">
                <a:solidFill>
                  <a:srgbClr val="2E5496"/>
                </a:solidFill>
                <a:latin typeface="Arial"/>
                <a:cs typeface="Arial"/>
              </a:rPr>
              <a:t>kebutuhan esensial </a:t>
            </a:r>
            <a:r>
              <a:rPr sz="1600" b="1" dirty="0">
                <a:solidFill>
                  <a:srgbClr val="2E5496"/>
                </a:solidFill>
                <a:latin typeface="Arial"/>
                <a:cs typeface="Arial"/>
              </a:rPr>
              <a:t>anak di </a:t>
            </a:r>
            <a:r>
              <a:rPr sz="1600" b="1" spc="-5" dirty="0">
                <a:solidFill>
                  <a:srgbClr val="2E5496"/>
                </a:solidFill>
                <a:latin typeface="Arial"/>
                <a:cs typeface="Arial"/>
              </a:rPr>
              <a:t>luar pendidikan, </a:t>
            </a:r>
            <a:r>
              <a:rPr sz="1600" b="1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2E5496"/>
                </a:solidFill>
                <a:latin typeface="Arial"/>
                <a:cs typeface="Arial"/>
              </a:rPr>
              <a:t>yaitu</a:t>
            </a:r>
            <a:r>
              <a:rPr sz="1600" b="1" spc="5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Arial"/>
                <a:cs typeface="Arial"/>
              </a:rPr>
              <a:t>kesehatan,</a:t>
            </a:r>
            <a:r>
              <a:rPr sz="1600" b="1" spc="2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Arial"/>
                <a:cs typeface="Arial"/>
              </a:rPr>
              <a:t>gizi,</a:t>
            </a:r>
            <a:r>
              <a:rPr sz="1600" b="1" spc="2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Arial"/>
                <a:cs typeface="Arial"/>
              </a:rPr>
              <a:t>pengasuhan,</a:t>
            </a:r>
            <a:r>
              <a:rPr sz="1600" b="1" spc="2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Arial"/>
                <a:cs typeface="Arial"/>
              </a:rPr>
              <a:t>perlindungan,</a:t>
            </a:r>
            <a:r>
              <a:rPr sz="1600" b="1" spc="4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Arial"/>
                <a:cs typeface="Arial"/>
              </a:rPr>
              <a:t>dan</a:t>
            </a:r>
            <a:r>
              <a:rPr sz="1600" b="1" spc="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Arial"/>
                <a:cs typeface="Arial"/>
              </a:rPr>
              <a:t>kesejahteraan</a:t>
            </a:r>
            <a:r>
              <a:rPr sz="1600" b="1" spc="-5" dirty="0">
                <a:solidFill>
                  <a:srgbClr val="2E5496"/>
                </a:solidFill>
                <a:latin typeface="Arial MT"/>
                <a:cs typeface="Arial MT"/>
              </a:rPr>
              <a:t>.</a:t>
            </a:r>
            <a:endParaRPr sz="1600" b="1" dirty="0">
              <a:latin typeface="Arial MT"/>
              <a:cs typeface="Arial MT"/>
            </a:endParaRPr>
          </a:p>
          <a:p>
            <a:pPr marL="12700" marR="6350" algn="just">
              <a:lnSpc>
                <a:spcPct val="150000"/>
              </a:lnSpc>
              <a:spcBef>
                <a:spcPts val="1105"/>
              </a:spcBef>
            </a:pPr>
            <a:r>
              <a:rPr sz="1600" b="1" spc="-5" dirty="0">
                <a:solidFill>
                  <a:srgbClr val="2E5496"/>
                </a:solidFill>
                <a:latin typeface="Arial MT"/>
                <a:cs typeface="Arial MT"/>
              </a:rPr>
              <a:t>Terpenuhinya kebutuhan esensial anak menjadi salah satu dari beberapa tujuan khusus </a:t>
            </a:r>
            <a:r>
              <a:rPr sz="1600" b="1" dirty="0">
                <a:solidFill>
                  <a:srgbClr val="2E5496"/>
                </a:solidFill>
                <a:latin typeface="Arial MT"/>
                <a:cs typeface="Arial MT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Arial MT"/>
                <a:cs typeface="Arial MT"/>
              </a:rPr>
              <a:t>Pengembangan Anak Usia </a:t>
            </a:r>
            <a:r>
              <a:rPr sz="1600" b="1" spc="-10" dirty="0">
                <a:solidFill>
                  <a:srgbClr val="2E5496"/>
                </a:solidFill>
                <a:latin typeface="Arial MT"/>
                <a:cs typeface="Arial MT"/>
              </a:rPr>
              <a:t>Dini </a:t>
            </a:r>
            <a:r>
              <a:rPr sz="1600" b="1" spc="-5" dirty="0">
                <a:solidFill>
                  <a:srgbClr val="2E5496"/>
                </a:solidFill>
                <a:latin typeface="Arial MT"/>
                <a:cs typeface="Arial MT"/>
              </a:rPr>
              <a:t>Holistik-Integratif. Dalam Peraturan Presiden </a:t>
            </a:r>
            <a:r>
              <a:rPr sz="1600" b="1" dirty="0">
                <a:solidFill>
                  <a:srgbClr val="2E5496"/>
                </a:solidFill>
                <a:latin typeface="Arial MT"/>
                <a:cs typeface="Arial MT"/>
              </a:rPr>
              <a:t>(Perpres) </a:t>
            </a:r>
            <a:r>
              <a:rPr sz="1600" b="1" spc="-10" dirty="0">
                <a:solidFill>
                  <a:srgbClr val="2E5496"/>
                </a:solidFill>
                <a:latin typeface="Arial MT"/>
                <a:cs typeface="Arial MT"/>
              </a:rPr>
              <a:t>No </a:t>
            </a:r>
            <a:r>
              <a:rPr sz="1600" b="1" spc="-5" dirty="0">
                <a:solidFill>
                  <a:srgbClr val="2E5496"/>
                </a:solidFill>
                <a:latin typeface="Arial MT"/>
                <a:cs typeface="Arial MT"/>
              </a:rPr>
              <a:t> 60</a:t>
            </a:r>
            <a:r>
              <a:rPr sz="1600" b="1" dirty="0">
                <a:solidFill>
                  <a:srgbClr val="2E5496"/>
                </a:solidFill>
                <a:latin typeface="Arial MT"/>
                <a:cs typeface="Arial MT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Arial MT"/>
                <a:cs typeface="Arial MT"/>
              </a:rPr>
              <a:t>tahun</a:t>
            </a:r>
            <a:r>
              <a:rPr sz="1600" b="1" spc="15" dirty="0">
                <a:solidFill>
                  <a:srgbClr val="2E5496"/>
                </a:solidFill>
                <a:latin typeface="Arial MT"/>
                <a:cs typeface="Arial MT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Arial MT"/>
                <a:cs typeface="Arial MT"/>
              </a:rPr>
              <a:t>2013</a:t>
            </a:r>
            <a:r>
              <a:rPr sz="1600" b="1" spc="15" dirty="0">
                <a:solidFill>
                  <a:srgbClr val="2E5496"/>
                </a:solidFill>
                <a:latin typeface="Arial MT"/>
                <a:cs typeface="Arial MT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Arial MT"/>
                <a:cs typeface="Arial MT"/>
              </a:rPr>
              <a:t>tentang</a:t>
            </a:r>
            <a:r>
              <a:rPr sz="1600" b="1" spc="15" dirty="0">
                <a:solidFill>
                  <a:srgbClr val="2E5496"/>
                </a:solidFill>
                <a:latin typeface="Arial MT"/>
                <a:cs typeface="Arial MT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Arial MT"/>
                <a:cs typeface="Arial MT"/>
              </a:rPr>
              <a:t>Pengembangan</a:t>
            </a:r>
            <a:r>
              <a:rPr sz="1600" b="1" spc="10" dirty="0">
                <a:solidFill>
                  <a:srgbClr val="2E5496"/>
                </a:solidFill>
                <a:latin typeface="Arial MT"/>
                <a:cs typeface="Arial MT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Arial MT"/>
                <a:cs typeface="Arial MT"/>
              </a:rPr>
              <a:t>Anak</a:t>
            </a:r>
            <a:r>
              <a:rPr sz="1600" b="1" spc="15" dirty="0">
                <a:solidFill>
                  <a:srgbClr val="2E5496"/>
                </a:solidFill>
                <a:latin typeface="Arial MT"/>
                <a:cs typeface="Arial MT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Arial MT"/>
                <a:cs typeface="Arial MT"/>
              </a:rPr>
              <a:t>Usia</a:t>
            </a:r>
            <a:r>
              <a:rPr sz="1600" b="1" spc="-10" dirty="0">
                <a:solidFill>
                  <a:srgbClr val="2E5496"/>
                </a:solidFill>
                <a:latin typeface="Arial MT"/>
                <a:cs typeface="Arial MT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Arial MT"/>
                <a:cs typeface="Arial MT"/>
              </a:rPr>
              <a:t>Dini</a:t>
            </a:r>
            <a:r>
              <a:rPr sz="1600" b="1" spc="-15" dirty="0">
                <a:solidFill>
                  <a:srgbClr val="2E5496"/>
                </a:solidFill>
                <a:latin typeface="Arial MT"/>
                <a:cs typeface="Arial MT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Arial MT"/>
                <a:cs typeface="Arial MT"/>
              </a:rPr>
              <a:t>Holistik</a:t>
            </a:r>
            <a:r>
              <a:rPr sz="1600" b="1" spc="-15" dirty="0">
                <a:solidFill>
                  <a:srgbClr val="2E5496"/>
                </a:solidFill>
                <a:latin typeface="Arial MT"/>
                <a:cs typeface="Arial MT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Arial MT"/>
                <a:cs typeface="Arial MT"/>
              </a:rPr>
              <a:t>Integratif</a:t>
            </a:r>
            <a:r>
              <a:rPr sz="1600" b="1" spc="25" dirty="0">
                <a:solidFill>
                  <a:srgbClr val="2E5496"/>
                </a:solidFill>
                <a:latin typeface="Arial MT"/>
                <a:cs typeface="Arial MT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Arial MT"/>
                <a:cs typeface="Arial MT"/>
              </a:rPr>
              <a:t>(PAUDHI</a:t>
            </a:r>
            <a:r>
              <a:rPr sz="1600" b="1" i="1" spc="-5" dirty="0">
                <a:solidFill>
                  <a:srgbClr val="2E5496"/>
                </a:solidFill>
                <a:latin typeface="Arial"/>
                <a:cs typeface="Arial"/>
              </a:rPr>
              <a:t>)</a:t>
            </a:r>
            <a:endParaRPr sz="1600" b="1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76883"/>
            <a:ext cx="12192000" cy="5881370"/>
          </a:xfrm>
          <a:custGeom>
            <a:avLst/>
            <a:gdLst/>
            <a:ahLst/>
            <a:cxnLst/>
            <a:rect l="l" t="t" r="r" b="b"/>
            <a:pathLst>
              <a:path w="12192000" h="5881370">
                <a:moveTo>
                  <a:pt x="0" y="5881115"/>
                </a:moveTo>
                <a:lnTo>
                  <a:pt x="12192000" y="5881115"/>
                </a:lnTo>
                <a:lnTo>
                  <a:pt x="12192000" y="0"/>
                </a:lnTo>
                <a:lnTo>
                  <a:pt x="0" y="0"/>
                </a:lnTo>
                <a:lnTo>
                  <a:pt x="0" y="5881115"/>
                </a:lnTo>
                <a:close/>
              </a:path>
            </a:pathLst>
          </a:custGeom>
          <a:solidFill>
            <a:srgbClr val="D3EC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977265"/>
          </a:xfrm>
          <a:custGeom>
            <a:avLst/>
            <a:gdLst/>
            <a:ahLst/>
            <a:cxnLst/>
            <a:rect l="l" t="t" r="r" b="b"/>
            <a:pathLst>
              <a:path w="12192000" h="977265">
                <a:moveTo>
                  <a:pt x="12192000" y="0"/>
                </a:moveTo>
                <a:lnTo>
                  <a:pt x="0" y="0"/>
                </a:lnTo>
                <a:lnTo>
                  <a:pt x="0" y="976884"/>
                </a:lnTo>
                <a:lnTo>
                  <a:pt x="12192000" y="976884"/>
                </a:lnTo>
                <a:lnTo>
                  <a:pt x="12192000" y="0"/>
                </a:lnTo>
                <a:close/>
              </a:path>
            </a:pathLst>
          </a:custGeom>
          <a:solidFill>
            <a:srgbClr val="5EA3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36879" y="60769"/>
            <a:ext cx="943864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45" dirty="0"/>
              <a:t>Bobot</a:t>
            </a:r>
            <a:r>
              <a:rPr sz="2400" spc="-140" dirty="0"/>
              <a:t> </a:t>
            </a:r>
            <a:r>
              <a:rPr sz="2400" spc="-100" dirty="0"/>
              <a:t>dari</a:t>
            </a:r>
            <a:r>
              <a:rPr sz="2400" spc="-150" dirty="0"/>
              <a:t> </a:t>
            </a:r>
            <a:r>
              <a:rPr sz="2400" spc="-50" dirty="0"/>
              <a:t>Dukungan</a:t>
            </a:r>
            <a:r>
              <a:rPr sz="2400" spc="-120" dirty="0"/>
              <a:t> </a:t>
            </a:r>
            <a:r>
              <a:rPr sz="2400" spc="-65" dirty="0"/>
              <a:t>pemenuhan</a:t>
            </a:r>
            <a:r>
              <a:rPr sz="2400" spc="-150" dirty="0"/>
              <a:t> </a:t>
            </a:r>
            <a:r>
              <a:rPr sz="2400" spc="-105" dirty="0"/>
              <a:t>layanan</a:t>
            </a:r>
            <a:r>
              <a:rPr sz="2400" spc="-120" dirty="0"/>
              <a:t> </a:t>
            </a:r>
            <a:r>
              <a:rPr sz="2400" spc="-110" dirty="0"/>
              <a:t>esensial</a:t>
            </a:r>
            <a:r>
              <a:rPr sz="2400" spc="-130" dirty="0"/>
              <a:t> </a:t>
            </a:r>
            <a:r>
              <a:rPr sz="2400" spc="-35" dirty="0"/>
              <a:t>AUD</a:t>
            </a:r>
            <a:r>
              <a:rPr sz="2400" spc="-140" dirty="0"/>
              <a:t> </a:t>
            </a:r>
            <a:r>
              <a:rPr sz="2400" spc="-70" dirty="0"/>
              <a:t>di </a:t>
            </a:r>
            <a:r>
              <a:rPr sz="2400" spc="-805" dirty="0"/>
              <a:t> </a:t>
            </a:r>
            <a:r>
              <a:rPr sz="2400" spc="-60" dirty="0"/>
              <a:t>di</a:t>
            </a:r>
            <a:r>
              <a:rPr sz="2400" spc="-145" dirty="0"/>
              <a:t> </a:t>
            </a:r>
            <a:r>
              <a:rPr sz="2400" spc="-100" dirty="0"/>
              <a:t>Sat</a:t>
            </a:r>
            <a:r>
              <a:rPr sz="2400" spc="-125" dirty="0"/>
              <a:t>u</a:t>
            </a:r>
            <a:r>
              <a:rPr sz="2400" spc="-90" dirty="0"/>
              <a:t>an</a:t>
            </a:r>
            <a:r>
              <a:rPr sz="2400" spc="-145" dirty="0"/>
              <a:t> </a:t>
            </a:r>
            <a:r>
              <a:rPr sz="2400" spc="-15" dirty="0"/>
              <a:t>P</a:t>
            </a:r>
            <a:r>
              <a:rPr sz="2400" spc="-25" dirty="0"/>
              <a:t>A</a:t>
            </a:r>
            <a:r>
              <a:rPr sz="2400" spc="-35" dirty="0"/>
              <a:t>UD</a:t>
            </a:r>
            <a:r>
              <a:rPr sz="2400" spc="-140" dirty="0"/>
              <a:t> </a:t>
            </a:r>
            <a:r>
              <a:rPr sz="2400" spc="-75" dirty="0"/>
              <a:t>yang</a:t>
            </a:r>
            <a:r>
              <a:rPr sz="2400" spc="-155" dirty="0"/>
              <a:t> </a:t>
            </a:r>
            <a:r>
              <a:rPr sz="2400" spc="-65" dirty="0"/>
              <a:t>Berk</a:t>
            </a:r>
            <a:r>
              <a:rPr sz="2400" spc="-80" dirty="0"/>
              <a:t>u</a:t>
            </a:r>
            <a:r>
              <a:rPr sz="2400" spc="-120" dirty="0"/>
              <a:t>al</a:t>
            </a:r>
            <a:r>
              <a:rPr sz="2400" spc="-95" dirty="0"/>
              <a:t>i</a:t>
            </a:r>
            <a:r>
              <a:rPr sz="2400" spc="-110" dirty="0"/>
              <a:t>tas</a:t>
            </a:r>
            <a:endParaRPr sz="2400" dirty="0"/>
          </a:p>
        </p:txBody>
      </p:sp>
      <p:grpSp>
        <p:nvGrpSpPr>
          <p:cNvPr id="5" name="object 5"/>
          <p:cNvGrpSpPr/>
          <p:nvPr/>
        </p:nvGrpSpPr>
        <p:grpSpPr>
          <a:xfrm>
            <a:off x="256031" y="1402333"/>
            <a:ext cx="5332730" cy="4931410"/>
            <a:chOff x="256031" y="1402333"/>
            <a:chExt cx="5332730" cy="4931410"/>
          </a:xfrm>
        </p:grpSpPr>
        <p:sp>
          <p:nvSpPr>
            <p:cNvPr id="6" name="object 6"/>
            <p:cNvSpPr/>
            <p:nvPr/>
          </p:nvSpPr>
          <p:spPr>
            <a:xfrm>
              <a:off x="643890" y="1415033"/>
              <a:ext cx="4932045" cy="4906010"/>
            </a:xfrm>
            <a:custGeom>
              <a:avLst/>
              <a:gdLst/>
              <a:ahLst/>
              <a:cxnLst/>
              <a:rect l="l" t="t" r="r" b="b"/>
              <a:pathLst>
                <a:path w="4932045" h="4906010">
                  <a:moveTo>
                    <a:pt x="2465832" y="0"/>
                  </a:moveTo>
                  <a:lnTo>
                    <a:pt x="2417306" y="465"/>
                  </a:lnTo>
                  <a:lnTo>
                    <a:pt x="2369008" y="1856"/>
                  </a:lnTo>
                  <a:lnTo>
                    <a:pt x="2320947" y="4163"/>
                  </a:lnTo>
                  <a:lnTo>
                    <a:pt x="2273131" y="7379"/>
                  </a:lnTo>
                  <a:lnTo>
                    <a:pt x="2225568" y="11495"/>
                  </a:lnTo>
                  <a:lnTo>
                    <a:pt x="2178267" y="16501"/>
                  </a:lnTo>
                  <a:lnTo>
                    <a:pt x="2131237" y="22391"/>
                  </a:lnTo>
                  <a:lnTo>
                    <a:pt x="2084486" y="29155"/>
                  </a:lnTo>
                  <a:lnTo>
                    <a:pt x="2038023" y="36784"/>
                  </a:lnTo>
                  <a:lnTo>
                    <a:pt x="1991856" y="45270"/>
                  </a:lnTo>
                  <a:lnTo>
                    <a:pt x="1945994" y="54605"/>
                  </a:lnTo>
                  <a:lnTo>
                    <a:pt x="1900445" y="64781"/>
                  </a:lnTo>
                  <a:lnTo>
                    <a:pt x="1855219" y="75787"/>
                  </a:lnTo>
                  <a:lnTo>
                    <a:pt x="1810323" y="87617"/>
                  </a:lnTo>
                  <a:lnTo>
                    <a:pt x="1765766" y="100261"/>
                  </a:lnTo>
                  <a:lnTo>
                    <a:pt x="1721557" y="113712"/>
                  </a:lnTo>
                  <a:lnTo>
                    <a:pt x="1677704" y="127960"/>
                  </a:lnTo>
                  <a:lnTo>
                    <a:pt x="1634216" y="142997"/>
                  </a:lnTo>
                  <a:lnTo>
                    <a:pt x="1591102" y="158814"/>
                  </a:lnTo>
                  <a:lnTo>
                    <a:pt x="1548369" y="175403"/>
                  </a:lnTo>
                  <a:lnTo>
                    <a:pt x="1506027" y="192756"/>
                  </a:lnTo>
                  <a:lnTo>
                    <a:pt x="1464084" y="210863"/>
                  </a:lnTo>
                  <a:lnTo>
                    <a:pt x="1422549" y="229717"/>
                  </a:lnTo>
                  <a:lnTo>
                    <a:pt x="1381430" y="249309"/>
                  </a:lnTo>
                  <a:lnTo>
                    <a:pt x="1340736" y="269630"/>
                  </a:lnTo>
                  <a:lnTo>
                    <a:pt x="1300475" y="290672"/>
                  </a:lnTo>
                  <a:lnTo>
                    <a:pt x="1260656" y="312426"/>
                  </a:lnTo>
                  <a:lnTo>
                    <a:pt x="1221288" y="334884"/>
                  </a:lnTo>
                  <a:lnTo>
                    <a:pt x="1182379" y="358038"/>
                  </a:lnTo>
                  <a:lnTo>
                    <a:pt x="1143937" y="381878"/>
                  </a:lnTo>
                  <a:lnTo>
                    <a:pt x="1105972" y="406396"/>
                  </a:lnTo>
                  <a:lnTo>
                    <a:pt x="1068491" y="431584"/>
                  </a:lnTo>
                  <a:lnTo>
                    <a:pt x="1031504" y="457433"/>
                  </a:lnTo>
                  <a:lnTo>
                    <a:pt x="995019" y="483935"/>
                  </a:lnTo>
                  <a:lnTo>
                    <a:pt x="959044" y="511081"/>
                  </a:lnTo>
                  <a:lnTo>
                    <a:pt x="923588" y="538862"/>
                  </a:lnTo>
                  <a:lnTo>
                    <a:pt x="888660" y="567271"/>
                  </a:lnTo>
                  <a:lnTo>
                    <a:pt x="854268" y="596298"/>
                  </a:lnTo>
                  <a:lnTo>
                    <a:pt x="820420" y="625936"/>
                  </a:lnTo>
                  <a:lnTo>
                    <a:pt x="787126" y="656174"/>
                  </a:lnTo>
                  <a:lnTo>
                    <a:pt x="754394" y="687006"/>
                  </a:lnTo>
                  <a:lnTo>
                    <a:pt x="722233" y="718423"/>
                  </a:lnTo>
                  <a:lnTo>
                    <a:pt x="690650" y="750415"/>
                  </a:lnTo>
                  <a:lnTo>
                    <a:pt x="659655" y="782975"/>
                  </a:lnTo>
                  <a:lnTo>
                    <a:pt x="629256" y="816094"/>
                  </a:lnTo>
                  <a:lnTo>
                    <a:pt x="599462" y="849763"/>
                  </a:lnTo>
                  <a:lnTo>
                    <a:pt x="570281" y="883974"/>
                  </a:lnTo>
                  <a:lnTo>
                    <a:pt x="541722" y="918718"/>
                  </a:lnTo>
                  <a:lnTo>
                    <a:pt x="513793" y="953988"/>
                  </a:lnTo>
                  <a:lnTo>
                    <a:pt x="486503" y="989773"/>
                  </a:lnTo>
                  <a:lnTo>
                    <a:pt x="459861" y="1026067"/>
                  </a:lnTo>
                  <a:lnTo>
                    <a:pt x="433875" y="1062859"/>
                  </a:lnTo>
                  <a:lnTo>
                    <a:pt x="408553" y="1100143"/>
                  </a:lnTo>
                  <a:lnTo>
                    <a:pt x="383905" y="1137909"/>
                  </a:lnTo>
                  <a:lnTo>
                    <a:pt x="359938" y="1176148"/>
                  </a:lnTo>
                  <a:lnTo>
                    <a:pt x="336662" y="1214853"/>
                  </a:lnTo>
                  <a:lnTo>
                    <a:pt x="314085" y="1254015"/>
                  </a:lnTo>
                  <a:lnTo>
                    <a:pt x="292216" y="1293624"/>
                  </a:lnTo>
                  <a:lnTo>
                    <a:pt x="271062" y="1333674"/>
                  </a:lnTo>
                  <a:lnTo>
                    <a:pt x="250633" y="1374154"/>
                  </a:lnTo>
                  <a:lnTo>
                    <a:pt x="230937" y="1415057"/>
                  </a:lnTo>
                  <a:lnTo>
                    <a:pt x="211983" y="1456375"/>
                  </a:lnTo>
                  <a:lnTo>
                    <a:pt x="193780" y="1498097"/>
                  </a:lnTo>
                  <a:lnTo>
                    <a:pt x="176335" y="1540217"/>
                  </a:lnTo>
                  <a:lnTo>
                    <a:pt x="159658" y="1582726"/>
                  </a:lnTo>
                  <a:lnTo>
                    <a:pt x="143756" y="1625614"/>
                  </a:lnTo>
                  <a:lnTo>
                    <a:pt x="128640" y="1668874"/>
                  </a:lnTo>
                  <a:lnTo>
                    <a:pt x="114316" y="1712497"/>
                  </a:lnTo>
                  <a:lnTo>
                    <a:pt x="100794" y="1756474"/>
                  </a:lnTo>
                  <a:lnTo>
                    <a:pt x="88083" y="1800798"/>
                  </a:lnTo>
                  <a:lnTo>
                    <a:pt x="76190" y="1845459"/>
                  </a:lnTo>
                  <a:lnTo>
                    <a:pt x="65125" y="1890448"/>
                  </a:lnTo>
                  <a:lnTo>
                    <a:pt x="54896" y="1935758"/>
                  </a:lnTo>
                  <a:lnTo>
                    <a:pt x="45511" y="1981380"/>
                  </a:lnTo>
                  <a:lnTo>
                    <a:pt x="36979" y="2027305"/>
                  </a:lnTo>
                  <a:lnTo>
                    <a:pt x="29310" y="2073525"/>
                  </a:lnTo>
                  <a:lnTo>
                    <a:pt x="22510" y="2120032"/>
                  </a:lnTo>
                  <a:lnTo>
                    <a:pt x="16589" y="2166816"/>
                  </a:lnTo>
                  <a:lnTo>
                    <a:pt x="11556" y="2213870"/>
                  </a:lnTo>
                  <a:lnTo>
                    <a:pt x="7418" y="2261184"/>
                  </a:lnTo>
                  <a:lnTo>
                    <a:pt x="4185" y="2308750"/>
                  </a:lnTo>
                  <a:lnTo>
                    <a:pt x="1866" y="2356560"/>
                  </a:lnTo>
                  <a:lnTo>
                    <a:pt x="467" y="2404606"/>
                  </a:lnTo>
                  <a:lnTo>
                    <a:pt x="0" y="2452878"/>
                  </a:lnTo>
                  <a:lnTo>
                    <a:pt x="467" y="2501149"/>
                  </a:lnTo>
                  <a:lnTo>
                    <a:pt x="1866" y="2549195"/>
                  </a:lnTo>
                  <a:lnTo>
                    <a:pt x="4185" y="2597005"/>
                  </a:lnTo>
                  <a:lnTo>
                    <a:pt x="7418" y="2644571"/>
                  </a:lnTo>
                  <a:lnTo>
                    <a:pt x="11556" y="2691885"/>
                  </a:lnTo>
                  <a:lnTo>
                    <a:pt x="16589" y="2738939"/>
                  </a:lnTo>
                  <a:lnTo>
                    <a:pt x="22510" y="2785723"/>
                  </a:lnTo>
                  <a:lnTo>
                    <a:pt x="29310" y="2832230"/>
                  </a:lnTo>
                  <a:lnTo>
                    <a:pt x="36979" y="2878450"/>
                  </a:lnTo>
                  <a:lnTo>
                    <a:pt x="45511" y="2924375"/>
                  </a:lnTo>
                  <a:lnTo>
                    <a:pt x="54896" y="2969997"/>
                  </a:lnTo>
                  <a:lnTo>
                    <a:pt x="65125" y="3015307"/>
                  </a:lnTo>
                  <a:lnTo>
                    <a:pt x="76190" y="3060296"/>
                  </a:lnTo>
                  <a:lnTo>
                    <a:pt x="88083" y="3104957"/>
                  </a:lnTo>
                  <a:lnTo>
                    <a:pt x="100794" y="3149281"/>
                  </a:lnTo>
                  <a:lnTo>
                    <a:pt x="114316" y="3193258"/>
                  </a:lnTo>
                  <a:lnTo>
                    <a:pt x="128640" y="3236881"/>
                  </a:lnTo>
                  <a:lnTo>
                    <a:pt x="143756" y="3280141"/>
                  </a:lnTo>
                  <a:lnTo>
                    <a:pt x="159658" y="3323029"/>
                  </a:lnTo>
                  <a:lnTo>
                    <a:pt x="176335" y="3365538"/>
                  </a:lnTo>
                  <a:lnTo>
                    <a:pt x="193780" y="3407658"/>
                  </a:lnTo>
                  <a:lnTo>
                    <a:pt x="211983" y="3449380"/>
                  </a:lnTo>
                  <a:lnTo>
                    <a:pt x="230937" y="3490698"/>
                  </a:lnTo>
                  <a:lnTo>
                    <a:pt x="250633" y="3531601"/>
                  </a:lnTo>
                  <a:lnTo>
                    <a:pt x="271062" y="3572081"/>
                  </a:lnTo>
                  <a:lnTo>
                    <a:pt x="292216" y="3612131"/>
                  </a:lnTo>
                  <a:lnTo>
                    <a:pt x="314085" y="3651740"/>
                  </a:lnTo>
                  <a:lnTo>
                    <a:pt x="336662" y="3690902"/>
                  </a:lnTo>
                  <a:lnTo>
                    <a:pt x="359938" y="3729607"/>
                  </a:lnTo>
                  <a:lnTo>
                    <a:pt x="383905" y="3767846"/>
                  </a:lnTo>
                  <a:lnTo>
                    <a:pt x="408553" y="3805612"/>
                  </a:lnTo>
                  <a:lnTo>
                    <a:pt x="433875" y="3842896"/>
                  </a:lnTo>
                  <a:lnTo>
                    <a:pt x="459861" y="3879688"/>
                  </a:lnTo>
                  <a:lnTo>
                    <a:pt x="486503" y="3915982"/>
                  </a:lnTo>
                  <a:lnTo>
                    <a:pt x="513793" y="3951767"/>
                  </a:lnTo>
                  <a:lnTo>
                    <a:pt x="541722" y="3987037"/>
                  </a:lnTo>
                  <a:lnTo>
                    <a:pt x="570281" y="4021781"/>
                  </a:lnTo>
                  <a:lnTo>
                    <a:pt x="599462" y="4055992"/>
                  </a:lnTo>
                  <a:lnTo>
                    <a:pt x="629256" y="4089661"/>
                  </a:lnTo>
                  <a:lnTo>
                    <a:pt x="659655" y="4122780"/>
                  </a:lnTo>
                  <a:lnTo>
                    <a:pt x="690650" y="4155340"/>
                  </a:lnTo>
                  <a:lnTo>
                    <a:pt x="722233" y="4187332"/>
                  </a:lnTo>
                  <a:lnTo>
                    <a:pt x="754394" y="4218749"/>
                  </a:lnTo>
                  <a:lnTo>
                    <a:pt x="787126" y="4249581"/>
                  </a:lnTo>
                  <a:lnTo>
                    <a:pt x="820420" y="4279819"/>
                  </a:lnTo>
                  <a:lnTo>
                    <a:pt x="854268" y="4309457"/>
                  </a:lnTo>
                  <a:lnTo>
                    <a:pt x="888660" y="4338484"/>
                  </a:lnTo>
                  <a:lnTo>
                    <a:pt x="923588" y="4366893"/>
                  </a:lnTo>
                  <a:lnTo>
                    <a:pt x="959044" y="4394674"/>
                  </a:lnTo>
                  <a:lnTo>
                    <a:pt x="995019" y="4421820"/>
                  </a:lnTo>
                  <a:lnTo>
                    <a:pt x="1031504" y="4448322"/>
                  </a:lnTo>
                  <a:lnTo>
                    <a:pt x="1068491" y="4474171"/>
                  </a:lnTo>
                  <a:lnTo>
                    <a:pt x="1105972" y="4499359"/>
                  </a:lnTo>
                  <a:lnTo>
                    <a:pt x="1143937" y="4523877"/>
                  </a:lnTo>
                  <a:lnTo>
                    <a:pt x="1182379" y="4547717"/>
                  </a:lnTo>
                  <a:lnTo>
                    <a:pt x="1221288" y="4570871"/>
                  </a:lnTo>
                  <a:lnTo>
                    <a:pt x="1260656" y="4593329"/>
                  </a:lnTo>
                  <a:lnTo>
                    <a:pt x="1300475" y="4615083"/>
                  </a:lnTo>
                  <a:lnTo>
                    <a:pt x="1340736" y="4636125"/>
                  </a:lnTo>
                  <a:lnTo>
                    <a:pt x="1381430" y="4656446"/>
                  </a:lnTo>
                  <a:lnTo>
                    <a:pt x="1422549" y="4676038"/>
                  </a:lnTo>
                  <a:lnTo>
                    <a:pt x="1464084" y="4694892"/>
                  </a:lnTo>
                  <a:lnTo>
                    <a:pt x="1506027" y="4712999"/>
                  </a:lnTo>
                  <a:lnTo>
                    <a:pt x="1548369" y="4730352"/>
                  </a:lnTo>
                  <a:lnTo>
                    <a:pt x="1591102" y="4746941"/>
                  </a:lnTo>
                  <a:lnTo>
                    <a:pt x="1634216" y="4762758"/>
                  </a:lnTo>
                  <a:lnTo>
                    <a:pt x="1677704" y="4777795"/>
                  </a:lnTo>
                  <a:lnTo>
                    <a:pt x="1721557" y="4792043"/>
                  </a:lnTo>
                  <a:lnTo>
                    <a:pt x="1765766" y="4805494"/>
                  </a:lnTo>
                  <a:lnTo>
                    <a:pt x="1810323" y="4818138"/>
                  </a:lnTo>
                  <a:lnTo>
                    <a:pt x="1855219" y="4829968"/>
                  </a:lnTo>
                  <a:lnTo>
                    <a:pt x="1900445" y="4840974"/>
                  </a:lnTo>
                  <a:lnTo>
                    <a:pt x="1945994" y="4851150"/>
                  </a:lnTo>
                  <a:lnTo>
                    <a:pt x="1991856" y="4860485"/>
                  </a:lnTo>
                  <a:lnTo>
                    <a:pt x="2038023" y="4868971"/>
                  </a:lnTo>
                  <a:lnTo>
                    <a:pt x="2084486" y="4876600"/>
                  </a:lnTo>
                  <a:lnTo>
                    <a:pt x="2131237" y="4883364"/>
                  </a:lnTo>
                  <a:lnTo>
                    <a:pt x="2178267" y="4889254"/>
                  </a:lnTo>
                  <a:lnTo>
                    <a:pt x="2225568" y="4894260"/>
                  </a:lnTo>
                  <a:lnTo>
                    <a:pt x="2273131" y="4898376"/>
                  </a:lnTo>
                  <a:lnTo>
                    <a:pt x="2320947" y="4901592"/>
                  </a:lnTo>
                  <a:lnTo>
                    <a:pt x="2369008" y="4903899"/>
                  </a:lnTo>
                  <a:lnTo>
                    <a:pt x="2417306" y="4905290"/>
                  </a:lnTo>
                  <a:lnTo>
                    <a:pt x="2465832" y="4905756"/>
                  </a:lnTo>
                  <a:lnTo>
                    <a:pt x="2514357" y="4905290"/>
                  </a:lnTo>
                  <a:lnTo>
                    <a:pt x="2562655" y="4903899"/>
                  </a:lnTo>
                  <a:lnTo>
                    <a:pt x="2610716" y="4901592"/>
                  </a:lnTo>
                  <a:lnTo>
                    <a:pt x="2658532" y="4898376"/>
                  </a:lnTo>
                  <a:lnTo>
                    <a:pt x="2706095" y="4894260"/>
                  </a:lnTo>
                  <a:lnTo>
                    <a:pt x="2753396" y="4889254"/>
                  </a:lnTo>
                  <a:lnTo>
                    <a:pt x="2800426" y="4883364"/>
                  </a:lnTo>
                  <a:lnTo>
                    <a:pt x="2847177" y="4876600"/>
                  </a:lnTo>
                  <a:lnTo>
                    <a:pt x="2893640" y="4868971"/>
                  </a:lnTo>
                  <a:lnTo>
                    <a:pt x="2939807" y="4860485"/>
                  </a:lnTo>
                  <a:lnTo>
                    <a:pt x="2985669" y="4851150"/>
                  </a:lnTo>
                  <a:lnTo>
                    <a:pt x="3031218" y="4840974"/>
                  </a:lnTo>
                  <a:lnTo>
                    <a:pt x="3076444" y="4829968"/>
                  </a:lnTo>
                  <a:lnTo>
                    <a:pt x="3121340" y="4818138"/>
                  </a:lnTo>
                  <a:lnTo>
                    <a:pt x="3165897" y="4805494"/>
                  </a:lnTo>
                  <a:lnTo>
                    <a:pt x="3210106" y="4792043"/>
                  </a:lnTo>
                  <a:lnTo>
                    <a:pt x="3253959" y="4777795"/>
                  </a:lnTo>
                  <a:lnTo>
                    <a:pt x="3297447" y="4762758"/>
                  </a:lnTo>
                  <a:lnTo>
                    <a:pt x="3340561" y="4746941"/>
                  </a:lnTo>
                  <a:lnTo>
                    <a:pt x="3383294" y="4730352"/>
                  </a:lnTo>
                  <a:lnTo>
                    <a:pt x="3425636" y="4712999"/>
                  </a:lnTo>
                  <a:lnTo>
                    <a:pt x="3467579" y="4694892"/>
                  </a:lnTo>
                  <a:lnTo>
                    <a:pt x="3509114" y="4676038"/>
                  </a:lnTo>
                  <a:lnTo>
                    <a:pt x="3550233" y="4656446"/>
                  </a:lnTo>
                  <a:lnTo>
                    <a:pt x="3590927" y="4636125"/>
                  </a:lnTo>
                  <a:lnTo>
                    <a:pt x="3631188" y="4615083"/>
                  </a:lnTo>
                  <a:lnTo>
                    <a:pt x="3671007" y="4593329"/>
                  </a:lnTo>
                  <a:lnTo>
                    <a:pt x="3710375" y="4570871"/>
                  </a:lnTo>
                  <a:lnTo>
                    <a:pt x="3749284" y="4547717"/>
                  </a:lnTo>
                  <a:lnTo>
                    <a:pt x="3787726" y="4523877"/>
                  </a:lnTo>
                  <a:lnTo>
                    <a:pt x="3825691" y="4499359"/>
                  </a:lnTo>
                  <a:lnTo>
                    <a:pt x="3863172" y="4474171"/>
                  </a:lnTo>
                  <a:lnTo>
                    <a:pt x="3900159" y="4448322"/>
                  </a:lnTo>
                  <a:lnTo>
                    <a:pt x="3936644" y="4421820"/>
                  </a:lnTo>
                  <a:lnTo>
                    <a:pt x="3972619" y="4394674"/>
                  </a:lnTo>
                  <a:lnTo>
                    <a:pt x="4008075" y="4366893"/>
                  </a:lnTo>
                  <a:lnTo>
                    <a:pt x="4043003" y="4338484"/>
                  </a:lnTo>
                  <a:lnTo>
                    <a:pt x="4077395" y="4309457"/>
                  </a:lnTo>
                  <a:lnTo>
                    <a:pt x="4111243" y="4279819"/>
                  </a:lnTo>
                  <a:lnTo>
                    <a:pt x="4144537" y="4249581"/>
                  </a:lnTo>
                  <a:lnTo>
                    <a:pt x="4177269" y="4218749"/>
                  </a:lnTo>
                  <a:lnTo>
                    <a:pt x="4209430" y="4187332"/>
                  </a:lnTo>
                  <a:lnTo>
                    <a:pt x="4241013" y="4155340"/>
                  </a:lnTo>
                  <a:lnTo>
                    <a:pt x="4272008" y="4122780"/>
                  </a:lnTo>
                  <a:lnTo>
                    <a:pt x="4302407" y="4089661"/>
                  </a:lnTo>
                  <a:lnTo>
                    <a:pt x="4332201" y="4055992"/>
                  </a:lnTo>
                  <a:lnTo>
                    <a:pt x="4361382" y="4021781"/>
                  </a:lnTo>
                  <a:lnTo>
                    <a:pt x="4389941" y="3987037"/>
                  </a:lnTo>
                  <a:lnTo>
                    <a:pt x="4417870" y="3951767"/>
                  </a:lnTo>
                  <a:lnTo>
                    <a:pt x="4445160" y="3915982"/>
                  </a:lnTo>
                  <a:lnTo>
                    <a:pt x="4471802" y="3879688"/>
                  </a:lnTo>
                  <a:lnTo>
                    <a:pt x="4497788" y="3842896"/>
                  </a:lnTo>
                  <a:lnTo>
                    <a:pt x="4523110" y="3805612"/>
                  </a:lnTo>
                  <a:lnTo>
                    <a:pt x="4547758" y="3767846"/>
                  </a:lnTo>
                  <a:lnTo>
                    <a:pt x="4571725" y="3729607"/>
                  </a:lnTo>
                  <a:lnTo>
                    <a:pt x="4595001" y="3690902"/>
                  </a:lnTo>
                  <a:lnTo>
                    <a:pt x="4617578" y="3651740"/>
                  </a:lnTo>
                  <a:lnTo>
                    <a:pt x="4639447" y="3612131"/>
                  </a:lnTo>
                  <a:lnTo>
                    <a:pt x="4660601" y="3572081"/>
                  </a:lnTo>
                  <a:lnTo>
                    <a:pt x="4681030" y="3531601"/>
                  </a:lnTo>
                  <a:lnTo>
                    <a:pt x="4700726" y="3490698"/>
                  </a:lnTo>
                  <a:lnTo>
                    <a:pt x="4719680" y="3449380"/>
                  </a:lnTo>
                  <a:lnTo>
                    <a:pt x="4737883" y="3407658"/>
                  </a:lnTo>
                  <a:lnTo>
                    <a:pt x="4755328" y="3365538"/>
                  </a:lnTo>
                  <a:lnTo>
                    <a:pt x="4772005" y="3323029"/>
                  </a:lnTo>
                  <a:lnTo>
                    <a:pt x="4787907" y="3280141"/>
                  </a:lnTo>
                  <a:lnTo>
                    <a:pt x="4803023" y="3236881"/>
                  </a:lnTo>
                  <a:lnTo>
                    <a:pt x="4817347" y="3193258"/>
                  </a:lnTo>
                  <a:lnTo>
                    <a:pt x="4830869" y="3149281"/>
                  </a:lnTo>
                  <a:lnTo>
                    <a:pt x="4843580" y="3104957"/>
                  </a:lnTo>
                  <a:lnTo>
                    <a:pt x="4855473" y="3060296"/>
                  </a:lnTo>
                  <a:lnTo>
                    <a:pt x="4866538" y="3015307"/>
                  </a:lnTo>
                  <a:lnTo>
                    <a:pt x="4876767" y="2969997"/>
                  </a:lnTo>
                  <a:lnTo>
                    <a:pt x="4886152" y="2924375"/>
                  </a:lnTo>
                  <a:lnTo>
                    <a:pt x="4894684" y="2878450"/>
                  </a:lnTo>
                  <a:lnTo>
                    <a:pt x="4902353" y="2832230"/>
                  </a:lnTo>
                  <a:lnTo>
                    <a:pt x="4909153" y="2785723"/>
                  </a:lnTo>
                  <a:lnTo>
                    <a:pt x="4915074" y="2738939"/>
                  </a:lnTo>
                  <a:lnTo>
                    <a:pt x="4920107" y="2691885"/>
                  </a:lnTo>
                  <a:lnTo>
                    <a:pt x="4924245" y="2644571"/>
                  </a:lnTo>
                  <a:lnTo>
                    <a:pt x="4927478" y="2597005"/>
                  </a:lnTo>
                  <a:lnTo>
                    <a:pt x="4929797" y="2549195"/>
                  </a:lnTo>
                  <a:lnTo>
                    <a:pt x="4931196" y="2501149"/>
                  </a:lnTo>
                  <a:lnTo>
                    <a:pt x="4931664" y="2452878"/>
                  </a:lnTo>
                  <a:lnTo>
                    <a:pt x="4931196" y="2404606"/>
                  </a:lnTo>
                  <a:lnTo>
                    <a:pt x="4929797" y="2356560"/>
                  </a:lnTo>
                  <a:lnTo>
                    <a:pt x="4927478" y="2308750"/>
                  </a:lnTo>
                  <a:lnTo>
                    <a:pt x="4924245" y="2261184"/>
                  </a:lnTo>
                  <a:lnTo>
                    <a:pt x="4920107" y="2213870"/>
                  </a:lnTo>
                  <a:lnTo>
                    <a:pt x="4915074" y="2166816"/>
                  </a:lnTo>
                  <a:lnTo>
                    <a:pt x="4909153" y="2120032"/>
                  </a:lnTo>
                  <a:lnTo>
                    <a:pt x="4902353" y="2073525"/>
                  </a:lnTo>
                  <a:lnTo>
                    <a:pt x="4894684" y="2027305"/>
                  </a:lnTo>
                  <a:lnTo>
                    <a:pt x="4886152" y="1981380"/>
                  </a:lnTo>
                  <a:lnTo>
                    <a:pt x="4876767" y="1935758"/>
                  </a:lnTo>
                  <a:lnTo>
                    <a:pt x="4866538" y="1890448"/>
                  </a:lnTo>
                  <a:lnTo>
                    <a:pt x="4855473" y="1845459"/>
                  </a:lnTo>
                  <a:lnTo>
                    <a:pt x="4843580" y="1800798"/>
                  </a:lnTo>
                  <a:lnTo>
                    <a:pt x="4830869" y="1756474"/>
                  </a:lnTo>
                  <a:lnTo>
                    <a:pt x="4817347" y="1712497"/>
                  </a:lnTo>
                  <a:lnTo>
                    <a:pt x="4803023" y="1668874"/>
                  </a:lnTo>
                  <a:lnTo>
                    <a:pt x="4787907" y="1625614"/>
                  </a:lnTo>
                  <a:lnTo>
                    <a:pt x="4772005" y="1582726"/>
                  </a:lnTo>
                  <a:lnTo>
                    <a:pt x="4755328" y="1540217"/>
                  </a:lnTo>
                  <a:lnTo>
                    <a:pt x="4737883" y="1498097"/>
                  </a:lnTo>
                  <a:lnTo>
                    <a:pt x="4719680" y="1456375"/>
                  </a:lnTo>
                  <a:lnTo>
                    <a:pt x="4700726" y="1415057"/>
                  </a:lnTo>
                  <a:lnTo>
                    <a:pt x="4681030" y="1374154"/>
                  </a:lnTo>
                  <a:lnTo>
                    <a:pt x="4660601" y="1333674"/>
                  </a:lnTo>
                  <a:lnTo>
                    <a:pt x="4639447" y="1293624"/>
                  </a:lnTo>
                  <a:lnTo>
                    <a:pt x="4617578" y="1254015"/>
                  </a:lnTo>
                  <a:lnTo>
                    <a:pt x="4595001" y="1214853"/>
                  </a:lnTo>
                  <a:lnTo>
                    <a:pt x="4571725" y="1176148"/>
                  </a:lnTo>
                  <a:lnTo>
                    <a:pt x="4547758" y="1137909"/>
                  </a:lnTo>
                  <a:lnTo>
                    <a:pt x="4523110" y="1100143"/>
                  </a:lnTo>
                  <a:lnTo>
                    <a:pt x="4497788" y="1062859"/>
                  </a:lnTo>
                  <a:lnTo>
                    <a:pt x="4471802" y="1026067"/>
                  </a:lnTo>
                  <a:lnTo>
                    <a:pt x="4445160" y="989773"/>
                  </a:lnTo>
                  <a:lnTo>
                    <a:pt x="4417870" y="953988"/>
                  </a:lnTo>
                  <a:lnTo>
                    <a:pt x="4389941" y="918718"/>
                  </a:lnTo>
                  <a:lnTo>
                    <a:pt x="4361382" y="883974"/>
                  </a:lnTo>
                  <a:lnTo>
                    <a:pt x="4332201" y="849763"/>
                  </a:lnTo>
                  <a:lnTo>
                    <a:pt x="4302407" y="816094"/>
                  </a:lnTo>
                  <a:lnTo>
                    <a:pt x="4272008" y="782975"/>
                  </a:lnTo>
                  <a:lnTo>
                    <a:pt x="4241013" y="750415"/>
                  </a:lnTo>
                  <a:lnTo>
                    <a:pt x="4209430" y="718423"/>
                  </a:lnTo>
                  <a:lnTo>
                    <a:pt x="4177269" y="687006"/>
                  </a:lnTo>
                  <a:lnTo>
                    <a:pt x="4144537" y="656174"/>
                  </a:lnTo>
                  <a:lnTo>
                    <a:pt x="4111243" y="625936"/>
                  </a:lnTo>
                  <a:lnTo>
                    <a:pt x="4077395" y="596298"/>
                  </a:lnTo>
                  <a:lnTo>
                    <a:pt x="4043003" y="567271"/>
                  </a:lnTo>
                  <a:lnTo>
                    <a:pt x="4008075" y="538862"/>
                  </a:lnTo>
                  <a:lnTo>
                    <a:pt x="3972619" y="511081"/>
                  </a:lnTo>
                  <a:lnTo>
                    <a:pt x="3936644" y="483935"/>
                  </a:lnTo>
                  <a:lnTo>
                    <a:pt x="3900159" y="457433"/>
                  </a:lnTo>
                  <a:lnTo>
                    <a:pt x="3863172" y="431584"/>
                  </a:lnTo>
                  <a:lnTo>
                    <a:pt x="3825691" y="406396"/>
                  </a:lnTo>
                  <a:lnTo>
                    <a:pt x="3787726" y="381878"/>
                  </a:lnTo>
                  <a:lnTo>
                    <a:pt x="3749284" y="358038"/>
                  </a:lnTo>
                  <a:lnTo>
                    <a:pt x="3710375" y="334884"/>
                  </a:lnTo>
                  <a:lnTo>
                    <a:pt x="3671007" y="312426"/>
                  </a:lnTo>
                  <a:lnTo>
                    <a:pt x="3631188" y="290672"/>
                  </a:lnTo>
                  <a:lnTo>
                    <a:pt x="3590927" y="269630"/>
                  </a:lnTo>
                  <a:lnTo>
                    <a:pt x="3550233" y="249309"/>
                  </a:lnTo>
                  <a:lnTo>
                    <a:pt x="3509114" y="229717"/>
                  </a:lnTo>
                  <a:lnTo>
                    <a:pt x="3467579" y="210863"/>
                  </a:lnTo>
                  <a:lnTo>
                    <a:pt x="3425636" y="192756"/>
                  </a:lnTo>
                  <a:lnTo>
                    <a:pt x="3383294" y="175403"/>
                  </a:lnTo>
                  <a:lnTo>
                    <a:pt x="3340561" y="158814"/>
                  </a:lnTo>
                  <a:lnTo>
                    <a:pt x="3297447" y="142997"/>
                  </a:lnTo>
                  <a:lnTo>
                    <a:pt x="3253959" y="127960"/>
                  </a:lnTo>
                  <a:lnTo>
                    <a:pt x="3210106" y="113712"/>
                  </a:lnTo>
                  <a:lnTo>
                    <a:pt x="3165897" y="100261"/>
                  </a:lnTo>
                  <a:lnTo>
                    <a:pt x="3121340" y="87617"/>
                  </a:lnTo>
                  <a:lnTo>
                    <a:pt x="3076444" y="75787"/>
                  </a:lnTo>
                  <a:lnTo>
                    <a:pt x="3031218" y="64781"/>
                  </a:lnTo>
                  <a:lnTo>
                    <a:pt x="2985669" y="54605"/>
                  </a:lnTo>
                  <a:lnTo>
                    <a:pt x="2939807" y="45270"/>
                  </a:lnTo>
                  <a:lnTo>
                    <a:pt x="2893640" y="36784"/>
                  </a:lnTo>
                  <a:lnTo>
                    <a:pt x="2847177" y="29155"/>
                  </a:lnTo>
                  <a:lnTo>
                    <a:pt x="2800426" y="22391"/>
                  </a:lnTo>
                  <a:lnTo>
                    <a:pt x="2753396" y="16501"/>
                  </a:lnTo>
                  <a:lnTo>
                    <a:pt x="2706095" y="11495"/>
                  </a:lnTo>
                  <a:lnTo>
                    <a:pt x="2658532" y="7379"/>
                  </a:lnTo>
                  <a:lnTo>
                    <a:pt x="2610716" y="4163"/>
                  </a:lnTo>
                  <a:lnTo>
                    <a:pt x="2562655" y="1856"/>
                  </a:lnTo>
                  <a:lnTo>
                    <a:pt x="2514357" y="465"/>
                  </a:lnTo>
                  <a:lnTo>
                    <a:pt x="2465832" y="0"/>
                  </a:lnTo>
                  <a:close/>
                </a:path>
              </a:pathLst>
            </a:custGeom>
            <a:solidFill>
              <a:srgbClr val="FFAB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43890" y="1415033"/>
              <a:ext cx="4932045" cy="4906010"/>
            </a:xfrm>
            <a:custGeom>
              <a:avLst/>
              <a:gdLst/>
              <a:ahLst/>
              <a:cxnLst/>
              <a:rect l="l" t="t" r="r" b="b"/>
              <a:pathLst>
                <a:path w="4932045" h="4906010">
                  <a:moveTo>
                    <a:pt x="2465832" y="0"/>
                  </a:moveTo>
                  <a:lnTo>
                    <a:pt x="2465832" y="4905756"/>
                  </a:lnTo>
                </a:path>
                <a:path w="4932045" h="4906010">
                  <a:moveTo>
                    <a:pt x="0" y="2452878"/>
                  </a:moveTo>
                  <a:lnTo>
                    <a:pt x="4931664" y="2452878"/>
                  </a:lnTo>
                </a:path>
                <a:path w="4932045" h="4906010">
                  <a:moveTo>
                    <a:pt x="0" y="2452878"/>
                  </a:moveTo>
                  <a:lnTo>
                    <a:pt x="467" y="2404606"/>
                  </a:lnTo>
                  <a:lnTo>
                    <a:pt x="1866" y="2356560"/>
                  </a:lnTo>
                  <a:lnTo>
                    <a:pt x="4185" y="2308750"/>
                  </a:lnTo>
                  <a:lnTo>
                    <a:pt x="7418" y="2261184"/>
                  </a:lnTo>
                  <a:lnTo>
                    <a:pt x="11556" y="2213870"/>
                  </a:lnTo>
                  <a:lnTo>
                    <a:pt x="16589" y="2166816"/>
                  </a:lnTo>
                  <a:lnTo>
                    <a:pt x="22510" y="2120032"/>
                  </a:lnTo>
                  <a:lnTo>
                    <a:pt x="29310" y="2073525"/>
                  </a:lnTo>
                  <a:lnTo>
                    <a:pt x="36979" y="2027305"/>
                  </a:lnTo>
                  <a:lnTo>
                    <a:pt x="45511" y="1981380"/>
                  </a:lnTo>
                  <a:lnTo>
                    <a:pt x="54896" y="1935758"/>
                  </a:lnTo>
                  <a:lnTo>
                    <a:pt x="65125" y="1890448"/>
                  </a:lnTo>
                  <a:lnTo>
                    <a:pt x="76190" y="1845459"/>
                  </a:lnTo>
                  <a:lnTo>
                    <a:pt x="88083" y="1800798"/>
                  </a:lnTo>
                  <a:lnTo>
                    <a:pt x="100794" y="1756474"/>
                  </a:lnTo>
                  <a:lnTo>
                    <a:pt x="114316" y="1712497"/>
                  </a:lnTo>
                  <a:lnTo>
                    <a:pt x="128640" y="1668874"/>
                  </a:lnTo>
                  <a:lnTo>
                    <a:pt x="143756" y="1625614"/>
                  </a:lnTo>
                  <a:lnTo>
                    <a:pt x="159658" y="1582726"/>
                  </a:lnTo>
                  <a:lnTo>
                    <a:pt x="176335" y="1540217"/>
                  </a:lnTo>
                  <a:lnTo>
                    <a:pt x="193780" y="1498097"/>
                  </a:lnTo>
                  <a:lnTo>
                    <a:pt x="211983" y="1456375"/>
                  </a:lnTo>
                  <a:lnTo>
                    <a:pt x="230937" y="1415057"/>
                  </a:lnTo>
                  <a:lnTo>
                    <a:pt x="250633" y="1374154"/>
                  </a:lnTo>
                  <a:lnTo>
                    <a:pt x="271062" y="1333674"/>
                  </a:lnTo>
                  <a:lnTo>
                    <a:pt x="292216" y="1293624"/>
                  </a:lnTo>
                  <a:lnTo>
                    <a:pt x="314085" y="1254015"/>
                  </a:lnTo>
                  <a:lnTo>
                    <a:pt x="336662" y="1214853"/>
                  </a:lnTo>
                  <a:lnTo>
                    <a:pt x="359938" y="1176148"/>
                  </a:lnTo>
                  <a:lnTo>
                    <a:pt x="383905" y="1137909"/>
                  </a:lnTo>
                  <a:lnTo>
                    <a:pt x="408553" y="1100143"/>
                  </a:lnTo>
                  <a:lnTo>
                    <a:pt x="433875" y="1062859"/>
                  </a:lnTo>
                  <a:lnTo>
                    <a:pt x="459861" y="1026067"/>
                  </a:lnTo>
                  <a:lnTo>
                    <a:pt x="486503" y="989773"/>
                  </a:lnTo>
                  <a:lnTo>
                    <a:pt x="513793" y="953988"/>
                  </a:lnTo>
                  <a:lnTo>
                    <a:pt x="541722" y="918718"/>
                  </a:lnTo>
                  <a:lnTo>
                    <a:pt x="570281" y="883974"/>
                  </a:lnTo>
                  <a:lnTo>
                    <a:pt x="599462" y="849763"/>
                  </a:lnTo>
                  <a:lnTo>
                    <a:pt x="629256" y="816094"/>
                  </a:lnTo>
                  <a:lnTo>
                    <a:pt x="659655" y="782975"/>
                  </a:lnTo>
                  <a:lnTo>
                    <a:pt x="690650" y="750415"/>
                  </a:lnTo>
                  <a:lnTo>
                    <a:pt x="722233" y="718423"/>
                  </a:lnTo>
                  <a:lnTo>
                    <a:pt x="754394" y="687006"/>
                  </a:lnTo>
                  <a:lnTo>
                    <a:pt x="787126" y="656174"/>
                  </a:lnTo>
                  <a:lnTo>
                    <a:pt x="820420" y="625936"/>
                  </a:lnTo>
                  <a:lnTo>
                    <a:pt x="854268" y="596298"/>
                  </a:lnTo>
                  <a:lnTo>
                    <a:pt x="888660" y="567271"/>
                  </a:lnTo>
                  <a:lnTo>
                    <a:pt x="923588" y="538862"/>
                  </a:lnTo>
                  <a:lnTo>
                    <a:pt x="959044" y="511081"/>
                  </a:lnTo>
                  <a:lnTo>
                    <a:pt x="995019" y="483935"/>
                  </a:lnTo>
                  <a:lnTo>
                    <a:pt x="1031504" y="457433"/>
                  </a:lnTo>
                  <a:lnTo>
                    <a:pt x="1068491" y="431584"/>
                  </a:lnTo>
                  <a:lnTo>
                    <a:pt x="1105972" y="406396"/>
                  </a:lnTo>
                  <a:lnTo>
                    <a:pt x="1143937" y="381878"/>
                  </a:lnTo>
                  <a:lnTo>
                    <a:pt x="1182379" y="358038"/>
                  </a:lnTo>
                  <a:lnTo>
                    <a:pt x="1221288" y="334884"/>
                  </a:lnTo>
                  <a:lnTo>
                    <a:pt x="1260656" y="312426"/>
                  </a:lnTo>
                  <a:lnTo>
                    <a:pt x="1300475" y="290672"/>
                  </a:lnTo>
                  <a:lnTo>
                    <a:pt x="1340736" y="269630"/>
                  </a:lnTo>
                  <a:lnTo>
                    <a:pt x="1381430" y="249309"/>
                  </a:lnTo>
                  <a:lnTo>
                    <a:pt x="1422549" y="229717"/>
                  </a:lnTo>
                  <a:lnTo>
                    <a:pt x="1464084" y="210863"/>
                  </a:lnTo>
                  <a:lnTo>
                    <a:pt x="1506027" y="192756"/>
                  </a:lnTo>
                  <a:lnTo>
                    <a:pt x="1548369" y="175403"/>
                  </a:lnTo>
                  <a:lnTo>
                    <a:pt x="1591102" y="158814"/>
                  </a:lnTo>
                  <a:lnTo>
                    <a:pt x="1634216" y="142997"/>
                  </a:lnTo>
                  <a:lnTo>
                    <a:pt x="1677704" y="127960"/>
                  </a:lnTo>
                  <a:lnTo>
                    <a:pt x="1721557" y="113712"/>
                  </a:lnTo>
                  <a:lnTo>
                    <a:pt x="1765766" y="100261"/>
                  </a:lnTo>
                  <a:lnTo>
                    <a:pt x="1810323" y="87617"/>
                  </a:lnTo>
                  <a:lnTo>
                    <a:pt x="1855219" y="75787"/>
                  </a:lnTo>
                  <a:lnTo>
                    <a:pt x="1900445" y="64781"/>
                  </a:lnTo>
                  <a:lnTo>
                    <a:pt x="1945994" y="54605"/>
                  </a:lnTo>
                  <a:lnTo>
                    <a:pt x="1991856" y="45270"/>
                  </a:lnTo>
                  <a:lnTo>
                    <a:pt x="2038023" y="36784"/>
                  </a:lnTo>
                  <a:lnTo>
                    <a:pt x="2084486" y="29155"/>
                  </a:lnTo>
                  <a:lnTo>
                    <a:pt x="2131237" y="22391"/>
                  </a:lnTo>
                  <a:lnTo>
                    <a:pt x="2178267" y="16501"/>
                  </a:lnTo>
                  <a:lnTo>
                    <a:pt x="2225568" y="11495"/>
                  </a:lnTo>
                  <a:lnTo>
                    <a:pt x="2273131" y="7379"/>
                  </a:lnTo>
                  <a:lnTo>
                    <a:pt x="2320947" y="4163"/>
                  </a:lnTo>
                  <a:lnTo>
                    <a:pt x="2369008" y="1856"/>
                  </a:lnTo>
                  <a:lnTo>
                    <a:pt x="2417306" y="465"/>
                  </a:lnTo>
                  <a:lnTo>
                    <a:pt x="2465832" y="0"/>
                  </a:lnTo>
                  <a:lnTo>
                    <a:pt x="2514357" y="465"/>
                  </a:lnTo>
                  <a:lnTo>
                    <a:pt x="2562655" y="1856"/>
                  </a:lnTo>
                  <a:lnTo>
                    <a:pt x="2610716" y="4163"/>
                  </a:lnTo>
                  <a:lnTo>
                    <a:pt x="2658532" y="7379"/>
                  </a:lnTo>
                  <a:lnTo>
                    <a:pt x="2706095" y="11495"/>
                  </a:lnTo>
                  <a:lnTo>
                    <a:pt x="2753396" y="16501"/>
                  </a:lnTo>
                  <a:lnTo>
                    <a:pt x="2800426" y="22391"/>
                  </a:lnTo>
                  <a:lnTo>
                    <a:pt x="2847177" y="29155"/>
                  </a:lnTo>
                  <a:lnTo>
                    <a:pt x="2893640" y="36784"/>
                  </a:lnTo>
                  <a:lnTo>
                    <a:pt x="2939807" y="45270"/>
                  </a:lnTo>
                  <a:lnTo>
                    <a:pt x="2985669" y="54605"/>
                  </a:lnTo>
                  <a:lnTo>
                    <a:pt x="3031218" y="64781"/>
                  </a:lnTo>
                  <a:lnTo>
                    <a:pt x="3076444" y="75787"/>
                  </a:lnTo>
                  <a:lnTo>
                    <a:pt x="3121340" y="87617"/>
                  </a:lnTo>
                  <a:lnTo>
                    <a:pt x="3165897" y="100261"/>
                  </a:lnTo>
                  <a:lnTo>
                    <a:pt x="3210106" y="113712"/>
                  </a:lnTo>
                  <a:lnTo>
                    <a:pt x="3253959" y="127960"/>
                  </a:lnTo>
                  <a:lnTo>
                    <a:pt x="3297447" y="142997"/>
                  </a:lnTo>
                  <a:lnTo>
                    <a:pt x="3340561" y="158814"/>
                  </a:lnTo>
                  <a:lnTo>
                    <a:pt x="3383294" y="175403"/>
                  </a:lnTo>
                  <a:lnTo>
                    <a:pt x="3425636" y="192756"/>
                  </a:lnTo>
                  <a:lnTo>
                    <a:pt x="3467579" y="210863"/>
                  </a:lnTo>
                  <a:lnTo>
                    <a:pt x="3509114" y="229717"/>
                  </a:lnTo>
                  <a:lnTo>
                    <a:pt x="3550233" y="249309"/>
                  </a:lnTo>
                  <a:lnTo>
                    <a:pt x="3590927" y="269630"/>
                  </a:lnTo>
                  <a:lnTo>
                    <a:pt x="3631188" y="290672"/>
                  </a:lnTo>
                  <a:lnTo>
                    <a:pt x="3671007" y="312426"/>
                  </a:lnTo>
                  <a:lnTo>
                    <a:pt x="3710375" y="334884"/>
                  </a:lnTo>
                  <a:lnTo>
                    <a:pt x="3749284" y="358038"/>
                  </a:lnTo>
                  <a:lnTo>
                    <a:pt x="3787726" y="381878"/>
                  </a:lnTo>
                  <a:lnTo>
                    <a:pt x="3825691" y="406396"/>
                  </a:lnTo>
                  <a:lnTo>
                    <a:pt x="3863172" y="431584"/>
                  </a:lnTo>
                  <a:lnTo>
                    <a:pt x="3900159" y="457433"/>
                  </a:lnTo>
                  <a:lnTo>
                    <a:pt x="3936644" y="483935"/>
                  </a:lnTo>
                  <a:lnTo>
                    <a:pt x="3972619" y="511081"/>
                  </a:lnTo>
                  <a:lnTo>
                    <a:pt x="4008075" y="538862"/>
                  </a:lnTo>
                  <a:lnTo>
                    <a:pt x="4043003" y="567271"/>
                  </a:lnTo>
                  <a:lnTo>
                    <a:pt x="4077395" y="596298"/>
                  </a:lnTo>
                  <a:lnTo>
                    <a:pt x="4111243" y="625936"/>
                  </a:lnTo>
                  <a:lnTo>
                    <a:pt x="4144537" y="656174"/>
                  </a:lnTo>
                  <a:lnTo>
                    <a:pt x="4177269" y="687006"/>
                  </a:lnTo>
                  <a:lnTo>
                    <a:pt x="4209430" y="718423"/>
                  </a:lnTo>
                  <a:lnTo>
                    <a:pt x="4241013" y="750415"/>
                  </a:lnTo>
                  <a:lnTo>
                    <a:pt x="4272008" y="782975"/>
                  </a:lnTo>
                  <a:lnTo>
                    <a:pt x="4302407" y="816094"/>
                  </a:lnTo>
                  <a:lnTo>
                    <a:pt x="4332201" y="849763"/>
                  </a:lnTo>
                  <a:lnTo>
                    <a:pt x="4361382" y="883974"/>
                  </a:lnTo>
                  <a:lnTo>
                    <a:pt x="4389941" y="918718"/>
                  </a:lnTo>
                  <a:lnTo>
                    <a:pt x="4417870" y="953988"/>
                  </a:lnTo>
                  <a:lnTo>
                    <a:pt x="4445160" y="989773"/>
                  </a:lnTo>
                  <a:lnTo>
                    <a:pt x="4471802" y="1026067"/>
                  </a:lnTo>
                  <a:lnTo>
                    <a:pt x="4497788" y="1062859"/>
                  </a:lnTo>
                  <a:lnTo>
                    <a:pt x="4523110" y="1100143"/>
                  </a:lnTo>
                  <a:lnTo>
                    <a:pt x="4547758" y="1137909"/>
                  </a:lnTo>
                  <a:lnTo>
                    <a:pt x="4571725" y="1176148"/>
                  </a:lnTo>
                  <a:lnTo>
                    <a:pt x="4595001" y="1214853"/>
                  </a:lnTo>
                  <a:lnTo>
                    <a:pt x="4617578" y="1254015"/>
                  </a:lnTo>
                  <a:lnTo>
                    <a:pt x="4639447" y="1293624"/>
                  </a:lnTo>
                  <a:lnTo>
                    <a:pt x="4660601" y="1333674"/>
                  </a:lnTo>
                  <a:lnTo>
                    <a:pt x="4681030" y="1374154"/>
                  </a:lnTo>
                  <a:lnTo>
                    <a:pt x="4700726" y="1415057"/>
                  </a:lnTo>
                  <a:lnTo>
                    <a:pt x="4719680" y="1456375"/>
                  </a:lnTo>
                  <a:lnTo>
                    <a:pt x="4737883" y="1498097"/>
                  </a:lnTo>
                  <a:lnTo>
                    <a:pt x="4755328" y="1540217"/>
                  </a:lnTo>
                  <a:lnTo>
                    <a:pt x="4772005" y="1582726"/>
                  </a:lnTo>
                  <a:lnTo>
                    <a:pt x="4787907" y="1625614"/>
                  </a:lnTo>
                  <a:lnTo>
                    <a:pt x="4803023" y="1668874"/>
                  </a:lnTo>
                  <a:lnTo>
                    <a:pt x="4817347" y="1712497"/>
                  </a:lnTo>
                  <a:lnTo>
                    <a:pt x="4830869" y="1756474"/>
                  </a:lnTo>
                  <a:lnTo>
                    <a:pt x="4843580" y="1800798"/>
                  </a:lnTo>
                  <a:lnTo>
                    <a:pt x="4855473" y="1845459"/>
                  </a:lnTo>
                  <a:lnTo>
                    <a:pt x="4866538" y="1890448"/>
                  </a:lnTo>
                  <a:lnTo>
                    <a:pt x="4876767" y="1935758"/>
                  </a:lnTo>
                  <a:lnTo>
                    <a:pt x="4886152" y="1981380"/>
                  </a:lnTo>
                  <a:lnTo>
                    <a:pt x="4894684" y="2027305"/>
                  </a:lnTo>
                  <a:lnTo>
                    <a:pt x="4902353" y="2073525"/>
                  </a:lnTo>
                  <a:lnTo>
                    <a:pt x="4909153" y="2120032"/>
                  </a:lnTo>
                  <a:lnTo>
                    <a:pt x="4915074" y="2166816"/>
                  </a:lnTo>
                  <a:lnTo>
                    <a:pt x="4920107" y="2213870"/>
                  </a:lnTo>
                  <a:lnTo>
                    <a:pt x="4924245" y="2261184"/>
                  </a:lnTo>
                  <a:lnTo>
                    <a:pt x="4927478" y="2308750"/>
                  </a:lnTo>
                  <a:lnTo>
                    <a:pt x="4929797" y="2356560"/>
                  </a:lnTo>
                  <a:lnTo>
                    <a:pt x="4931196" y="2404606"/>
                  </a:lnTo>
                  <a:lnTo>
                    <a:pt x="4931664" y="2452878"/>
                  </a:lnTo>
                  <a:lnTo>
                    <a:pt x="4931196" y="2501149"/>
                  </a:lnTo>
                  <a:lnTo>
                    <a:pt x="4929797" y="2549195"/>
                  </a:lnTo>
                  <a:lnTo>
                    <a:pt x="4927478" y="2597005"/>
                  </a:lnTo>
                  <a:lnTo>
                    <a:pt x="4924245" y="2644571"/>
                  </a:lnTo>
                  <a:lnTo>
                    <a:pt x="4920107" y="2691885"/>
                  </a:lnTo>
                  <a:lnTo>
                    <a:pt x="4915074" y="2738939"/>
                  </a:lnTo>
                  <a:lnTo>
                    <a:pt x="4909153" y="2785723"/>
                  </a:lnTo>
                  <a:lnTo>
                    <a:pt x="4902353" y="2832230"/>
                  </a:lnTo>
                  <a:lnTo>
                    <a:pt x="4894684" y="2878450"/>
                  </a:lnTo>
                  <a:lnTo>
                    <a:pt x="4886152" y="2924375"/>
                  </a:lnTo>
                  <a:lnTo>
                    <a:pt x="4876767" y="2969997"/>
                  </a:lnTo>
                  <a:lnTo>
                    <a:pt x="4866538" y="3015307"/>
                  </a:lnTo>
                  <a:lnTo>
                    <a:pt x="4855473" y="3060296"/>
                  </a:lnTo>
                  <a:lnTo>
                    <a:pt x="4843580" y="3104957"/>
                  </a:lnTo>
                  <a:lnTo>
                    <a:pt x="4830869" y="3149281"/>
                  </a:lnTo>
                  <a:lnTo>
                    <a:pt x="4817347" y="3193258"/>
                  </a:lnTo>
                  <a:lnTo>
                    <a:pt x="4803023" y="3236881"/>
                  </a:lnTo>
                  <a:lnTo>
                    <a:pt x="4787907" y="3280141"/>
                  </a:lnTo>
                  <a:lnTo>
                    <a:pt x="4772005" y="3323029"/>
                  </a:lnTo>
                  <a:lnTo>
                    <a:pt x="4755328" y="3365538"/>
                  </a:lnTo>
                  <a:lnTo>
                    <a:pt x="4737883" y="3407658"/>
                  </a:lnTo>
                  <a:lnTo>
                    <a:pt x="4719680" y="3449380"/>
                  </a:lnTo>
                  <a:lnTo>
                    <a:pt x="4700726" y="3490698"/>
                  </a:lnTo>
                  <a:lnTo>
                    <a:pt x="4681030" y="3531601"/>
                  </a:lnTo>
                  <a:lnTo>
                    <a:pt x="4660601" y="3572081"/>
                  </a:lnTo>
                  <a:lnTo>
                    <a:pt x="4639447" y="3612131"/>
                  </a:lnTo>
                  <a:lnTo>
                    <a:pt x="4617578" y="3651740"/>
                  </a:lnTo>
                  <a:lnTo>
                    <a:pt x="4595001" y="3690902"/>
                  </a:lnTo>
                  <a:lnTo>
                    <a:pt x="4571725" y="3729607"/>
                  </a:lnTo>
                  <a:lnTo>
                    <a:pt x="4547758" y="3767846"/>
                  </a:lnTo>
                  <a:lnTo>
                    <a:pt x="4523110" y="3805612"/>
                  </a:lnTo>
                  <a:lnTo>
                    <a:pt x="4497788" y="3842896"/>
                  </a:lnTo>
                  <a:lnTo>
                    <a:pt x="4471802" y="3879688"/>
                  </a:lnTo>
                  <a:lnTo>
                    <a:pt x="4445160" y="3915982"/>
                  </a:lnTo>
                  <a:lnTo>
                    <a:pt x="4417870" y="3951767"/>
                  </a:lnTo>
                  <a:lnTo>
                    <a:pt x="4389941" y="3987037"/>
                  </a:lnTo>
                  <a:lnTo>
                    <a:pt x="4361382" y="4021781"/>
                  </a:lnTo>
                  <a:lnTo>
                    <a:pt x="4332201" y="4055992"/>
                  </a:lnTo>
                  <a:lnTo>
                    <a:pt x="4302407" y="4089661"/>
                  </a:lnTo>
                  <a:lnTo>
                    <a:pt x="4272008" y="4122780"/>
                  </a:lnTo>
                  <a:lnTo>
                    <a:pt x="4241013" y="4155340"/>
                  </a:lnTo>
                  <a:lnTo>
                    <a:pt x="4209430" y="4187332"/>
                  </a:lnTo>
                  <a:lnTo>
                    <a:pt x="4177269" y="4218749"/>
                  </a:lnTo>
                  <a:lnTo>
                    <a:pt x="4144537" y="4249581"/>
                  </a:lnTo>
                  <a:lnTo>
                    <a:pt x="4111243" y="4279819"/>
                  </a:lnTo>
                  <a:lnTo>
                    <a:pt x="4077395" y="4309457"/>
                  </a:lnTo>
                  <a:lnTo>
                    <a:pt x="4043003" y="4338484"/>
                  </a:lnTo>
                  <a:lnTo>
                    <a:pt x="4008075" y="4366893"/>
                  </a:lnTo>
                  <a:lnTo>
                    <a:pt x="3972619" y="4394674"/>
                  </a:lnTo>
                  <a:lnTo>
                    <a:pt x="3936644" y="4421820"/>
                  </a:lnTo>
                  <a:lnTo>
                    <a:pt x="3900159" y="4448322"/>
                  </a:lnTo>
                  <a:lnTo>
                    <a:pt x="3863172" y="4474171"/>
                  </a:lnTo>
                  <a:lnTo>
                    <a:pt x="3825691" y="4499359"/>
                  </a:lnTo>
                  <a:lnTo>
                    <a:pt x="3787726" y="4523877"/>
                  </a:lnTo>
                  <a:lnTo>
                    <a:pt x="3749284" y="4547717"/>
                  </a:lnTo>
                  <a:lnTo>
                    <a:pt x="3710375" y="4570871"/>
                  </a:lnTo>
                  <a:lnTo>
                    <a:pt x="3671007" y="4593329"/>
                  </a:lnTo>
                  <a:lnTo>
                    <a:pt x="3631188" y="4615083"/>
                  </a:lnTo>
                  <a:lnTo>
                    <a:pt x="3590927" y="4636125"/>
                  </a:lnTo>
                  <a:lnTo>
                    <a:pt x="3550233" y="4656446"/>
                  </a:lnTo>
                  <a:lnTo>
                    <a:pt x="3509114" y="4676038"/>
                  </a:lnTo>
                  <a:lnTo>
                    <a:pt x="3467579" y="4694892"/>
                  </a:lnTo>
                  <a:lnTo>
                    <a:pt x="3425636" y="4712999"/>
                  </a:lnTo>
                  <a:lnTo>
                    <a:pt x="3383294" y="4730352"/>
                  </a:lnTo>
                  <a:lnTo>
                    <a:pt x="3340561" y="4746941"/>
                  </a:lnTo>
                  <a:lnTo>
                    <a:pt x="3297447" y="4762758"/>
                  </a:lnTo>
                  <a:lnTo>
                    <a:pt x="3253959" y="4777795"/>
                  </a:lnTo>
                  <a:lnTo>
                    <a:pt x="3210106" y="4792043"/>
                  </a:lnTo>
                  <a:lnTo>
                    <a:pt x="3165897" y="4805494"/>
                  </a:lnTo>
                  <a:lnTo>
                    <a:pt x="3121340" y="4818138"/>
                  </a:lnTo>
                  <a:lnTo>
                    <a:pt x="3076444" y="4829968"/>
                  </a:lnTo>
                  <a:lnTo>
                    <a:pt x="3031218" y="4840974"/>
                  </a:lnTo>
                  <a:lnTo>
                    <a:pt x="2985669" y="4851150"/>
                  </a:lnTo>
                  <a:lnTo>
                    <a:pt x="2939807" y="4860485"/>
                  </a:lnTo>
                  <a:lnTo>
                    <a:pt x="2893640" y="4868971"/>
                  </a:lnTo>
                  <a:lnTo>
                    <a:pt x="2847177" y="4876600"/>
                  </a:lnTo>
                  <a:lnTo>
                    <a:pt x="2800426" y="4883364"/>
                  </a:lnTo>
                  <a:lnTo>
                    <a:pt x="2753396" y="4889254"/>
                  </a:lnTo>
                  <a:lnTo>
                    <a:pt x="2706095" y="4894260"/>
                  </a:lnTo>
                  <a:lnTo>
                    <a:pt x="2658532" y="4898376"/>
                  </a:lnTo>
                  <a:lnTo>
                    <a:pt x="2610716" y="4901592"/>
                  </a:lnTo>
                  <a:lnTo>
                    <a:pt x="2562655" y="4903899"/>
                  </a:lnTo>
                  <a:lnTo>
                    <a:pt x="2514357" y="4905290"/>
                  </a:lnTo>
                  <a:lnTo>
                    <a:pt x="2465832" y="4905756"/>
                  </a:lnTo>
                  <a:lnTo>
                    <a:pt x="2417306" y="4905290"/>
                  </a:lnTo>
                  <a:lnTo>
                    <a:pt x="2369008" y="4903899"/>
                  </a:lnTo>
                  <a:lnTo>
                    <a:pt x="2320947" y="4901592"/>
                  </a:lnTo>
                  <a:lnTo>
                    <a:pt x="2273131" y="4898376"/>
                  </a:lnTo>
                  <a:lnTo>
                    <a:pt x="2225568" y="4894260"/>
                  </a:lnTo>
                  <a:lnTo>
                    <a:pt x="2178267" y="4889254"/>
                  </a:lnTo>
                  <a:lnTo>
                    <a:pt x="2131237" y="4883364"/>
                  </a:lnTo>
                  <a:lnTo>
                    <a:pt x="2084486" y="4876600"/>
                  </a:lnTo>
                  <a:lnTo>
                    <a:pt x="2038023" y="4868971"/>
                  </a:lnTo>
                  <a:lnTo>
                    <a:pt x="1991856" y="4860485"/>
                  </a:lnTo>
                  <a:lnTo>
                    <a:pt x="1945994" y="4851150"/>
                  </a:lnTo>
                  <a:lnTo>
                    <a:pt x="1900445" y="4840974"/>
                  </a:lnTo>
                  <a:lnTo>
                    <a:pt x="1855219" y="4829968"/>
                  </a:lnTo>
                  <a:lnTo>
                    <a:pt x="1810323" y="4818138"/>
                  </a:lnTo>
                  <a:lnTo>
                    <a:pt x="1765766" y="4805494"/>
                  </a:lnTo>
                  <a:lnTo>
                    <a:pt x="1721557" y="4792043"/>
                  </a:lnTo>
                  <a:lnTo>
                    <a:pt x="1677704" y="4777795"/>
                  </a:lnTo>
                  <a:lnTo>
                    <a:pt x="1634216" y="4762758"/>
                  </a:lnTo>
                  <a:lnTo>
                    <a:pt x="1591102" y="4746941"/>
                  </a:lnTo>
                  <a:lnTo>
                    <a:pt x="1548369" y="4730352"/>
                  </a:lnTo>
                  <a:lnTo>
                    <a:pt x="1506027" y="4712999"/>
                  </a:lnTo>
                  <a:lnTo>
                    <a:pt x="1464084" y="4694892"/>
                  </a:lnTo>
                  <a:lnTo>
                    <a:pt x="1422549" y="4676038"/>
                  </a:lnTo>
                  <a:lnTo>
                    <a:pt x="1381430" y="4656446"/>
                  </a:lnTo>
                  <a:lnTo>
                    <a:pt x="1340736" y="4636125"/>
                  </a:lnTo>
                  <a:lnTo>
                    <a:pt x="1300475" y="4615083"/>
                  </a:lnTo>
                  <a:lnTo>
                    <a:pt x="1260656" y="4593329"/>
                  </a:lnTo>
                  <a:lnTo>
                    <a:pt x="1221288" y="4570871"/>
                  </a:lnTo>
                  <a:lnTo>
                    <a:pt x="1182379" y="4547717"/>
                  </a:lnTo>
                  <a:lnTo>
                    <a:pt x="1143937" y="4523877"/>
                  </a:lnTo>
                  <a:lnTo>
                    <a:pt x="1105972" y="4499359"/>
                  </a:lnTo>
                  <a:lnTo>
                    <a:pt x="1068491" y="4474171"/>
                  </a:lnTo>
                  <a:lnTo>
                    <a:pt x="1031504" y="4448322"/>
                  </a:lnTo>
                  <a:lnTo>
                    <a:pt x="995019" y="4421820"/>
                  </a:lnTo>
                  <a:lnTo>
                    <a:pt x="959044" y="4394674"/>
                  </a:lnTo>
                  <a:lnTo>
                    <a:pt x="923588" y="4366893"/>
                  </a:lnTo>
                  <a:lnTo>
                    <a:pt x="888660" y="4338484"/>
                  </a:lnTo>
                  <a:lnTo>
                    <a:pt x="854268" y="4309457"/>
                  </a:lnTo>
                  <a:lnTo>
                    <a:pt x="820420" y="4279819"/>
                  </a:lnTo>
                  <a:lnTo>
                    <a:pt x="787126" y="4249581"/>
                  </a:lnTo>
                  <a:lnTo>
                    <a:pt x="754394" y="4218749"/>
                  </a:lnTo>
                  <a:lnTo>
                    <a:pt x="722233" y="4187332"/>
                  </a:lnTo>
                  <a:lnTo>
                    <a:pt x="690650" y="4155340"/>
                  </a:lnTo>
                  <a:lnTo>
                    <a:pt x="659655" y="4122780"/>
                  </a:lnTo>
                  <a:lnTo>
                    <a:pt x="629256" y="4089661"/>
                  </a:lnTo>
                  <a:lnTo>
                    <a:pt x="599462" y="4055992"/>
                  </a:lnTo>
                  <a:lnTo>
                    <a:pt x="570281" y="4021781"/>
                  </a:lnTo>
                  <a:lnTo>
                    <a:pt x="541722" y="3987037"/>
                  </a:lnTo>
                  <a:lnTo>
                    <a:pt x="513793" y="3951767"/>
                  </a:lnTo>
                  <a:lnTo>
                    <a:pt x="486503" y="3915982"/>
                  </a:lnTo>
                  <a:lnTo>
                    <a:pt x="459861" y="3879688"/>
                  </a:lnTo>
                  <a:lnTo>
                    <a:pt x="433875" y="3842896"/>
                  </a:lnTo>
                  <a:lnTo>
                    <a:pt x="408553" y="3805612"/>
                  </a:lnTo>
                  <a:lnTo>
                    <a:pt x="383905" y="3767846"/>
                  </a:lnTo>
                  <a:lnTo>
                    <a:pt x="359938" y="3729607"/>
                  </a:lnTo>
                  <a:lnTo>
                    <a:pt x="336662" y="3690902"/>
                  </a:lnTo>
                  <a:lnTo>
                    <a:pt x="314085" y="3651740"/>
                  </a:lnTo>
                  <a:lnTo>
                    <a:pt x="292216" y="3612131"/>
                  </a:lnTo>
                  <a:lnTo>
                    <a:pt x="271062" y="3572081"/>
                  </a:lnTo>
                  <a:lnTo>
                    <a:pt x="250633" y="3531601"/>
                  </a:lnTo>
                  <a:lnTo>
                    <a:pt x="230937" y="3490698"/>
                  </a:lnTo>
                  <a:lnTo>
                    <a:pt x="211983" y="3449380"/>
                  </a:lnTo>
                  <a:lnTo>
                    <a:pt x="193780" y="3407658"/>
                  </a:lnTo>
                  <a:lnTo>
                    <a:pt x="176335" y="3365538"/>
                  </a:lnTo>
                  <a:lnTo>
                    <a:pt x="159658" y="3323029"/>
                  </a:lnTo>
                  <a:lnTo>
                    <a:pt x="143756" y="3280141"/>
                  </a:lnTo>
                  <a:lnTo>
                    <a:pt x="128640" y="3236881"/>
                  </a:lnTo>
                  <a:lnTo>
                    <a:pt x="114316" y="3193258"/>
                  </a:lnTo>
                  <a:lnTo>
                    <a:pt x="100794" y="3149281"/>
                  </a:lnTo>
                  <a:lnTo>
                    <a:pt x="88083" y="3104957"/>
                  </a:lnTo>
                  <a:lnTo>
                    <a:pt x="76190" y="3060296"/>
                  </a:lnTo>
                  <a:lnTo>
                    <a:pt x="65125" y="3015307"/>
                  </a:lnTo>
                  <a:lnTo>
                    <a:pt x="54896" y="2969997"/>
                  </a:lnTo>
                  <a:lnTo>
                    <a:pt x="45511" y="2924375"/>
                  </a:lnTo>
                  <a:lnTo>
                    <a:pt x="36979" y="2878450"/>
                  </a:lnTo>
                  <a:lnTo>
                    <a:pt x="29310" y="2832230"/>
                  </a:lnTo>
                  <a:lnTo>
                    <a:pt x="22510" y="2785723"/>
                  </a:lnTo>
                  <a:lnTo>
                    <a:pt x="16589" y="2738939"/>
                  </a:lnTo>
                  <a:lnTo>
                    <a:pt x="11556" y="2691885"/>
                  </a:lnTo>
                  <a:lnTo>
                    <a:pt x="7418" y="2644571"/>
                  </a:lnTo>
                  <a:lnTo>
                    <a:pt x="4185" y="2597005"/>
                  </a:lnTo>
                  <a:lnTo>
                    <a:pt x="1866" y="2549195"/>
                  </a:lnTo>
                  <a:lnTo>
                    <a:pt x="467" y="2501149"/>
                  </a:lnTo>
                  <a:lnTo>
                    <a:pt x="0" y="2452878"/>
                  </a:lnTo>
                  <a:close/>
                </a:path>
              </a:pathLst>
            </a:custGeom>
            <a:ln w="25400">
              <a:solidFill>
                <a:srgbClr val="BB7C2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56031" y="1933955"/>
              <a:ext cx="2196465" cy="783590"/>
            </a:xfrm>
            <a:custGeom>
              <a:avLst/>
              <a:gdLst/>
              <a:ahLst/>
              <a:cxnLst/>
              <a:rect l="l" t="t" r="r" b="b"/>
              <a:pathLst>
                <a:path w="2196465" h="783589">
                  <a:moveTo>
                    <a:pt x="2065528" y="0"/>
                  </a:moveTo>
                  <a:lnTo>
                    <a:pt x="130556" y="0"/>
                  </a:lnTo>
                  <a:lnTo>
                    <a:pt x="79740" y="10255"/>
                  </a:lnTo>
                  <a:lnTo>
                    <a:pt x="38241" y="38227"/>
                  </a:lnTo>
                  <a:lnTo>
                    <a:pt x="10260" y="79724"/>
                  </a:lnTo>
                  <a:lnTo>
                    <a:pt x="0" y="130556"/>
                  </a:lnTo>
                  <a:lnTo>
                    <a:pt x="0" y="652780"/>
                  </a:lnTo>
                  <a:lnTo>
                    <a:pt x="10260" y="703611"/>
                  </a:lnTo>
                  <a:lnTo>
                    <a:pt x="38241" y="745109"/>
                  </a:lnTo>
                  <a:lnTo>
                    <a:pt x="79740" y="773080"/>
                  </a:lnTo>
                  <a:lnTo>
                    <a:pt x="130556" y="783336"/>
                  </a:lnTo>
                  <a:lnTo>
                    <a:pt x="2065528" y="783336"/>
                  </a:lnTo>
                  <a:lnTo>
                    <a:pt x="2116359" y="773080"/>
                  </a:lnTo>
                  <a:lnTo>
                    <a:pt x="2157857" y="745109"/>
                  </a:lnTo>
                  <a:lnTo>
                    <a:pt x="2185828" y="703611"/>
                  </a:lnTo>
                  <a:lnTo>
                    <a:pt x="2196084" y="652780"/>
                  </a:lnTo>
                  <a:lnTo>
                    <a:pt x="2196084" y="130556"/>
                  </a:lnTo>
                  <a:lnTo>
                    <a:pt x="2185828" y="79724"/>
                  </a:lnTo>
                  <a:lnTo>
                    <a:pt x="2157857" y="38226"/>
                  </a:lnTo>
                  <a:lnTo>
                    <a:pt x="2116359" y="10255"/>
                  </a:lnTo>
                  <a:lnTo>
                    <a:pt x="2065528" y="0"/>
                  </a:lnTo>
                  <a:close/>
                </a:path>
              </a:pathLst>
            </a:custGeom>
            <a:solidFill>
              <a:srgbClr val="97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602690" y="2101976"/>
            <a:ext cx="1849805" cy="41094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5885" marR="5080" indent="-83820">
              <a:lnSpc>
                <a:spcPct val="102299"/>
              </a:lnSpc>
              <a:spcBef>
                <a:spcPts val="95"/>
              </a:spcBef>
            </a:pPr>
            <a:r>
              <a:rPr sz="1300" b="1" spc="75" dirty="0">
                <a:solidFill>
                  <a:srgbClr val="FFFFFF"/>
                </a:solidFill>
                <a:latin typeface="Roboto"/>
                <a:cs typeface="Roboto"/>
              </a:rPr>
              <a:t>KUALI</a:t>
            </a:r>
            <a:r>
              <a:rPr lang="en-US" sz="1300" b="1" spc="75" dirty="0">
                <a:solidFill>
                  <a:srgbClr val="FFFFFF"/>
                </a:solidFill>
                <a:latin typeface="Roboto"/>
                <a:cs typeface="Roboto"/>
              </a:rPr>
              <a:t>T</a:t>
            </a:r>
            <a:r>
              <a:rPr sz="1300" b="1" spc="75" dirty="0">
                <a:solidFill>
                  <a:srgbClr val="FFFFFF"/>
                </a:solidFill>
                <a:latin typeface="Roboto"/>
                <a:cs typeface="Roboto"/>
              </a:rPr>
              <a:t>AS</a:t>
            </a:r>
            <a:r>
              <a:rPr sz="1300" b="1" spc="-5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1300" b="1" spc="20" dirty="0">
                <a:solidFill>
                  <a:srgbClr val="FFFFFF"/>
                </a:solidFill>
                <a:latin typeface="Roboto"/>
                <a:cs typeface="Roboto"/>
              </a:rPr>
              <a:t>PROSES </a:t>
            </a:r>
            <a:r>
              <a:rPr sz="1300" b="1" spc="-3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1300" b="1" spc="30" dirty="0">
                <a:solidFill>
                  <a:srgbClr val="FFFFFF"/>
                </a:solidFill>
                <a:latin typeface="Roboto"/>
                <a:cs typeface="Roboto"/>
              </a:rPr>
              <a:t>PEMBELAJARAN</a:t>
            </a:r>
            <a:endParaRPr sz="1300" dirty="0">
              <a:latin typeface="Roboto"/>
              <a:cs typeface="Roboto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56031" y="4770120"/>
            <a:ext cx="2196465" cy="782320"/>
          </a:xfrm>
          <a:custGeom>
            <a:avLst/>
            <a:gdLst/>
            <a:ahLst/>
            <a:cxnLst/>
            <a:rect l="l" t="t" r="r" b="b"/>
            <a:pathLst>
              <a:path w="2196465" h="782320">
                <a:moveTo>
                  <a:pt x="2065782" y="0"/>
                </a:moveTo>
                <a:lnTo>
                  <a:pt x="130302" y="0"/>
                </a:lnTo>
                <a:lnTo>
                  <a:pt x="79584" y="10233"/>
                </a:lnTo>
                <a:lnTo>
                  <a:pt x="38166" y="38147"/>
                </a:lnTo>
                <a:lnTo>
                  <a:pt x="10240" y="79563"/>
                </a:lnTo>
                <a:lnTo>
                  <a:pt x="0" y="130301"/>
                </a:lnTo>
                <a:lnTo>
                  <a:pt x="0" y="651509"/>
                </a:lnTo>
                <a:lnTo>
                  <a:pt x="10240" y="702248"/>
                </a:lnTo>
                <a:lnTo>
                  <a:pt x="38166" y="743664"/>
                </a:lnTo>
                <a:lnTo>
                  <a:pt x="79584" y="771578"/>
                </a:lnTo>
                <a:lnTo>
                  <a:pt x="130302" y="781811"/>
                </a:lnTo>
                <a:lnTo>
                  <a:pt x="2065782" y="781811"/>
                </a:lnTo>
                <a:lnTo>
                  <a:pt x="2116520" y="771578"/>
                </a:lnTo>
                <a:lnTo>
                  <a:pt x="2157936" y="743664"/>
                </a:lnTo>
                <a:lnTo>
                  <a:pt x="2185850" y="702248"/>
                </a:lnTo>
                <a:lnTo>
                  <a:pt x="2196084" y="651509"/>
                </a:lnTo>
                <a:lnTo>
                  <a:pt x="2196084" y="130301"/>
                </a:lnTo>
                <a:lnTo>
                  <a:pt x="2185850" y="79563"/>
                </a:lnTo>
                <a:lnTo>
                  <a:pt x="2157936" y="38147"/>
                </a:lnTo>
                <a:lnTo>
                  <a:pt x="2116520" y="10233"/>
                </a:lnTo>
                <a:lnTo>
                  <a:pt x="2065782" y="0"/>
                </a:lnTo>
                <a:close/>
              </a:path>
            </a:pathLst>
          </a:custGeom>
          <a:solidFill>
            <a:srgbClr val="0C34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03936" y="4938521"/>
            <a:ext cx="1876296" cy="41094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6555" marR="5080" indent="-364490">
              <a:lnSpc>
                <a:spcPct val="102299"/>
              </a:lnSpc>
              <a:spcBef>
                <a:spcPts val="95"/>
              </a:spcBef>
            </a:pPr>
            <a:r>
              <a:rPr sz="1300" b="1" spc="80" dirty="0">
                <a:solidFill>
                  <a:srgbClr val="FFFFFF"/>
                </a:solidFill>
                <a:latin typeface="Roboto"/>
                <a:cs typeface="Roboto"/>
              </a:rPr>
              <a:t>KEM</a:t>
            </a:r>
            <a:r>
              <a:rPr lang="en-US" sz="1300" b="1" spc="80" dirty="0">
                <a:solidFill>
                  <a:srgbClr val="FFFFFF"/>
                </a:solidFill>
                <a:latin typeface="Roboto"/>
                <a:cs typeface="Roboto"/>
              </a:rPr>
              <a:t>IT</a:t>
            </a:r>
            <a:r>
              <a:rPr sz="1300" b="1" spc="80" dirty="0">
                <a:solidFill>
                  <a:srgbClr val="FFFFFF"/>
                </a:solidFill>
                <a:latin typeface="Roboto"/>
                <a:cs typeface="Roboto"/>
              </a:rPr>
              <a:t>RAAN</a:t>
            </a:r>
            <a:r>
              <a:rPr sz="1300" b="1" spc="-5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1300" b="1" spc="25" dirty="0">
                <a:solidFill>
                  <a:srgbClr val="FFFFFF"/>
                </a:solidFill>
                <a:latin typeface="Roboto"/>
                <a:cs typeface="Roboto"/>
              </a:rPr>
              <a:t>DENGAN </a:t>
            </a:r>
            <a:r>
              <a:rPr sz="1300" b="1" spc="-30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1300" b="1" spc="35" dirty="0">
                <a:solidFill>
                  <a:srgbClr val="FFFFFF"/>
                </a:solidFill>
                <a:latin typeface="Roboto"/>
                <a:cs typeface="Roboto"/>
              </a:rPr>
              <a:t>ORANG</a:t>
            </a:r>
            <a:r>
              <a:rPr sz="1300" b="1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lang="en-US" sz="1300" b="1" spc="175" dirty="0">
                <a:solidFill>
                  <a:srgbClr val="FFFFFF"/>
                </a:solidFill>
                <a:latin typeface="Roboto"/>
                <a:cs typeface="Roboto"/>
              </a:rPr>
              <a:t>TUA</a:t>
            </a:r>
            <a:endParaRPr sz="1300" dirty="0">
              <a:latin typeface="Roboto"/>
              <a:cs typeface="Roboto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302508" y="1933955"/>
            <a:ext cx="2661285" cy="783590"/>
          </a:xfrm>
          <a:custGeom>
            <a:avLst/>
            <a:gdLst/>
            <a:ahLst/>
            <a:cxnLst/>
            <a:rect l="l" t="t" r="r" b="b"/>
            <a:pathLst>
              <a:path w="2661285" h="783589">
                <a:moveTo>
                  <a:pt x="2530347" y="0"/>
                </a:moveTo>
                <a:lnTo>
                  <a:pt x="130555" y="0"/>
                </a:lnTo>
                <a:lnTo>
                  <a:pt x="79724" y="10255"/>
                </a:lnTo>
                <a:lnTo>
                  <a:pt x="38226" y="38227"/>
                </a:lnTo>
                <a:lnTo>
                  <a:pt x="10255" y="79724"/>
                </a:lnTo>
                <a:lnTo>
                  <a:pt x="0" y="130556"/>
                </a:lnTo>
                <a:lnTo>
                  <a:pt x="0" y="652780"/>
                </a:lnTo>
                <a:lnTo>
                  <a:pt x="10255" y="703611"/>
                </a:lnTo>
                <a:lnTo>
                  <a:pt x="38226" y="745109"/>
                </a:lnTo>
                <a:lnTo>
                  <a:pt x="79724" y="773080"/>
                </a:lnTo>
                <a:lnTo>
                  <a:pt x="130555" y="783336"/>
                </a:lnTo>
                <a:lnTo>
                  <a:pt x="2530347" y="783336"/>
                </a:lnTo>
                <a:lnTo>
                  <a:pt x="2581179" y="773080"/>
                </a:lnTo>
                <a:lnTo>
                  <a:pt x="2622677" y="745109"/>
                </a:lnTo>
                <a:lnTo>
                  <a:pt x="2650648" y="703611"/>
                </a:lnTo>
                <a:lnTo>
                  <a:pt x="2660904" y="652780"/>
                </a:lnTo>
                <a:lnTo>
                  <a:pt x="2660904" y="130556"/>
                </a:lnTo>
                <a:lnTo>
                  <a:pt x="2650648" y="79724"/>
                </a:lnTo>
                <a:lnTo>
                  <a:pt x="2622676" y="38226"/>
                </a:lnTo>
                <a:lnTo>
                  <a:pt x="2581179" y="10255"/>
                </a:lnTo>
                <a:lnTo>
                  <a:pt x="2530347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533013" y="2000503"/>
            <a:ext cx="2200275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 algn="ctr">
              <a:lnSpc>
                <a:spcPct val="102299"/>
              </a:lnSpc>
              <a:spcBef>
                <a:spcPts val="95"/>
              </a:spcBef>
            </a:pPr>
            <a:r>
              <a:rPr sz="1300" b="1" spc="15" dirty="0">
                <a:latin typeface="Roboto"/>
                <a:cs typeface="Roboto"/>
              </a:rPr>
              <a:t>DUKUNGAN </a:t>
            </a:r>
            <a:r>
              <a:rPr sz="1300" b="1" spc="20" dirty="0">
                <a:latin typeface="Roboto"/>
                <a:cs typeface="Roboto"/>
              </a:rPr>
              <a:t>PEMENUHAN </a:t>
            </a:r>
            <a:r>
              <a:rPr sz="1300" b="1" spc="25" dirty="0">
                <a:latin typeface="Roboto"/>
                <a:cs typeface="Roboto"/>
              </a:rPr>
              <a:t> </a:t>
            </a:r>
            <a:r>
              <a:rPr sz="1300" b="1" spc="30" dirty="0">
                <a:latin typeface="Roboto"/>
                <a:cs typeface="Roboto"/>
              </a:rPr>
              <a:t>LAYANAN </a:t>
            </a:r>
            <a:r>
              <a:rPr sz="1300" b="1" spc="15" dirty="0">
                <a:latin typeface="Roboto"/>
                <a:cs typeface="Roboto"/>
              </a:rPr>
              <a:t>ESENSIAL AUD </a:t>
            </a:r>
            <a:r>
              <a:rPr sz="1300" b="1" spc="5" dirty="0">
                <a:latin typeface="Roboto"/>
                <a:cs typeface="Roboto"/>
              </a:rPr>
              <a:t>DI </a:t>
            </a:r>
            <a:r>
              <a:rPr sz="1300" b="1" spc="-310" dirty="0">
                <a:latin typeface="Roboto"/>
                <a:cs typeface="Roboto"/>
              </a:rPr>
              <a:t> </a:t>
            </a:r>
            <a:r>
              <a:rPr sz="1300" b="1" spc="15" dirty="0">
                <a:latin typeface="Roboto"/>
                <a:cs typeface="Roboto"/>
              </a:rPr>
              <a:t>LUAR</a:t>
            </a:r>
            <a:r>
              <a:rPr sz="1300" b="1" spc="5" dirty="0">
                <a:latin typeface="Roboto"/>
                <a:cs typeface="Roboto"/>
              </a:rPr>
              <a:t> </a:t>
            </a:r>
            <a:r>
              <a:rPr sz="1300" b="1" spc="15" dirty="0">
                <a:latin typeface="Roboto"/>
                <a:cs typeface="Roboto"/>
              </a:rPr>
              <a:t>PENDIDIKAN</a:t>
            </a:r>
            <a:endParaRPr sz="1300" dirty="0">
              <a:latin typeface="Roboto"/>
              <a:cs typeface="Roboto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631691" y="4799076"/>
            <a:ext cx="2001520" cy="783590"/>
          </a:xfrm>
          <a:custGeom>
            <a:avLst/>
            <a:gdLst/>
            <a:ahLst/>
            <a:cxnLst/>
            <a:rect l="l" t="t" r="r" b="b"/>
            <a:pathLst>
              <a:path w="2001520" h="783589">
                <a:moveTo>
                  <a:pt x="1870456" y="0"/>
                </a:moveTo>
                <a:lnTo>
                  <a:pt x="130556" y="0"/>
                </a:lnTo>
                <a:lnTo>
                  <a:pt x="79724" y="10255"/>
                </a:lnTo>
                <a:lnTo>
                  <a:pt x="38226" y="38226"/>
                </a:lnTo>
                <a:lnTo>
                  <a:pt x="10255" y="79724"/>
                </a:lnTo>
                <a:lnTo>
                  <a:pt x="0" y="130556"/>
                </a:lnTo>
                <a:lnTo>
                  <a:pt x="0" y="652780"/>
                </a:lnTo>
                <a:lnTo>
                  <a:pt x="10255" y="703611"/>
                </a:lnTo>
                <a:lnTo>
                  <a:pt x="38227" y="745109"/>
                </a:lnTo>
                <a:lnTo>
                  <a:pt x="79724" y="773080"/>
                </a:lnTo>
                <a:lnTo>
                  <a:pt x="130556" y="783336"/>
                </a:lnTo>
                <a:lnTo>
                  <a:pt x="1870456" y="783336"/>
                </a:lnTo>
                <a:lnTo>
                  <a:pt x="1921287" y="773080"/>
                </a:lnTo>
                <a:lnTo>
                  <a:pt x="1962785" y="745109"/>
                </a:lnTo>
                <a:lnTo>
                  <a:pt x="1990756" y="703611"/>
                </a:lnTo>
                <a:lnTo>
                  <a:pt x="2001012" y="652780"/>
                </a:lnTo>
                <a:lnTo>
                  <a:pt x="2001012" y="130556"/>
                </a:lnTo>
                <a:lnTo>
                  <a:pt x="1990756" y="79724"/>
                </a:lnTo>
                <a:lnTo>
                  <a:pt x="1962785" y="38226"/>
                </a:lnTo>
                <a:lnTo>
                  <a:pt x="1921287" y="10255"/>
                </a:lnTo>
                <a:lnTo>
                  <a:pt x="1870456" y="0"/>
                </a:lnTo>
                <a:close/>
              </a:path>
            </a:pathLst>
          </a:custGeom>
          <a:solidFill>
            <a:srgbClr val="B7B7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686100" y="4808602"/>
            <a:ext cx="1931035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0" algn="ctr">
              <a:lnSpc>
                <a:spcPct val="102299"/>
              </a:lnSpc>
              <a:spcBef>
                <a:spcPts val="95"/>
              </a:spcBef>
            </a:pPr>
            <a:r>
              <a:rPr sz="1300" b="1" spc="20" dirty="0">
                <a:latin typeface="Roboto"/>
                <a:cs typeface="Roboto"/>
              </a:rPr>
              <a:t>KEPEMIMPINAN </a:t>
            </a:r>
            <a:r>
              <a:rPr sz="1300" b="1" spc="30" dirty="0">
                <a:latin typeface="Roboto"/>
                <a:cs typeface="Roboto"/>
              </a:rPr>
              <a:t>DAN </a:t>
            </a:r>
            <a:r>
              <a:rPr sz="1300" b="1" spc="35" dirty="0">
                <a:latin typeface="Roboto"/>
                <a:cs typeface="Roboto"/>
              </a:rPr>
              <a:t> </a:t>
            </a:r>
            <a:r>
              <a:rPr sz="1300" b="1" spc="30" dirty="0">
                <a:latin typeface="Roboto"/>
                <a:cs typeface="Roboto"/>
              </a:rPr>
              <a:t>PENGELOLAAN</a:t>
            </a:r>
            <a:r>
              <a:rPr sz="1300" b="1" spc="-35" dirty="0">
                <a:latin typeface="Roboto"/>
                <a:cs typeface="Roboto"/>
              </a:rPr>
              <a:t> </a:t>
            </a:r>
            <a:r>
              <a:rPr sz="1300" b="1" spc="15" dirty="0">
                <a:latin typeface="Roboto"/>
                <a:cs typeface="Roboto"/>
              </a:rPr>
              <a:t>SUMBER </a:t>
            </a:r>
            <a:r>
              <a:rPr sz="1300" b="1" spc="-310" dirty="0">
                <a:latin typeface="Roboto"/>
                <a:cs typeface="Roboto"/>
              </a:rPr>
              <a:t> </a:t>
            </a:r>
            <a:r>
              <a:rPr sz="1300" b="1" spc="35" dirty="0">
                <a:latin typeface="Roboto"/>
                <a:cs typeface="Roboto"/>
              </a:rPr>
              <a:t>DAYA</a:t>
            </a:r>
            <a:endParaRPr sz="1300">
              <a:latin typeface="Roboto"/>
              <a:cs typeface="Roboto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6617207" y="1969007"/>
            <a:ext cx="4932045" cy="4067810"/>
            <a:chOff x="6617207" y="1969007"/>
            <a:chExt cx="4932045" cy="4067810"/>
          </a:xfrm>
        </p:grpSpPr>
        <p:pic>
          <p:nvPicPr>
            <p:cNvPr id="17" name="object 1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17207" y="2717291"/>
              <a:ext cx="3525011" cy="3319271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8887967" y="1969007"/>
              <a:ext cx="2661285" cy="783590"/>
            </a:xfrm>
            <a:custGeom>
              <a:avLst/>
              <a:gdLst/>
              <a:ahLst/>
              <a:cxnLst/>
              <a:rect l="l" t="t" r="r" b="b"/>
              <a:pathLst>
                <a:path w="2661284" h="783589">
                  <a:moveTo>
                    <a:pt x="2530348" y="0"/>
                  </a:moveTo>
                  <a:lnTo>
                    <a:pt x="130555" y="0"/>
                  </a:lnTo>
                  <a:lnTo>
                    <a:pt x="79724" y="10255"/>
                  </a:lnTo>
                  <a:lnTo>
                    <a:pt x="38226" y="38226"/>
                  </a:lnTo>
                  <a:lnTo>
                    <a:pt x="10255" y="79724"/>
                  </a:lnTo>
                  <a:lnTo>
                    <a:pt x="0" y="130555"/>
                  </a:lnTo>
                  <a:lnTo>
                    <a:pt x="0" y="652779"/>
                  </a:lnTo>
                  <a:lnTo>
                    <a:pt x="10255" y="703611"/>
                  </a:lnTo>
                  <a:lnTo>
                    <a:pt x="38226" y="745109"/>
                  </a:lnTo>
                  <a:lnTo>
                    <a:pt x="79724" y="773080"/>
                  </a:lnTo>
                  <a:lnTo>
                    <a:pt x="130555" y="783336"/>
                  </a:lnTo>
                  <a:lnTo>
                    <a:pt x="2530348" y="783336"/>
                  </a:lnTo>
                  <a:lnTo>
                    <a:pt x="2581179" y="773080"/>
                  </a:lnTo>
                  <a:lnTo>
                    <a:pt x="2622677" y="745108"/>
                  </a:lnTo>
                  <a:lnTo>
                    <a:pt x="2650648" y="703611"/>
                  </a:lnTo>
                  <a:lnTo>
                    <a:pt x="2660904" y="652779"/>
                  </a:lnTo>
                  <a:lnTo>
                    <a:pt x="2660904" y="130555"/>
                  </a:lnTo>
                  <a:lnTo>
                    <a:pt x="2650648" y="79724"/>
                  </a:lnTo>
                  <a:lnTo>
                    <a:pt x="2622677" y="38226"/>
                  </a:lnTo>
                  <a:lnTo>
                    <a:pt x="2581179" y="10255"/>
                  </a:lnTo>
                  <a:lnTo>
                    <a:pt x="2530348" y="0"/>
                  </a:lnTo>
                  <a:close/>
                </a:path>
              </a:pathLst>
            </a:custGeom>
            <a:solidFill>
              <a:srgbClr val="FFAB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9119107" y="2035809"/>
            <a:ext cx="2200275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 algn="ctr">
              <a:lnSpc>
                <a:spcPct val="102299"/>
              </a:lnSpc>
              <a:spcBef>
                <a:spcPts val="95"/>
              </a:spcBef>
            </a:pPr>
            <a:r>
              <a:rPr sz="1300" b="1" spc="15" dirty="0">
                <a:latin typeface="Roboto"/>
                <a:cs typeface="Roboto"/>
              </a:rPr>
              <a:t>DUKUNGAN </a:t>
            </a:r>
            <a:r>
              <a:rPr sz="1300" b="1" spc="20" dirty="0">
                <a:latin typeface="Roboto"/>
                <a:cs typeface="Roboto"/>
              </a:rPr>
              <a:t>PEMENUHAN </a:t>
            </a:r>
            <a:r>
              <a:rPr sz="1300" b="1" spc="25" dirty="0">
                <a:latin typeface="Roboto"/>
                <a:cs typeface="Roboto"/>
              </a:rPr>
              <a:t> </a:t>
            </a:r>
            <a:r>
              <a:rPr sz="1300" b="1" spc="30" dirty="0">
                <a:latin typeface="Roboto"/>
                <a:cs typeface="Roboto"/>
              </a:rPr>
              <a:t>LAYANAN </a:t>
            </a:r>
            <a:r>
              <a:rPr sz="1300" b="1" spc="15" dirty="0">
                <a:latin typeface="Roboto"/>
                <a:cs typeface="Roboto"/>
              </a:rPr>
              <a:t>ESENSIAL AUD </a:t>
            </a:r>
            <a:r>
              <a:rPr sz="1300" b="1" spc="5" dirty="0">
                <a:latin typeface="Roboto"/>
                <a:cs typeface="Roboto"/>
              </a:rPr>
              <a:t>DI </a:t>
            </a:r>
            <a:r>
              <a:rPr sz="1300" b="1" spc="-310" dirty="0">
                <a:latin typeface="Roboto"/>
                <a:cs typeface="Roboto"/>
              </a:rPr>
              <a:t> </a:t>
            </a:r>
            <a:r>
              <a:rPr sz="1300" b="1" spc="15" dirty="0">
                <a:latin typeface="Roboto"/>
                <a:cs typeface="Roboto"/>
              </a:rPr>
              <a:t>LUAR</a:t>
            </a:r>
            <a:r>
              <a:rPr sz="1300" b="1" dirty="0">
                <a:latin typeface="Roboto"/>
                <a:cs typeface="Roboto"/>
              </a:rPr>
              <a:t> </a:t>
            </a:r>
            <a:r>
              <a:rPr sz="1300" b="1" spc="15" dirty="0">
                <a:latin typeface="Roboto"/>
                <a:cs typeface="Roboto"/>
              </a:rPr>
              <a:t>PENDIDIKAN</a:t>
            </a:r>
            <a:endParaRPr sz="1300">
              <a:latin typeface="Roboto"/>
              <a:cs typeface="Roboto"/>
            </a:endParaRPr>
          </a:p>
        </p:txBody>
      </p:sp>
      <p:pic>
        <p:nvPicPr>
          <p:cNvPr id="20" name="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290237" y="3299688"/>
            <a:ext cx="1110996" cy="204977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2752</Words>
  <Application>Microsoft Office PowerPoint</Application>
  <PresentationFormat>Widescreen</PresentationFormat>
  <Paragraphs>407</Paragraphs>
  <Slides>20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2" baseType="lpstr">
      <vt:lpstr>Arial</vt:lpstr>
      <vt:lpstr>Arial MT</vt:lpstr>
      <vt:lpstr>Calibri</vt:lpstr>
      <vt:lpstr>Calibri Light</vt:lpstr>
      <vt:lpstr>Cambria</vt:lpstr>
      <vt:lpstr>Roboto</vt:lpstr>
      <vt:lpstr>Roboto Lt</vt:lpstr>
      <vt:lpstr>Segoe UI</vt:lpstr>
      <vt:lpstr>Tahoma</vt:lpstr>
      <vt:lpstr>Times New Roman</vt:lpstr>
      <vt:lpstr>Verdana</vt:lpstr>
      <vt:lpstr>Office Theme</vt:lpstr>
      <vt:lpstr>PowerPoint Presentation</vt:lpstr>
      <vt:lpstr>Rasional munculnya PAUD HI  (Pengembangan Anak Usia Dini Holistik Integratif)</vt:lpstr>
      <vt:lpstr>Program PAUD HI</vt:lpstr>
      <vt:lpstr>SATUAN PAUD HARUS BAGAIMANA?</vt:lpstr>
      <vt:lpstr>SATUAN PAUD SEBAGAI HUB?</vt:lpstr>
      <vt:lpstr>PAUD BERKUALITAS YANG BAGAIMANA?</vt:lpstr>
      <vt:lpstr>Kegiatan dan Bentuk Layanan yang Perlu Ada di Satuan PAUD yang Berkualitas</vt:lpstr>
      <vt:lpstr>APA YANG DISEBUT DENGAN KEBUTUHAN ESENSIAL  NON- PENDIDIKAN?</vt:lpstr>
      <vt:lpstr>Bobot dari Dukungan pemenuhan layanan esensial AUD di  di Satuan PAUD yang Berkualitas</vt:lpstr>
      <vt:lpstr>MENGAPA KEBUTUHAN ESENSIAL PENTING?</vt:lpstr>
      <vt:lpstr>PowerPoint Presentation</vt:lpstr>
      <vt:lpstr>Pedoman dan Panduan Penyelenggaraan PAUD Berkualitas</vt:lpstr>
      <vt:lpstr>PAUD Berkualitas Mendukung Pencapaian PAUD HI</vt:lpstr>
      <vt:lpstr>Mengenal 8 Indikator kebutuhan esensial anak  yang dipantau di satuan PAUD</vt:lpstr>
      <vt:lpstr>PowerPoint Presentation</vt:lpstr>
      <vt:lpstr>PowerPoint Presentation</vt:lpstr>
      <vt:lpstr>PowerPoint Presentation</vt:lpstr>
      <vt:lpstr>PowerPoint Presentation</vt:lpstr>
      <vt:lpstr>KOMPOSISI KEBUTUHAN ESENSIAL AUD NON-PENDIDIKAN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Yulia Hidayati</dc:creator>
  <cp:lastModifiedBy>Yulia Hidayati</cp:lastModifiedBy>
  <cp:revision>4</cp:revision>
  <dcterms:created xsi:type="dcterms:W3CDTF">2022-07-04T07:58:05Z</dcterms:created>
  <dcterms:modified xsi:type="dcterms:W3CDTF">2022-07-04T23:23:09Z</dcterms:modified>
</cp:coreProperties>
</file>