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0"/>
  </p:notesMasterIdLst>
  <p:sldIdLst>
    <p:sldId id="278" r:id="rId2"/>
    <p:sldId id="279" r:id="rId3"/>
    <p:sldId id="280" r:id="rId4"/>
    <p:sldId id="281" r:id="rId5"/>
    <p:sldId id="283" r:id="rId6"/>
    <p:sldId id="294" r:id="rId7"/>
    <p:sldId id="295" r:id="rId8"/>
    <p:sldId id="296" r:id="rId9"/>
    <p:sldId id="297" r:id="rId10"/>
    <p:sldId id="299" r:id="rId11"/>
    <p:sldId id="298" r:id="rId12"/>
    <p:sldId id="300" r:id="rId13"/>
    <p:sldId id="302" r:id="rId14"/>
    <p:sldId id="301" r:id="rId15"/>
    <p:sldId id="306" r:id="rId16"/>
    <p:sldId id="304" r:id="rId17"/>
    <p:sldId id="307" r:id="rId18"/>
    <p:sldId id="303" r:id="rId19"/>
    <p:sldId id="308" r:id="rId20"/>
    <p:sldId id="305" r:id="rId21"/>
    <p:sldId id="310" r:id="rId22"/>
    <p:sldId id="311" r:id="rId23"/>
    <p:sldId id="312" r:id="rId24"/>
    <p:sldId id="313" r:id="rId25"/>
    <p:sldId id="309" r:id="rId26"/>
    <p:sldId id="314" r:id="rId27"/>
    <p:sldId id="316" r:id="rId28"/>
    <p:sldId id="315" r:id="rId2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F"/>
    <a:srgbClr val="AAC4E9"/>
    <a:srgbClr val="F5CDCE"/>
    <a:srgbClr val="202C8F"/>
    <a:srgbClr val="FDFBF6"/>
    <a:srgbClr val="DF8C8C"/>
    <a:srgbClr val="D4D593"/>
    <a:srgbClr val="E6F0FE"/>
    <a:srgbClr val="CDBE8A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>
        <p:scale>
          <a:sx n="47" d="100"/>
          <a:sy n="47" d="100"/>
        </p:scale>
        <p:origin x="1416" y="45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D87CD-9BF7-4179-AEA5-0E195802BA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F7086-9114-477C-868E-6A8EE515B504}">
      <dgm:prSet phldrT="[Text]"/>
      <dgm:spPr>
        <a:solidFill>
          <a:srgbClr val="FFFF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BELANJA DAERAH</a:t>
          </a:r>
        </a:p>
      </dgm:t>
    </dgm:pt>
    <dgm:pt modelId="{4B948D1C-A01E-4A68-951D-BEBF658E9CF2}" type="parTrans" cxnId="{AAFD6508-ABDA-4240-9FEF-B296DE5F2B63}">
      <dgm:prSet/>
      <dgm:spPr/>
      <dgm:t>
        <a:bodyPr/>
        <a:lstStyle/>
        <a:p>
          <a:endParaRPr lang="en-US"/>
        </a:p>
      </dgm:t>
    </dgm:pt>
    <dgm:pt modelId="{F56F676E-8830-4712-9605-EEB8CB7FCC57}" type="sibTrans" cxnId="{AAFD6508-ABDA-4240-9FEF-B296DE5F2B63}">
      <dgm:prSet/>
      <dgm:spPr/>
      <dgm:t>
        <a:bodyPr/>
        <a:lstStyle/>
        <a:p>
          <a:endParaRPr lang="en-US"/>
        </a:p>
      </dgm:t>
    </dgm:pt>
    <dgm:pt modelId="{AA32C957-F2A3-4EFF-9061-A09E45D0025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PAPBD 2O22 : 2,9 T</a:t>
          </a:r>
        </a:p>
      </dgm:t>
    </dgm:pt>
    <dgm:pt modelId="{78B44CB1-5289-4913-B350-458FE23D5D25}" type="parTrans" cxnId="{88100448-78B2-4956-A72F-1B9EE38B5392}">
      <dgm:prSet/>
      <dgm:spPr/>
      <dgm:t>
        <a:bodyPr/>
        <a:lstStyle/>
        <a:p>
          <a:endParaRPr lang="en-US"/>
        </a:p>
      </dgm:t>
    </dgm:pt>
    <dgm:pt modelId="{34C6F020-B4FE-4A11-A2A0-7F41A8DF02C2}" type="sibTrans" cxnId="{88100448-78B2-4956-A72F-1B9EE38B5392}">
      <dgm:prSet/>
      <dgm:spPr/>
      <dgm:t>
        <a:bodyPr/>
        <a:lstStyle/>
        <a:p>
          <a:endParaRPr lang="en-US"/>
        </a:p>
      </dgm:t>
    </dgm:pt>
    <dgm:pt modelId="{97E59449-7811-48A4-94F9-9F4A6ADE25CD}">
      <dgm:prSet phldrT="[Text]"/>
      <dgm:spPr>
        <a:solidFill>
          <a:srgbClr val="FFFF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BELANJA MINIMAL MANDATORY SPENDING</a:t>
          </a:r>
        </a:p>
      </dgm:t>
    </dgm:pt>
    <dgm:pt modelId="{D9BE0526-EFAD-40E4-983B-07B6EE7CC5DF}" type="parTrans" cxnId="{47ADA7F8-1CBA-4F53-AFE0-883C831C334F}">
      <dgm:prSet/>
      <dgm:spPr/>
      <dgm:t>
        <a:bodyPr/>
        <a:lstStyle/>
        <a:p>
          <a:endParaRPr lang="en-US"/>
        </a:p>
      </dgm:t>
    </dgm:pt>
    <dgm:pt modelId="{BAD8BCD0-0AD5-4F2A-B979-41FD1D9CC6BA}" type="sibTrans" cxnId="{47ADA7F8-1CBA-4F53-AFE0-883C831C334F}">
      <dgm:prSet/>
      <dgm:spPr/>
      <dgm:t>
        <a:bodyPr/>
        <a:lstStyle/>
        <a:p>
          <a:endParaRPr lang="en-US"/>
        </a:p>
      </dgm:t>
    </dgm:pt>
    <dgm:pt modelId="{A90F9B6C-6313-43A5-B4EA-3E1BF1640E2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PENDIDIKAN : 20%</a:t>
          </a:r>
        </a:p>
      </dgm:t>
    </dgm:pt>
    <dgm:pt modelId="{8EABA18E-115F-4225-9965-FCC03F40F2DA}" type="parTrans" cxnId="{598A2174-7618-43C7-982E-E8C26CDC40BA}">
      <dgm:prSet/>
      <dgm:spPr/>
      <dgm:t>
        <a:bodyPr/>
        <a:lstStyle/>
        <a:p>
          <a:endParaRPr lang="en-US"/>
        </a:p>
      </dgm:t>
    </dgm:pt>
    <dgm:pt modelId="{F7A8E41E-51A6-42EC-961A-3725CDE1C469}" type="sibTrans" cxnId="{598A2174-7618-43C7-982E-E8C26CDC40BA}">
      <dgm:prSet/>
      <dgm:spPr/>
      <dgm:t>
        <a:bodyPr/>
        <a:lstStyle/>
        <a:p>
          <a:endParaRPr lang="en-US"/>
        </a:p>
      </dgm:t>
    </dgm:pt>
    <dgm:pt modelId="{E8F1488F-438C-4698-A4DE-18EAE6E37C6E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APBD 2023 : 2,7 T</a:t>
          </a:r>
        </a:p>
      </dgm:t>
    </dgm:pt>
    <dgm:pt modelId="{445C8C08-78BB-4D64-9E38-2E071A5A99A0}" type="parTrans" cxnId="{00495209-8B24-49CD-9BD6-050F2060884F}">
      <dgm:prSet/>
      <dgm:spPr/>
      <dgm:t>
        <a:bodyPr/>
        <a:lstStyle/>
        <a:p>
          <a:endParaRPr lang="en-US"/>
        </a:p>
      </dgm:t>
    </dgm:pt>
    <dgm:pt modelId="{62CF18C1-DE2A-44C7-9F39-D0B3B23AD3FE}" type="sibTrans" cxnId="{00495209-8B24-49CD-9BD6-050F2060884F}">
      <dgm:prSet/>
      <dgm:spPr/>
      <dgm:t>
        <a:bodyPr/>
        <a:lstStyle/>
        <a:p>
          <a:endParaRPr lang="en-US"/>
        </a:p>
      </dgm:t>
    </dgm:pt>
    <dgm:pt modelId="{DB340154-088B-49CE-BF94-46D677FFE4B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RANWAL 2024 : </a:t>
          </a:r>
          <a:r>
            <a:rPr lang="en-US" sz="3200" b="1" dirty="0">
              <a:solidFill>
                <a:schemeClr val="tx1"/>
              </a:solidFill>
            </a:rPr>
            <a:t>3,1 T</a:t>
          </a:r>
          <a:endParaRPr lang="en-US" sz="1800" dirty="0">
            <a:solidFill>
              <a:schemeClr val="tx1"/>
            </a:solidFill>
          </a:endParaRPr>
        </a:p>
      </dgm:t>
    </dgm:pt>
    <dgm:pt modelId="{2DE5D882-D23C-4DC1-BEDB-8A7F73827D0E}" type="parTrans" cxnId="{82E8F540-C477-41C7-8B78-1A67F8746350}">
      <dgm:prSet/>
      <dgm:spPr/>
      <dgm:t>
        <a:bodyPr/>
        <a:lstStyle/>
        <a:p>
          <a:endParaRPr lang="en-US"/>
        </a:p>
      </dgm:t>
    </dgm:pt>
    <dgm:pt modelId="{2C088DD5-4D56-4F1F-83F4-6B755C37A89B}" type="sibTrans" cxnId="{82E8F540-C477-41C7-8B78-1A67F8746350}">
      <dgm:prSet/>
      <dgm:spPr/>
      <dgm:t>
        <a:bodyPr/>
        <a:lstStyle/>
        <a:p>
          <a:endParaRPr lang="en-US"/>
        </a:p>
      </dgm:t>
    </dgm:pt>
    <dgm:pt modelId="{6D650194-9E8E-4CF2-9227-0824071183EB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KESEHATAN : 10%</a:t>
          </a:r>
        </a:p>
      </dgm:t>
    </dgm:pt>
    <dgm:pt modelId="{F7FE1157-F96B-4C45-B27F-322C9EB46B43}" type="sibTrans" cxnId="{0ED9400C-C427-4672-9B2A-0A6D4DFD10AD}">
      <dgm:prSet/>
      <dgm:spPr/>
      <dgm:t>
        <a:bodyPr/>
        <a:lstStyle/>
        <a:p>
          <a:endParaRPr lang="en-US"/>
        </a:p>
      </dgm:t>
    </dgm:pt>
    <dgm:pt modelId="{EE4AAD1D-82BD-422D-B334-FB0237084BDB}" type="parTrans" cxnId="{0ED9400C-C427-4672-9B2A-0A6D4DFD10AD}">
      <dgm:prSet/>
      <dgm:spPr/>
      <dgm:t>
        <a:bodyPr/>
        <a:lstStyle/>
        <a:p>
          <a:endParaRPr lang="en-US"/>
        </a:p>
      </dgm:t>
    </dgm:pt>
    <dgm:pt modelId="{AE05E8FF-C2FB-4176-B0FE-0DF3262F108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>
              <a:solidFill>
                <a:schemeClr val="tx1"/>
              </a:solidFill>
            </a:rPr>
            <a:t>INFRA : 40%</a:t>
          </a:r>
          <a:endParaRPr lang="en-US" sz="2000" dirty="0">
            <a:solidFill>
              <a:schemeClr val="tx1"/>
            </a:solidFill>
          </a:endParaRPr>
        </a:p>
      </dgm:t>
    </dgm:pt>
    <dgm:pt modelId="{18147C5C-D5E5-4326-858F-D932492FD36F}" type="sibTrans" cxnId="{F190E17A-B614-4C24-B5FA-49912DDB87F2}">
      <dgm:prSet/>
      <dgm:spPr/>
      <dgm:t>
        <a:bodyPr/>
        <a:lstStyle/>
        <a:p>
          <a:endParaRPr lang="en-US"/>
        </a:p>
      </dgm:t>
    </dgm:pt>
    <dgm:pt modelId="{B32451BE-7A3E-4AC2-B660-092A8E7F4F2A}" type="parTrans" cxnId="{F190E17A-B614-4C24-B5FA-49912DDB87F2}">
      <dgm:prSet/>
      <dgm:spPr/>
      <dgm:t>
        <a:bodyPr/>
        <a:lstStyle/>
        <a:p>
          <a:endParaRPr lang="en-US"/>
        </a:p>
      </dgm:t>
    </dgm:pt>
    <dgm:pt modelId="{B82E71B4-EC17-407B-B065-F1A4D0AE6168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PENGAWASAN : 0,5%</a:t>
          </a:r>
        </a:p>
      </dgm:t>
    </dgm:pt>
    <dgm:pt modelId="{D41EF03F-397B-4FF4-949F-57E4B4387FF6}" type="sibTrans" cxnId="{37CCD1FC-1C61-42F7-8AAD-9AB76E9FA368}">
      <dgm:prSet/>
      <dgm:spPr/>
      <dgm:t>
        <a:bodyPr/>
        <a:lstStyle/>
        <a:p>
          <a:endParaRPr lang="en-US"/>
        </a:p>
      </dgm:t>
    </dgm:pt>
    <dgm:pt modelId="{CC84EE20-C6FA-4148-BC3E-E54E2CB69992}" type="parTrans" cxnId="{37CCD1FC-1C61-42F7-8AAD-9AB76E9FA368}">
      <dgm:prSet/>
      <dgm:spPr/>
      <dgm:t>
        <a:bodyPr/>
        <a:lstStyle/>
        <a:p>
          <a:endParaRPr lang="en-US"/>
        </a:p>
      </dgm:t>
    </dgm:pt>
    <dgm:pt modelId="{CA37599E-FBBF-46CE-A7D1-4531FD9746D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PENGEMBANGAN KOMPETENSI ASN : 0,16%</a:t>
          </a:r>
        </a:p>
      </dgm:t>
    </dgm:pt>
    <dgm:pt modelId="{5E1A2FEF-56F7-4C99-BD7B-769E6272E2C7}" type="sibTrans" cxnId="{093DDFE2-7556-47F9-8694-FC42FD3E670A}">
      <dgm:prSet/>
      <dgm:spPr/>
      <dgm:t>
        <a:bodyPr/>
        <a:lstStyle/>
        <a:p>
          <a:endParaRPr lang="en-US"/>
        </a:p>
      </dgm:t>
    </dgm:pt>
    <dgm:pt modelId="{2A179C3F-D2F7-42F6-B8BA-5EA970383806}" type="parTrans" cxnId="{093DDFE2-7556-47F9-8694-FC42FD3E670A}">
      <dgm:prSet/>
      <dgm:spPr/>
      <dgm:t>
        <a:bodyPr/>
        <a:lstStyle/>
        <a:p>
          <a:endParaRPr lang="en-US"/>
        </a:p>
      </dgm:t>
    </dgm:pt>
    <dgm:pt modelId="{E286A8F9-9E18-4E68-A039-55259349CD72}" type="pres">
      <dgm:prSet presAssocID="{415D87CD-9BF7-4179-AEA5-0E195802BAD9}" presName="Name0" presStyleCnt="0">
        <dgm:presLayoutVars>
          <dgm:dir/>
          <dgm:animLvl val="lvl"/>
          <dgm:resizeHandles val="exact"/>
        </dgm:presLayoutVars>
      </dgm:prSet>
      <dgm:spPr/>
    </dgm:pt>
    <dgm:pt modelId="{974736FD-7E1E-4F01-8277-2E87AB4ADC04}" type="pres">
      <dgm:prSet presAssocID="{2D3F7086-9114-477C-868E-6A8EE515B504}" presName="linNode" presStyleCnt="0"/>
      <dgm:spPr/>
    </dgm:pt>
    <dgm:pt modelId="{45CFADCA-984A-471F-B6B1-AA752CA3249E}" type="pres">
      <dgm:prSet presAssocID="{2D3F7086-9114-477C-868E-6A8EE515B50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293531E-AC83-4DF4-8162-4A9CDF62DB59}" type="pres">
      <dgm:prSet presAssocID="{2D3F7086-9114-477C-868E-6A8EE515B504}" presName="descendantText" presStyleLbl="alignAccFollowNode1" presStyleIdx="0" presStyleCnt="2" custLinFactNeighborX="0">
        <dgm:presLayoutVars>
          <dgm:bulletEnabled val="1"/>
        </dgm:presLayoutVars>
      </dgm:prSet>
      <dgm:spPr/>
    </dgm:pt>
    <dgm:pt modelId="{94C4D456-E9BB-41F1-9C0F-EBDAB4CB633C}" type="pres">
      <dgm:prSet presAssocID="{F56F676E-8830-4712-9605-EEB8CB7FCC57}" presName="sp" presStyleCnt="0"/>
      <dgm:spPr/>
    </dgm:pt>
    <dgm:pt modelId="{3D7CC180-DD32-459A-B73B-BEE70AF4C768}" type="pres">
      <dgm:prSet presAssocID="{97E59449-7811-48A4-94F9-9F4A6ADE25CD}" presName="linNode" presStyleCnt="0"/>
      <dgm:spPr/>
    </dgm:pt>
    <dgm:pt modelId="{B22CDB71-2206-4028-8EAE-F624DF3F96D6}" type="pres">
      <dgm:prSet presAssocID="{97E59449-7811-48A4-94F9-9F4A6ADE25C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8A9A178-0FC0-4335-865D-7F22560B047B}" type="pres">
      <dgm:prSet presAssocID="{97E59449-7811-48A4-94F9-9F4A6ADE25C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AFD6508-ABDA-4240-9FEF-B296DE5F2B63}" srcId="{415D87CD-9BF7-4179-AEA5-0E195802BAD9}" destId="{2D3F7086-9114-477C-868E-6A8EE515B504}" srcOrd="0" destOrd="0" parTransId="{4B948D1C-A01E-4A68-951D-BEBF658E9CF2}" sibTransId="{F56F676E-8830-4712-9605-EEB8CB7FCC57}"/>
    <dgm:cxn modelId="{00495209-8B24-49CD-9BD6-050F2060884F}" srcId="{2D3F7086-9114-477C-868E-6A8EE515B504}" destId="{E8F1488F-438C-4698-A4DE-18EAE6E37C6E}" srcOrd="1" destOrd="0" parTransId="{445C8C08-78BB-4D64-9E38-2E071A5A99A0}" sibTransId="{62CF18C1-DE2A-44C7-9F39-D0B3B23AD3FE}"/>
    <dgm:cxn modelId="{1D12ED0A-8677-4464-BB1D-62AF2D1CFB12}" type="presOf" srcId="{DB340154-088B-49CE-BF94-46D677FFE4B4}" destId="{5293531E-AC83-4DF4-8162-4A9CDF62DB59}" srcOrd="0" destOrd="2" presId="urn:microsoft.com/office/officeart/2005/8/layout/vList5"/>
    <dgm:cxn modelId="{0ED9400C-C427-4672-9B2A-0A6D4DFD10AD}" srcId="{97E59449-7811-48A4-94F9-9F4A6ADE25CD}" destId="{6D650194-9E8E-4CF2-9227-0824071183EB}" srcOrd="1" destOrd="0" parTransId="{EE4AAD1D-82BD-422D-B334-FB0237084BDB}" sibTransId="{F7FE1157-F96B-4C45-B27F-322C9EB46B43}"/>
    <dgm:cxn modelId="{E86DF30D-AEC1-429D-B714-E8ADAB8D70D2}" type="presOf" srcId="{2D3F7086-9114-477C-868E-6A8EE515B504}" destId="{45CFADCA-984A-471F-B6B1-AA752CA3249E}" srcOrd="0" destOrd="0" presId="urn:microsoft.com/office/officeart/2005/8/layout/vList5"/>
    <dgm:cxn modelId="{EA9BB52C-EF4A-4443-835B-DC6F0839CE03}" type="presOf" srcId="{AA32C957-F2A3-4EFF-9061-A09E45D00256}" destId="{5293531E-AC83-4DF4-8162-4A9CDF62DB59}" srcOrd="0" destOrd="0" presId="urn:microsoft.com/office/officeart/2005/8/layout/vList5"/>
    <dgm:cxn modelId="{82E8F540-C477-41C7-8B78-1A67F8746350}" srcId="{2D3F7086-9114-477C-868E-6A8EE515B504}" destId="{DB340154-088B-49CE-BF94-46D677FFE4B4}" srcOrd="2" destOrd="0" parTransId="{2DE5D882-D23C-4DC1-BEDB-8A7F73827D0E}" sibTransId="{2C088DD5-4D56-4F1F-83F4-6B755C37A89B}"/>
    <dgm:cxn modelId="{4A67E966-7E2C-4887-8720-72E70F4A59A5}" type="presOf" srcId="{6D650194-9E8E-4CF2-9227-0824071183EB}" destId="{B8A9A178-0FC0-4335-865D-7F22560B047B}" srcOrd="0" destOrd="1" presId="urn:microsoft.com/office/officeart/2005/8/layout/vList5"/>
    <dgm:cxn modelId="{88100448-78B2-4956-A72F-1B9EE38B5392}" srcId="{2D3F7086-9114-477C-868E-6A8EE515B504}" destId="{AA32C957-F2A3-4EFF-9061-A09E45D00256}" srcOrd="0" destOrd="0" parTransId="{78B44CB1-5289-4913-B350-458FE23D5D25}" sibTransId="{34C6F020-B4FE-4A11-A2A0-7F41A8DF02C2}"/>
    <dgm:cxn modelId="{A23FE76F-CE40-4ADD-9451-DDA9BB151A79}" type="presOf" srcId="{B82E71B4-EC17-407B-B065-F1A4D0AE6168}" destId="{B8A9A178-0FC0-4335-865D-7F22560B047B}" srcOrd="0" destOrd="3" presId="urn:microsoft.com/office/officeart/2005/8/layout/vList5"/>
    <dgm:cxn modelId="{17809073-9345-4C50-881E-C55A122B1859}" type="presOf" srcId="{A90F9B6C-6313-43A5-B4EA-3E1BF1640E24}" destId="{B8A9A178-0FC0-4335-865D-7F22560B047B}" srcOrd="0" destOrd="0" presId="urn:microsoft.com/office/officeart/2005/8/layout/vList5"/>
    <dgm:cxn modelId="{598A2174-7618-43C7-982E-E8C26CDC40BA}" srcId="{97E59449-7811-48A4-94F9-9F4A6ADE25CD}" destId="{A90F9B6C-6313-43A5-B4EA-3E1BF1640E24}" srcOrd="0" destOrd="0" parTransId="{8EABA18E-115F-4225-9965-FCC03F40F2DA}" sibTransId="{F7A8E41E-51A6-42EC-961A-3725CDE1C469}"/>
    <dgm:cxn modelId="{F190E17A-B614-4C24-B5FA-49912DDB87F2}" srcId="{97E59449-7811-48A4-94F9-9F4A6ADE25CD}" destId="{AE05E8FF-C2FB-4176-B0FE-0DF3262F1087}" srcOrd="2" destOrd="0" parTransId="{B32451BE-7A3E-4AC2-B660-092A8E7F4F2A}" sibTransId="{18147C5C-D5E5-4326-858F-D932492FD36F}"/>
    <dgm:cxn modelId="{6F6AB0A3-F6C6-4055-B6CF-4A6979981C9A}" type="presOf" srcId="{97E59449-7811-48A4-94F9-9F4A6ADE25CD}" destId="{B22CDB71-2206-4028-8EAE-F624DF3F96D6}" srcOrd="0" destOrd="0" presId="urn:microsoft.com/office/officeart/2005/8/layout/vList5"/>
    <dgm:cxn modelId="{663ACDAE-D838-48BB-9BB3-571AB9AA5FE3}" type="presOf" srcId="{E8F1488F-438C-4698-A4DE-18EAE6E37C6E}" destId="{5293531E-AC83-4DF4-8162-4A9CDF62DB59}" srcOrd="0" destOrd="1" presId="urn:microsoft.com/office/officeart/2005/8/layout/vList5"/>
    <dgm:cxn modelId="{FB8945B8-CA70-43EE-84D0-942E98F29F25}" type="presOf" srcId="{AE05E8FF-C2FB-4176-B0FE-0DF3262F1087}" destId="{B8A9A178-0FC0-4335-865D-7F22560B047B}" srcOrd="0" destOrd="2" presId="urn:microsoft.com/office/officeart/2005/8/layout/vList5"/>
    <dgm:cxn modelId="{8AFF2FD0-DDC3-4EE0-9161-F67B6F55FBC0}" type="presOf" srcId="{CA37599E-FBBF-46CE-A7D1-4531FD9746D1}" destId="{B8A9A178-0FC0-4335-865D-7F22560B047B}" srcOrd="0" destOrd="4" presId="urn:microsoft.com/office/officeart/2005/8/layout/vList5"/>
    <dgm:cxn modelId="{093DDFE2-7556-47F9-8694-FC42FD3E670A}" srcId="{97E59449-7811-48A4-94F9-9F4A6ADE25CD}" destId="{CA37599E-FBBF-46CE-A7D1-4531FD9746D1}" srcOrd="4" destOrd="0" parTransId="{2A179C3F-D2F7-42F6-B8BA-5EA970383806}" sibTransId="{5E1A2FEF-56F7-4C99-BD7B-769E6272E2C7}"/>
    <dgm:cxn modelId="{82E1A5F4-19C9-4CC9-9F9F-FDD3B3BC9732}" type="presOf" srcId="{415D87CD-9BF7-4179-AEA5-0E195802BAD9}" destId="{E286A8F9-9E18-4E68-A039-55259349CD72}" srcOrd="0" destOrd="0" presId="urn:microsoft.com/office/officeart/2005/8/layout/vList5"/>
    <dgm:cxn modelId="{47ADA7F8-1CBA-4F53-AFE0-883C831C334F}" srcId="{415D87CD-9BF7-4179-AEA5-0E195802BAD9}" destId="{97E59449-7811-48A4-94F9-9F4A6ADE25CD}" srcOrd="1" destOrd="0" parTransId="{D9BE0526-EFAD-40E4-983B-07B6EE7CC5DF}" sibTransId="{BAD8BCD0-0AD5-4F2A-B979-41FD1D9CC6BA}"/>
    <dgm:cxn modelId="{37CCD1FC-1C61-42F7-8AAD-9AB76E9FA368}" srcId="{97E59449-7811-48A4-94F9-9F4A6ADE25CD}" destId="{B82E71B4-EC17-407B-B065-F1A4D0AE6168}" srcOrd="3" destOrd="0" parTransId="{CC84EE20-C6FA-4148-BC3E-E54E2CB69992}" sibTransId="{D41EF03F-397B-4FF4-949F-57E4B4387FF6}"/>
    <dgm:cxn modelId="{DCAAC2C1-9001-4A8F-B915-8D0439E847B6}" type="presParOf" srcId="{E286A8F9-9E18-4E68-A039-55259349CD72}" destId="{974736FD-7E1E-4F01-8277-2E87AB4ADC04}" srcOrd="0" destOrd="0" presId="urn:microsoft.com/office/officeart/2005/8/layout/vList5"/>
    <dgm:cxn modelId="{5A5BB985-4393-4165-A92B-78B2A95BEAFE}" type="presParOf" srcId="{974736FD-7E1E-4F01-8277-2E87AB4ADC04}" destId="{45CFADCA-984A-471F-B6B1-AA752CA3249E}" srcOrd="0" destOrd="0" presId="urn:microsoft.com/office/officeart/2005/8/layout/vList5"/>
    <dgm:cxn modelId="{5175614E-6675-4C21-983B-8ABDB46BF78C}" type="presParOf" srcId="{974736FD-7E1E-4F01-8277-2E87AB4ADC04}" destId="{5293531E-AC83-4DF4-8162-4A9CDF62DB59}" srcOrd="1" destOrd="0" presId="urn:microsoft.com/office/officeart/2005/8/layout/vList5"/>
    <dgm:cxn modelId="{09A2DCA2-F6BF-4CFD-90CD-3B9C18557260}" type="presParOf" srcId="{E286A8F9-9E18-4E68-A039-55259349CD72}" destId="{94C4D456-E9BB-41F1-9C0F-EBDAB4CB633C}" srcOrd="1" destOrd="0" presId="urn:microsoft.com/office/officeart/2005/8/layout/vList5"/>
    <dgm:cxn modelId="{A4EBE822-81B5-4658-81D7-BB4A67123BD7}" type="presParOf" srcId="{E286A8F9-9E18-4E68-A039-55259349CD72}" destId="{3D7CC180-DD32-459A-B73B-BEE70AF4C768}" srcOrd="2" destOrd="0" presId="urn:microsoft.com/office/officeart/2005/8/layout/vList5"/>
    <dgm:cxn modelId="{70EE0775-9001-4EF2-BFD1-44FA9CE66860}" type="presParOf" srcId="{3D7CC180-DD32-459A-B73B-BEE70AF4C768}" destId="{B22CDB71-2206-4028-8EAE-F624DF3F96D6}" srcOrd="0" destOrd="0" presId="urn:microsoft.com/office/officeart/2005/8/layout/vList5"/>
    <dgm:cxn modelId="{A8B030D6-386B-4E6A-9CC7-AD5F329A4CA6}" type="presParOf" srcId="{3D7CC180-DD32-459A-B73B-BEE70AF4C768}" destId="{B8A9A178-0FC0-4335-865D-7F22560B047B}" srcOrd="1" destOrd="0" presId="urn:microsoft.com/office/officeart/2005/8/layout/vList5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3531E-AC83-4DF4-8162-4A9CDF62DB59}">
      <dsp:nvSpPr>
        <dsp:cNvPr id="0" name=""/>
        <dsp:cNvSpPr/>
      </dsp:nvSpPr>
      <dsp:spPr>
        <a:xfrm rot="5400000">
          <a:off x="6500219" y="-2268816"/>
          <a:ext cx="2027289" cy="7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PAPBD 2O22 : 2,9 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APBD 2023 : 2,7 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</a:rPr>
            <a:t>RANWAL 2024 : </a:t>
          </a:r>
          <a:r>
            <a:rPr lang="en-US" sz="3200" b="1" kern="1200" dirty="0">
              <a:solidFill>
                <a:schemeClr val="tx1"/>
              </a:solidFill>
            </a:rPr>
            <a:t>3,1 T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977928" y="352439"/>
        <a:ext cx="6972908" cy="1829361"/>
      </dsp:txXfrm>
    </dsp:sp>
    <dsp:sp modelId="{45CFADCA-984A-471F-B6B1-AA752CA3249E}">
      <dsp:nvSpPr>
        <dsp:cNvPr id="0" name=""/>
        <dsp:cNvSpPr/>
      </dsp:nvSpPr>
      <dsp:spPr>
        <a:xfrm>
          <a:off x="0" y="63"/>
          <a:ext cx="3977928" cy="2534112"/>
        </a:xfrm>
        <a:prstGeom prst="roundRect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BELANJA DAERAH</a:t>
          </a:r>
        </a:p>
      </dsp:txBody>
      <dsp:txXfrm>
        <a:off x="123705" y="123768"/>
        <a:ext cx="3730518" cy="2286702"/>
      </dsp:txXfrm>
    </dsp:sp>
    <dsp:sp modelId="{B8A9A178-0FC0-4335-865D-7F22560B047B}">
      <dsp:nvSpPr>
        <dsp:cNvPr id="0" name=""/>
        <dsp:cNvSpPr/>
      </dsp:nvSpPr>
      <dsp:spPr>
        <a:xfrm rot="5400000">
          <a:off x="6500219" y="392001"/>
          <a:ext cx="2027289" cy="7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PENDIDIKAN : 20%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KESEHATAN : 10%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/>
              </a:solidFill>
            </a:rPr>
            <a:t>INFRA : 40%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PENGAWASAN : 0,5%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PENGEMBANGAN KOMPETENSI ASN : 0,16%</a:t>
          </a:r>
        </a:p>
      </dsp:txBody>
      <dsp:txXfrm rot="-5400000">
        <a:off x="3977928" y="3013256"/>
        <a:ext cx="6972908" cy="1829361"/>
      </dsp:txXfrm>
    </dsp:sp>
    <dsp:sp modelId="{B22CDB71-2206-4028-8EAE-F624DF3F96D6}">
      <dsp:nvSpPr>
        <dsp:cNvPr id="0" name=""/>
        <dsp:cNvSpPr/>
      </dsp:nvSpPr>
      <dsp:spPr>
        <a:xfrm>
          <a:off x="0" y="2660881"/>
          <a:ext cx="3977928" cy="2534112"/>
        </a:xfrm>
        <a:prstGeom prst="roundRect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BELANJA MINIMAL MANDATORY SPENDING</a:t>
          </a:r>
        </a:p>
      </dsp:txBody>
      <dsp:txXfrm>
        <a:off x="123705" y="2784586"/>
        <a:ext cx="3730518" cy="228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uru.kemdikbud.go.id/login?from=%2Fkomunitas%2Fdokumen%2FbukuSaku%2Fc042ddde-8bf4-4282-ae83-5172b72ab4a7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798897"/>
            <a:ext cx="5606154" cy="2410647"/>
          </a:xfrm>
        </p:spPr>
        <p:txBody>
          <a:bodyPr/>
          <a:lstStyle/>
          <a:p>
            <a:r>
              <a:rPr lang="en-US" dirty="0"/>
              <a:t>AKSES PAUD UNTUK SEMUA MASYARAKAT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9812" y="3209544"/>
            <a:ext cx="4659750" cy="1606751"/>
          </a:xfrm>
        </p:spPr>
        <p:txBody>
          <a:bodyPr/>
          <a:lstStyle/>
          <a:p>
            <a:r>
              <a:rPr lang="en-US" sz="2800" b="1" dirty="0"/>
              <a:t>BUNDA PAUD KEC.PURI</a:t>
            </a:r>
          </a:p>
          <a:p>
            <a:r>
              <a:rPr lang="en-US" sz="2800" b="1" dirty="0"/>
              <a:t>NALURITA​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30B1-ED45-40D0-8AA5-65F3E79E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DUKUNGAN KITA BERSAMA??</a:t>
            </a:r>
          </a:p>
        </p:txBody>
      </p:sp>
    </p:spTree>
    <p:extLst>
      <p:ext uri="{BB962C8B-B14F-4D97-AF65-F5344CB8AC3E}">
        <p14:creationId xmlns:p14="http://schemas.microsoft.com/office/powerpoint/2010/main" val="113821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9383-0E03-4DCB-9F44-504C80DC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25" y="173736"/>
            <a:ext cx="10671048" cy="768096"/>
          </a:xfrm>
        </p:spPr>
        <p:txBody>
          <a:bodyPr/>
          <a:lstStyle/>
          <a:p>
            <a:r>
              <a:rPr lang="en-US" dirty="0"/>
              <a:t>4 ELEMEN LAYANAN DASAR PAUD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0674-EBAE-4C58-9621-C7563F1D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C9639-BF87-4B67-9374-930926857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9" t="32841" r="9211" b="7650"/>
          <a:stretch/>
        </p:blipFill>
        <p:spPr>
          <a:xfrm>
            <a:off x="192505" y="941832"/>
            <a:ext cx="11740415" cy="60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3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BFB2A-E52B-4C66-AD41-E94CA8B35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5" t="20569" r="11263" b="15227"/>
          <a:stretch/>
        </p:blipFill>
        <p:spPr>
          <a:xfrm>
            <a:off x="1207490" y="1595749"/>
            <a:ext cx="9977066" cy="5071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EFEF"/>
                </a:highlight>
              </a:rPr>
              <a:t>Kegiatan terkait PAUD yang masuk dalam </a:t>
            </a:r>
            <a:r>
              <a:rPr lang="en-US" sz="2400" b="1" dirty="0" err="1">
                <a:highlight>
                  <a:srgbClr val="FFEFEF"/>
                </a:highlight>
              </a:rPr>
              <a:t>Prioritas</a:t>
            </a:r>
            <a:r>
              <a:rPr lang="en-US" sz="2400" b="1" dirty="0">
                <a:highlight>
                  <a:srgbClr val="FFEFEF"/>
                </a:highlight>
              </a:rPr>
              <a:t> </a:t>
            </a:r>
            <a:r>
              <a:rPr lang="en-US" sz="2400" b="1" dirty="0" err="1">
                <a:highlight>
                  <a:srgbClr val="FFEFEF"/>
                </a:highlight>
              </a:rPr>
              <a:t>Penggunaan</a:t>
            </a:r>
            <a:r>
              <a:rPr lang="en-US" sz="2400" b="1" dirty="0">
                <a:highlight>
                  <a:srgbClr val="FFEFEF"/>
                </a:highlight>
              </a:rPr>
              <a:t> Dana Desa 2023 yang </a:t>
            </a:r>
            <a:r>
              <a:rPr lang="en-US" sz="2400" b="1" dirty="0" err="1">
                <a:highlight>
                  <a:srgbClr val="FFEFEF"/>
                </a:highlight>
              </a:rPr>
              <a:t>diatur</a:t>
            </a:r>
            <a:r>
              <a:rPr lang="en-US" sz="2400" b="1" dirty="0">
                <a:highlight>
                  <a:srgbClr val="FFEFEF"/>
                </a:highlight>
              </a:rPr>
              <a:t> dalam </a:t>
            </a:r>
            <a:r>
              <a:rPr lang="en-US" sz="2400" b="1" dirty="0" err="1">
                <a:highlight>
                  <a:srgbClr val="FFEFEF"/>
                </a:highlight>
              </a:rPr>
              <a:t>Peraturan</a:t>
            </a:r>
            <a:r>
              <a:rPr lang="en-US" sz="2400" b="1" dirty="0">
                <a:highlight>
                  <a:srgbClr val="FFEFEF"/>
                </a:highlight>
              </a:rPr>
              <a:t> Menteri Desa, Pembangunan Daerah </a:t>
            </a:r>
            <a:r>
              <a:rPr lang="en-US" sz="2400" b="1" dirty="0" err="1">
                <a:highlight>
                  <a:srgbClr val="FFEFEF"/>
                </a:highlight>
              </a:rPr>
              <a:t>Tertinggal</a:t>
            </a:r>
            <a:r>
              <a:rPr lang="en-US" sz="2400" b="1" dirty="0">
                <a:highlight>
                  <a:srgbClr val="FFEFEF"/>
                </a:highlight>
              </a:rPr>
              <a:t>, dan </a:t>
            </a:r>
            <a:r>
              <a:rPr lang="en-US" sz="2400" b="1" dirty="0" err="1">
                <a:highlight>
                  <a:srgbClr val="FFEFEF"/>
                </a:highlight>
              </a:rPr>
              <a:t>Transmigrasi</a:t>
            </a:r>
            <a:r>
              <a:rPr lang="en-US" sz="2400" b="1" dirty="0">
                <a:highlight>
                  <a:srgbClr val="FFEFEF"/>
                </a:highlight>
              </a:rPr>
              <a:t> </a:t>
            </a:r>
            <a:r>
              <a:rPr lang="en-US" sz="2400" b="1" dirty="0" err="1">
                <a:highlight>
                  <a:srgbClr val="FFEFEF"/>
                </a:highlight>
              </a:rPr>
              <a:t>Republik</a:t>
            </a:r>
            <a:r>
              <a:rPr lang="en-US" sz="2400" b="1" dirty="0">
                <a:highlight>
                  <a:srgbClr val="FFEFEF"/>
                </a:highlight>
              </a:rPr>
              <a:t> Indonesia </a:t>
            </a:r>
            <a:r>
              <a:rPr lang="en-US" sz="2400" b="1" dirty="0" err="1">
                <a:highlight>
                  <a:srgbClr val="FFEFEF"/>
                </a:highlight>
              </a:rPr>
              <a:t>Nomor</a:t>
            </a:r>
            <a:r>
              <a:rPr lang="en-US" sz="2400" b="1" dirty="0">
                <a:highlight>
                  <a:srgbClr val="FFEFEF"/>
                </a:highlight>
              </a:rPr>
              <a:t> 8 Tahun 2022 </a:t>
            </a:r>
            <a:r>
              <a:rPr lang="en-US" sz="2400" b="1" dirty="0" err="1">
                <a:highlight>
                  <a:srgbClr val="FFEFEF"/>
                </a:highlight>
              </a:rPr>
              <a:t>tentang</a:t>
            </a:r>
            <a:r>
              <a:rPr lang="en-US" sz="2400" b="1" dirty="0">
                <a:highlight>
                  <a:srgbClr val="FFEFEF"/>
                </a:highlight>
              </a:rPr>
              <a:t> </a:t>
            </a:r>
            <a:r>
              <a:rPr lang="en-US" sz="2400" b="1" dirty="0" err="1">
                <a:highlight>
                  <a:srgbClr val="FFEFEF"/>
                </a:highlight>
              </a:rPr>
              <a:t>Prioritas</a:t>
            </a:r>
            <a:r>
              <a:rPr lang="en-US" sz="2400" b="1" dirty="0">
                <a:highlight>
                  <a:srgbClr val="FFEFEF"/>
                </a:highlight>
              </a:rPr>
              <a:t> </a:t>
            </a:r>
            <a:r>
              <a:rPr lang="en-US" sz="2400" b="1" dirty="0" err="1">
                <a:highlight>
                  <a:srgbClr val="FFEFEF"/>
                </a:highlight>
              </a:rPr>
              <a:t>Penggunaan</a:t>
            </a:r>
            <a:r>
              <a:rPr lang="en-US" sz="2400" b="1" dirty="0">
                <a:highlight>
                  <a:srgbClr val="FFEFEF"/>
                </a:highlight>
              </a:rPr>
              <a:t> Dana Desa Tahun 2023</a:t>
            </a:r>
          </a:p>
        </p:txBody>
      </p:sp>
    </p:spTree>
    <p:extLst>
      <p:ext uri="{BB962C8B-B14F-4D97-AF65-F5344CB8AC3E}">
        <p14:creationId xmlns:p14="http://schemas.microsoft.com/office/powerpoint/2010/main" val="356830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D8C5-52A2-4302-A339-9F1C4641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96363-51A6-40D8-A81A-703EAC980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7" t="35555" r="6333" b="16412"/>
          <a:stretch/>
        </p:blipFill>
        <p:spPr>
          <a:xfrm>
            <a:off x="259080" y="1102097"/>
            <a:ext cx="11522384" cy="44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1200329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Contoh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dukungan</a:t>
            </a:r>
            <a:r>
              <a:rPr lang="en-US" sz="2400" b="1" dirty="0"/>
              <a:t> desa agar </a:t>
            </a:r>
            <a:r>
              <a:rPr lang="en-US" sz="2400" b="1" dirty="0" err="1"/>
              <a:t>terjadi</a:t>
            </a:r>
            <a:r>
              <a:rPr lang="en-US" sz="2400" b="1" dirty="0"/>
              <a:t> </a:t>
            </a:r>
            <a:r>
              <a:rPr lang="en-US" sz="2400" b="1" dirty="0" err="1"/>
              <a:t>integrasi</a:t>
            </a:r>
            <a:r>
              <a:rPr lang="en-US" sz="2400" b="1" dirty="0"/>
              <a:t> </a:t>
            </a:r>
            <a:r>
              <a:rPr lang="en-US" sz="2400" b="1" dirty="0" err="1"/>
              <a:t>lintas</a:t>
            </a:r>
            <a:r>
              <a:rPr lang="en-US" sz="2400" b="1" dirty="0"/>
              <a:t> </a:t>
            </a:r>
            <a:r>
              <a:rPr lang="en-US" sz="2400" b="1" dirty="0" err="1"/>
              <a:t>layanan</a:t>
            </a:r>
            <a:r>
              <a:rPr lang="en-US" sz="2400" b="1" dirty="0"/>
              <a:t> yang terkait dengan Anak </a:t>
            </a:r>
            <a:r>
              <a:rPr lang="en-US" sz="2400" b="1" dirty="0" err="1"/>
              <a:t>Usia</a:t>
            </a:r>
            <a:r>
              <a:rPr lang="en-US" sz="2400" b="1" dirty="0"/>
              <a:t> Dini di </a:t>
            </a:r>
            <a:r>
              <a:rPr lang="en-US" sz="2400" b="1" dirty="0" err="1"/>
              <a:t>tingkat</a:t>
            </a:r>
            <a:r>
              <a:rPr lang="en-US" sz="2400" b="1" dirty="0"/>
              <a:t> desa yang </a:t>
            </a:r>
            <a:r>
              <a:rPr lang="en-US" sz="2400" b="1" dirty="0" err="1"/>
              <a:t>melibatkan</a:t>
            </a:r>
            <a:r>
              <a:rPr lang="en-US" sz="2400" b="1" dirty="0"/>
              <a:t> </a:t>
            </a:r>
            <a:r>
              <a:rPr lang="en-US" sz="2400" b="1" dirty="0" err="1"/>
              <a:t>berbagai</a:t>
            </a:r>
            <a:r>
              <a:rPr lang="en-US" sz="2400" b="1" dirty="0"/>
              <a:t> </a:t>
            </a:r>
            <a:r>
              <a:rPr lang="en-US" sz="2400" b="1" dirty="0" err="1"/>
              <a:t>pihak</a:t>
            </a:r>
            <a:endParaRPr lang="en-US" sz="2400" b="1" dirty="0">
              <a:highlight>
                <a:srgbClr val="FFEFEF"/>
              </a:highligh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5FEA9A-E87E-417D-BD9E-F2039293D50B}"/>
              </a:ext>
            </a:extLst>
          </p:cNvPr>
          <p:cNvSpPr/>
          <p:nvPr/>
        </p:nvSpPr>
        <p:spPr>
          <a:xfrm>
            <a:off x="202131" y="1540042"/>
            <a:ext cx="11896825" cy="5145183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Kegiatan </a:t>
            </a:r>
            <a:r>
              <a:rPr lang="en-US" b="1" dirty="0" err="1">
                <a:solidFill>
                  <a:schemeClr val="tx1"/>
                </a:solidFill>
              </a:rPr>
              <a:t>Posyandu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dilakukan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satu</a:t>
            </a:r>
            <a:r>
              <a:rPr lang="en-US" b="1" dirty="0">
                <a:solidFill>
                  <a:schemeClr val="tx1"/>
                </a:solidFill>
              </a:rPr>
              <a:t> kali </a:t>
            </a:r>
            <a:r>
              <a:rPr lang="en-US" b="1" dirty="0" err="1">
                <a:solidFill>
                  <a:schemeClr val="tx1"/>
                </a:solidFill>
              </a:rPr>
              <a:t>tiap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bulan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dilakukan</a:t>
            </a:r>
            <a:r>
              <a:rPr lang="en-US" b="1" dirty="0">
                <a:solidFill>
                  <a:schemeClr val="tx1"/>
                </a:solidFill>
              </a:rPr>
              <a:t> di </a:t>
            </a:r>
            <a:r>
              <a:rPr lang="en-US" b="1" dirty="0" err="1">
                <a:solidFill>
                  <a:schemeClr val="tx1"/>
                </a:solidFill>
              </a:rPr>
              <a:t>satuan</a:t>
            </a:r>
            <a:r>
              <a:rPr lang="en-US" b="1" dirty="0">
                <a:solidFill>
                  <a:schemeClr val="tx1"/>
                </a:solidFill>
              </a:rPr>
              <a:t> PAUD. Di </a:t>
            </a:r>
            <a:r>
              <a:rPr lang="en-US" b="1" dirty="0" err="1">
                <a:solidFill>
                  <a:schemeClr val="tx1"/>
                </a:solidFill>
              </a:rPr>
              <a:t>layanan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Posyandu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kader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melakukan</a:t>
            </a:r>
            <a:r>
              <a:rPr lang="en-US" b="1" dirty="0">
                <a:solidFill>
                  <a:schemeClr val="tx1"/>
                </a:solidFill>
              </a:rPr>
              <a:t> monitoring </a:t>
            </a:r>
            <a:r>
              <a:rPr lang="en-US" b="1" dirty="0" err="1">
                <a:solidFill>
                  <a:schemeClr val="tx1"/>
                </a:solidFill>
              </a:rPr>
              <a:t>kesehatan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dengan </a:t>
            </a:r>
            <a:r>
              <a:rPr lang="en-US" b="1" dirty="0" err="1">
                <a:solidFill>
                  <a:schemeClr val="tx1"/>
                </a:solidFill>
              </a:rPr>
              <a:t>melakukan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pengukuran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berat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tinggi</a:t>
            </a:r>
            <a:r>
              <a:rPr lang="en-US" b="1" dirty="0">
                <a:solidFill>
                  <a:schemeClr val="tx1"/>
                </a:solidFill>
              </a:rPr>
              <a:t> badan, </a:t>
            </a:r>
            <a:r>
              <a:rPr lang="en-US" b="1" dirty="0" err="1">
                <a:solidFill>
                  <a:schemeClr val="tx1"/>
                </a:solidFill>
              </a:rPr>
              <a:t>layanan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imunisasi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serta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pemantauan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tumbuh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kembang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dengan </a:t>
            </a:r>
            <a:r>
              <a:rPr lang="en-US" b="1" dirty="0" err="1">
                <a:solidFill>
                  <a:schemeClr val="tx1"/>
                </a:solidFill>
              </a:rPr>
              <a:t>alat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bantu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berupa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Buku</a:t>
            </a:r>
            <a:r>
              <a:rPr lang="en-US" b="1" dirty="0">
                <a:solidFill>
                  <a:schemeClr val="tx1"/>
                </a:solidFill>
              </a:rPr>
              <a:t> KIA. </a:t>
            </a:r>
            <a:r>
              <a:rPr lang="en-US" b="1" dirty="0" err="1">
                <a:solidFill>
                  <a:schemeClr val="tx1"/>
                </a:solidFill>
              </a:rPr>
              <a:t>Pemantauan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tumbuh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kembang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baik yang </a:t>
            </a:r>
            <a:r>
              <a:rPr lang="en-US" b="1" dirty="0" err="1">
                <a:solidFill>
                  <a:schemeClr val="tx1"/>
                </a:solidFill>
              </a:rPr>
              <a:t>aktif</a:t>
            </a:r>
            <a:r>
              <a:rPr lang="en-US" b="1" dirty="0">
                <a:solidFill>
                  <a:schemeClr val="tx1"/>
                </a:solidFill>
              </a:rPr>
              <a:t> di PAUD (</a:t>
            </a:r>
            <a:r>
              <a:rPr lang="en-US" b="1" dirty="0" err="1">
                <a:solidFill>
                  <a:schemeClr val="tx1"/>
                </a:solidFill>
              </a:rPr>
              <a:t>berusia</a:t>
            </a:r>
            <a:r>
              <a:rPr lang="en-US" b="1" dirty="0">
                <a:solidFill>
                  <a:schemeClr val="tx1"/>
                </a:solidFill>
              </a:rPr>
              <a:t> di </a:t>
            </a:r>
            <a:r>
              <a:rPr lang="en-US" b="1" dirty="0" err="1">
                <a:solidFill>
                  <a:schemeClr val="tx1"/>
                </a:solidFill>
              </a:rPr>
              <a:t>atas</a:t>
            </a:r>
            <a:r>
              <a:rPr lang="en-US" b="1" dirty="0">
                <a:solidFill>
                  <a:schemeClr val="tx1"/>
                </a:solidFill>
              </a:rPr>
              <a:t> 2 tahun) </a:t>
            </a:r>
            <a:r>
              <a:rPr lang="en-US" b="1" dirty="0" err="1">
                <a:solidFill>
                  <a:schemeClr val="tx1"/>
                </a:solidFill>
              </a:rPr>
              <a:t>maupun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anak-anak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usia</a:t>
            </a:r>
            <a:r>
              <a:rPr lang="en-US" b="1" dirty="0">
                <a:solidFill>
                  <a:schemeClr val="tx1"/>
                </a:solidFill>
              </a:rPr>
              <a:t> 0—2 tahun yang </a:t>
            </a:r>
            <a:r>
              <a:rPr lang="en-US" b="1" dirty="0" err="1">
                <a:solidFill>
                  <a:schemeClr val="tx1"/>
                </a:solidFill>
              </a:rPr>
              <a:t>hadir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bersama</a:t>
            </a:r>
            <a:r>
              <a:rPr lang="en-US" b="1" dirty="0">
                <a:solidFill>
                  <a:schemeClr val="tx1"/>
                </a:solidFill>
              </a:rPr>
              <a:t> orang </a:t>
            </a:r>
            <a:r>
              <a:rPr lang="en-US" b="1" dirty="0" err="1">
                <a:solidFill>
                  <a:schemeClr val="tx1"/>
                </a:solidFill>
              </a:rPr>
              <a:t>tua</a:t>
            </a:r>
            <a:r>
              <a:rPr lang="en-US" b="1" dirty="0">
                <a:solidFill>
                  <a:schemeClr val="tx1"/>
                </a:solidFill>
              </a:rPr>
              <a:t> mereka ke </a:t>
            </a:r>
            <a:r>
              <a:rPr lang="en-US" b="1" dirty="0" err="1">
                <a:solidFill>
                  <a:schemeClr val="tx1"/>
                </a:solidFill>
              </a:rPr>
              <a:t>posyandu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sekaligus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menjadi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wadah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pertemuan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bagi</a:t>
            </a:r>
            <a:r>
              <a:rPr lang="en-US" b="1" dirty="0">
                <a:solidFill>
                  <a:schemeClr val="tx1"/>
                </a:solidFill>
              </a:rPr>
              <a:t> para orang </a:t>
            </a:r>
            <a:r>
              <a:rPr lang="en-US" b="1" dirty="0" err="1">
                <a:solidFill>
                  <a:schemeClr val="tx1"/>
                </a:solidFill>
              </a:rPr>
              <a:t>tua</a:t>
            </a:r>
            <a:r>
              <a:rPr lang="en-US" b="1" dirty="0">
                <a:solidFill>
                  <a:schemeClr val="tx1"/>
                </a:solidFill>
              </a:rPr>
              <a:t> untuk </a:t>
            </a:r>
            <a:r>
              <a:rPr lang="en-US" b="1" dirty="0" err="1">
                <a:solidFill>
                  <a:schemeClr val="tx1"/>
                </a:solidFill>
              </a:rPr>
              <a:t>mendapatkan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pengetahuan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pemenuhan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gizi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pencegahan</a:t>
            </a:r>
            <a:r>
              <a:rPr lang="en-US" b="1" dirty="0">
                <a:solidFill>
                  <a:schemeClr val="tx1"/>
                </a:solidFill>
              </a:rPr>
              <a:t> stunting pada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Selain</a:t>
            </a:r>
            <a:r>
              <a:rPr lang="en-US" b="1" dirty="0">
                <a:solidFill>
                  <a:schemeClr val="tx1"/>
                </a:solidFill>
              </a:rPr>
              <a:t> itu, </a:t>
            </a:r>
            <a:r>
              <a:rPr lang="en-US" b="1" dirty="0" err="1">
                <a:solidFill>
                  <a:schemeClr val="tx1"/>
                </a:solidFill>
              </a:rPr>
              <a:t>kebutuhan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pengasuhan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ramah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terhadap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difasilitasi</a:t>
            </a:r>
            <a:r>
              <a:rPr lang="en-US" b="1" dirty="0">
                <a:solidFill>
                  <a:schemeClr val="tx1"/>
                </a:solidFill>
              </a:rPr>
              <a:t> dengan </a:t>
            </a:r>
            <a:r>
              <a:rPr lang="en-US" b="1" dirty="0" err="1">
                <a:solidFill>
                  <a:schemeClr val="tx1"/>
                </a:solidFill>
              </a:rPr>
              <a:t>menghadirkan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kader</a:t>
            </a:r>
            <a:r>
              <a:rPr lang="en-US" b="1" dirty="0">
                <a:solidFill>
                  <a:schemeClr val="tx1"/>
                </a:solidFill>
              </a:rPr>
              <a:t> BKB untuk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memfasilitasi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kelas-kelas</a:t>
            </a:r>
            <a:r>
              <a:rPr lang="en-US" b="1" dirty="0">
                <a:solidFill>
                  <a:schemeClr val="tx1"/>
                </a:solidFill>
              </a:rPr>
              <a:t> orang </a:t>
            </a:r>
            <a:r>
              <a:rPr lang="en-US" b="1" dirty="0" err="1">
                <a:solidFill>
                  <a:schemeClr val="tx1"/>
                </a:solidFill>
              </a:rPr>
              <a:t>tua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desa juga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memfasilitasi</a:t>
            </a:r>
            <a:r>
              <a:rPr lang="en-US" b="1" dirty="0">
                <a:solidFill>
                  <a:schemeClr val="tx1"/>
                </a:solidFill>
              </a:rPr>
              <a:t> orang </a:t>
            </a:r>
            <a:r>
              <a:rPr lang="en-US" b="1" dirty="0" err="1">
                <a:solidFill>
                  <a:schemeClr val="tx1"/>
                </a:solidFill>
              </a:rPr>
              <a:t>tua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memiliki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dini</a:t>
            </a:r>
            <a:r>
              <a:rPr lang="en-US" b="1" dirty="0">
                <a:solidFill>
                  <a:schemeClr val="tx1"/>
                </a:solidFill>
              </a:rPr>
              <a:t> di PAUD agar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mengakses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dokumen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administrasi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kependudukan</a:t>
            </a:r>
            <a:r>
              <a:rPr lang="en-US" b="1" dirty="0">
                <a:solidFill>
                  <a:schemeClr val="tx1"/>
                </a:solidFill>
              </a:rPr>
              <a:t> untuk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dini</a:t>
            </a:r>
            <a:r>
              <a:rPr lang="en-US" b="1" dirty="0">
                <a:solidFill>
                  <a:schemeClr val="tx1"/>
                </a:solidFill>
              </a:rPr>
              <a:t> seperti </a:t>
            </a:r>
            <a:r>
              <a:rPr lang="en-US" b="1" dirty="0" err="1">
                <a:solidFill>
                  <a:schemeClr val="tx1"/>
                </a:solidFill>
              </a:rPr>
              <a:t>pengadaan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lahir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Kartu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Identitas</a:t>
            </a:r>
            <a:r>
              <a:rPr lang="en-US" b="1" dirty="0">
                <a:solidFill>
                  <a:schemeClr val="tx1"/>
                </a:solidFill>
              </a:rPr>
              <a:t> Anak (KIA). Pendamping desa atau </a:t>
            </a:r>
            <a:r>
              <a:rPr lang="en-US" b="1" dirty="0" err="1">
                <a:solidFill>
                  <a:schemeClr val="tx1"/>
                </a:solidFill>
              </a:rPr>
              <a:t>pendidik</a:t>
            </a:r>
            <a:r>
              <a:rPr lang="en-US" b="1" dirty="0">
                <a:solidFill>
                  <a:schemeClr val="tx1"/>
                </a:solidFill>
              </a:rPr>
              <a:t> PAUD yang sudah </a:t>
            </a:r>
            <a:r>
              <a:rPr lang="en-US" b="1" dirty="0" err="1">
                <a:solidFill>
                  <a:schemeClr val="tx1"/>
                </a:solidFill>
              </a:rPr>
              <a:t>diberi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pemahaman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administrasi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kependudukan</a:t>
            </a:r>
            <a:r>
              <a:rPr lang="en-US" b="1" dirty="0">
                <a:solidFill>
                  <a:schemeClr val="tx1"/>
                </a:solidFill>
              </a:rPr>
              <a:t> (adminduk),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memberikan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penjelasan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pentingnya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memiliki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dokumen</a:t>
            </a:r>
            <a:r>
              <a:rPr lang="en-US" b="1" dirty="0">
                <a:solidFill>
                  <a:schemeClr val="tx1"/>
                </a:solidFill>
              </a:rPr>
              <a:t> adminduk kepada para orang </a:t>
            </a:r>
            <a:r>
              <a:rPr lang="en-US" b="1" dirty="0" err="1">
                <a:solidFill>
                  <a:schemeClr val="tx1"/>
                </a:solidFill>
              </a:rPr>
              <a:t>tua</a:t>
            </a:r>
            <a:r>
              <a:rPr lang="en-US" b="1" dirty="0">
                <a:solidFill>
                  <a:schemeClr val="tx1"/>
                </a:solidFill>
              </a:rPr>
              <a:t>. Hal ini </a:t>
            </a:r>
            <a:r>
              <a:rPr lang="en-US" b="1" dirty="0" err="1">
                <a:solidFill>
                  <a:schemeClr val="tx1"/>
                </a:solidFill>
              </a:rPr>
              <a:t>sebagai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pemenuhan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perlindungan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agar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mengakses</a:t>
            </a:r>
            <a:r>
              <a:rPr lang="en-US" b="1" dirty="0">
                <a:solidFill>
                  <a:schemeClr val="tx1"/>
                </a:solidFill>
              </a:rPr>
              <a:t> bantuan dan </a:t>
            </a:r>
            <a:r>
              <a:rPr lang="en-US" b="1" dirty="0" err="1">
                <a:solidFill>
                  <a:schemeClr val="tx1"/>
                </a:solidFill>
              </a:rPr>
              <a:t>layanan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seperti BPJS Kesehatan atau </a:t>
            </a:r>
            <a:r>
              <a:rPr lang="en-US" b="1" dirty="0" err="1">
                <a:solidFill>
                  <a:schemeClr val="tx1"/>
                </a:solidFill>
              </a:rPr>
              <a:t>Kartu</a:t>
            </a:r>
            <a:r>
              <a:rPr lang="en-US" b="1" dirty="0">
                <a:solidFill>
                  <a:schemeClr val="tx1"/>
                </a:solidFill>
              </a:rPr>
              <a:t> Indonesia </a:t>
            </a:r>
            <a:r>
              <a:rPr lang="en-US" b="1" dirty="0" err="1">
                <a:solidFill>
                  <a:schemeClr val="tx1"/>
                </a:solidFill>
              </a:rPr>
              <a:t>Sehat</a:t>
            </a:r>
            <a:r>
              <a:rPr lang="en-US" b="1" dirty="0">
                <a:solidFill>
                  <a:schemeClr val="tx1"/>
                </a:solidFill>
              </a:rPr>
              <a:t> (KIS), dan bantuan </a:t>
            </a:r>
            <a:r>
              <a:rPr lang="en-US" b="1" dirty="0" err="1">
                <a:solidFill>
                  <a:schemeClr val="tx1"/>
                </a:solidFill>
              </a:rPr>
              <a:t>lainnya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19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D8C5-52A2-4302-A339-9F1C4641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0F28B-064B-42E3-AA64-3CE35A701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86" t="34054" r="7871" b="21441"/>
          <a:stretch/>
        </p:blipFill>
        <p:spPr>
          <a:xfrm>
            <a:off x="995148" y="1021188"/>
            <a:ext cx="11106622" cy="44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954107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Pendataan</a:t>
            </a:r>
            <a:r>
              <a:rPr lang="en-US" sz="2800" b="1" dirty="0"/>
              <a:t> Anak </a:t>
            </a:r>
            <a:r>
              <a:rPr lang="en-US" sz="2800" b="1" dirty="0" err="1"/>
              <a:t>Usia</a:t>
            </a:r>
            <a:r>
              <a:rPr lang="en-US" sz="2800" b="1" dirty="0"/>
              <a:t> 0—6 Tahun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Dasar </a:t>
            </a:r>
            <a:r>
              <a:rPr lang="en-US" sz="2800" b="1" dirty="0" err="1"/>
              <a:t>Perencanaan</a:t>
            </a:r>
            <a:r>
              <a:rPr lang="en-US" sz="2800" b="1" dirty="0"/>
              <a:t> Desa.</a:t>
            </a:r>
            <a:endParaRPr lang="en-US" sz="2800" b="1" dirty="0">
              <a:highlight>
                <a:srgbClr val="FFEFEF"/>
              </a:highligh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5FEA9A-E87E-417D-BD9E-F2039293D50B}"/>
              </a:ext>
            </a:extLst>
          </p:cNvPr>
          <p:cNvSpPr/>
          <p:nvPr/>
        </p:nvSpPr>
        <p:spPr>
          <a:xfrm>
            <a:off x="202131" y="1309816"/>
            <a:ext cx="11896825" cy="5375410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Sebagai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bagian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Sistem</a:t>
            </a:r>
            <a:r>
              <a:rPr lang="en-US" sz="2400" b="1" dirty="0">
                <a:solidFill>
                  <a:schemeClr val="tx1"/>
                </a:solidFill>
              </a:rPr>
              <a:t> Informasi Desa, </a:t>
            </a:r>
            <a:r>
              <a:rPr lang="en-US" sz="2400" b="1" dirty="0" err="1">
                <a:solidFill>
                  <a:schemeClr val="tx1"/>
                </a:solidFill>
              </a:rPr>
              <a:t>termasuk</a:t>
            </a:r>
            <a:r>
              <a:rPr lang="en-US" sz="2400" b="1" dirty="0">
                <a:solidFill>
                  <a:schemeClr val="tx1"/>
                </a:solidFill>
              </a:rPr>
              <a:t> SIPBM (</a:t>
            </a:r>
            <a:r>
              <a:rPr lang="en-US" sz="2400" b="1" dirty="0" err="1">
                <a:solidFill>
                  <a:schemeClr val="tx1"/>
                </a:solidFill>
              </a:rPr>
              <a:t>Sistem</a:t>
            </a:r>
            <a:r>
              <a:rPr lang="en-US" sz="2400" b="1" dirty="0">
                <a:solidFill>
                  <a:schemeClr val="tx1"/>
                </a:solidFill>
              </a:rPr>
              <a:t> Informasi Pembangunan/Pendidikan </a:t>
            </a:r>
            <a:r>
              <a:rPr lang="en-US" sz="2400" b="1" dirty="0" err="1">
                <a:solidFill>
                  <a:schemeClr val="tx1"/>
                </a:solidFill>
              </a:rPr>
              <a:t>Berbasis</a:t>
            </a:r>
            <a:r>
              <a:rPr lang="en-US" sz="2400" b="1" dirty="0">
                <a:solidFill>
                  <a:schemeClr val="tx1"/>
                </a:solidFill>
              </a:rPr>
              <a:t> Masyarakat) perangkat desa </a:t>
            </a:r>
            <a:r>
              <a:rPr lang="en-US" sz="2400" b="1" dirty="0" err="1">
                <a:solidFill>
                  <a:schemeClr val="tx1"/>
                </a:solidFill>
              </a:rPr>
              <a:t>bersama</a:t>
            </a:r>
            <a:r>
              <a:rPr lang="en-US" sz="2400" b="1" dirty="0">
                <a:solidFill>
                  <a:schemeClr val="tx1"/>
                </a:solidFill>
              </a:rPr>
              <a:t> para </a:t>
            </a:r>
            <a:r>
              <a:rPr lang="en-US" sz="2400" b="1" dirty="0" err="1">
                <a:solidFill>
                  <a:schemeClr val="tx1"/>
                </a:solidFill>
              </a:rPr>
              <a:t>kader</a:t>
            </a:r>
            <a:r>
              <a:rPr lang="en-US" sz="2400" b="1" dirty="0">
                <a:solidFill>
                  <a:schemeClr val="tx1"/>
                </a:solidFill>
              </a:rPr>
              <a:t> desa, perlu </a:t>
            </a:r>
            <a:r>
              <a:rPr lang="en-US" sz="2400" b="1" dirty="0" err="1">
                <a:solidFill>
                  <a:schemeClr val="tx1"/>
                </a:solidFill>
              </a:rPr>
              <a:t>melakukan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pendataan</a:t>
            </a:r>
            <a:r>
              <a:rPr lang="en-US" sz="2400" b="1" dirty="0">
                <a:solidFill>
                  <a:schemeClr val="tx1"/>
                </a:solidFill>
              </a:rPr>
              <a:t> :</a:t>
            </a:r>
          </a:p>
          <a:p>
            <a:pPr algn="just"/>
            <a:endParaRPr lang="en-US" sz="2400" b="1" dirty="0">
              <a:solidFill>
                <a:schemeClr val="tx1"/>
              </a:solidFill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Anak </a:t>
            </a:r>
            <a:r>
              <a:rPr lang="en-US" sz="2400" b="1" dirty="0" err="1">
                <a:solidFill>
                  <a:schemeClr val="tx1"/>
                </a:solidFill>
              </a:rPr>
              <a:t>usia</a:t>
            </a:r>
            <a:r>
              <a:rPr lang="en-US" sz="2400" b="1" dirty="0">
                <a:solidFill>
                  <a:schemeClr val="tx1"/>
                </a:solidFill>
              </a:rPr>
              <a:t> 0—6 yang </a:t>
            </a:r>
            <a:r>
              <a:rPr lang="en-US" sz="2400" b="1" dirty="0" err="1">
                <a:solidFill>
                  <a:schemeClr val="tx1"/>
                </a:solidFill>
              </a:rPr>
              <a:t>ada</a:t>
            </a:r>
            <a:r>
              <a:rPr lang="en-US" sz="2400" b="1" dirty="0">
                <a:solidFill>
                  <a:schemeClr val="tx1"/>
                </a:solidFill>
              </a:rPr>
              <a:t> di desa untuk </a:t>
            </a:r>
            <a:r>
              <a:rPr lang="en-US" sz="2400" b="1" dirty="0" err="1">
                <a:solidFill>
                  <a:schemeClr val="tx1"/>
                </a:solidFill>
              </a:rPr>
              <a:t>mengetahui</a:t>
            </a:r>
            <a:r>
              <a:rPr lang="en-US" sz="2400" b="1" dirty="0">
                <a:solidFill>
                  <a:schemeClr val="tx1"/>
                </a:solidFill>
              </a:rPr>
              <a:t> berapa </a:t>
            </a:r>
            <a:r>
              <a:rPr lang="en-US" sz="2400" b="1" dirty="0" err="1">
                <a:solidFill>
                  <a:schemeClr val="tx1"/>
                </a:solidFill>
              </a:rPr>
              <a:t>anak</a:t>
            </a:r>
            <a:r>
              <a:rPr lang="en-US" sz="2400" b="1" dirty="0">
                <a:solidFill>
                  <a:schemeClr val="tx1"/>
                </a:solidFill>
              </a:rPr>
              <a:t> yang sudah dan </a:t>
            </a:r>
            <a:r>
              <a:rPr lang="en-US" sz="2400" b="1" dirty="0" err="1">
                <a:solidFill>
                  <a:schemeClr val="tx1"/>
                </a:solidFill>
              </a:rPr>
              <a:t>belum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berpartisipasi</a:t>
            </a:r>
            <a:r>
              <a:rPr lang="en-US" sz="2400" b="1" dirty="0">
                <a:solidFill>
                  <a:schemeClr val="tx1"/>
                </a:solidFill>
              </a:rPr>
              <a:t> di PAUD. Data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dikelompokkan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berdasarkan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jenis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kelamin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serta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berdasarkan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usia</a:t>
            </a:r>
            <a:r>
              <a:rPr lang="en-US" sz="2400" b="1" dirty="0">
                <a:solidFill>
                  <a:schemeClr val="tx1"/>
                </a:solidFill>
              </a:rPr>
              <a:t>. Anak-</a:t>
            </a:r>
            <a:r>
              <a:rPr lang="en-US" sz="2400" b="1" dirty="0" err="1">
                <a:solidFill>
                  <a:schemeClr val="tx1"/>
                </a:solidFill>
              </a:rPr>
              <a:t>anak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berusia</a:t>
            </a:r>
            <a:r>
              <a:rPr lang="en-US" sz="2400" b="1" dirty="0">
                <a:solidFill>
                  <a:schemeClr val="tx1"/>
                </a:solidFill>
              </a:rPr>
              <a:t> 0—2 tahun dan 3—6 tahun </a:t>
            </a:r>
            <a:r>
              <a:rPr lang="en-US" sz="2400" b="1" dirty="0" err="1">
                <a:solidFill>
                  <a:schemeClr val="tx1"/>
                </a:solidFill>
              </a:rPr>
              <a:t>merupakan</a:t>
            </a:r>
            <a:r>
              <a:rPr lang="en-US" sz="2400" b="1" dirty="0">
                <a:solidFill>
                  <a:schemeClr val="tx1"/>
                </a:solidFill>
              </a:rPr>
              <a:t> target </a:t>
            </a:r>
            <a:r>
              <a:rPr lang="en-US" sz="2400" b="1" dirty="0" err="1">
                <a:solidFill>
                  <a:schemeClr val="tx1"/>
                </a:solidFill>
              </a:rPr>
              <a:t>anak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terlayani</a:t>
            </a:r>
            <a:r>
              <a:rPr lang="en-US" sz="2400" b="1" dirty="0">
                <a:solidFill>
                  <a:schemeClr val="tx1"/>
                </a:solidFill>
              </a:rPr>
              <a:t> di </a:t>
            </a:r>
            <a:r>
              <a:rPr lang="en-US" sz="2400" b="1" dirty="0" err="1">
                <a:solidFill>
                  <a:schemeClr val="tx1"/>
                </a:solidFill>
              </a:rPr>
              <a:t>satuan</a:t>
            </a:r>
            <a:r>
              <a:rPr lang="en-US" sz="2400" b="1" dirty="0">
                <a:solidFill>
                  <a:schemeClr val="tx1"/>
                </a:solidFill>
              </a:rPr>
              <a:t> PAUD dan secara </a:t>
            </a:r>
            <a:r>
              <a:rPr lang="en-US" sz="2400" b="1" dirty="0" err="1">
                <a:solidFill>
                  <a:schemeClr val="tx1"/>
                </a:solidFill>
              </a:rPr>
              <a:t>khusus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usia</a:t>
            </a:r>
            <a:r>
              <a:rPr lang="en-US" sz="2400" b="1" dirty="0">
                <a:solidFill>
                  <a:schemeClr val="tx1"/>
                </a:solidFill>
              </a:rPr>
              <a:t> 5—6 tahun </a:t>
            </a:r>
            <a:r>
              <a:rPr lang="en-US" sz="2400" b="1" dirty="0" err="1">
                <a:solidFill>
                  <a:schemeClr val="tx1"/>
                </a:solidFill>
              </a:rPr>
              <a:t>merupakan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prioritas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sasaran</a:t>
            </a:r>
            <a:r>
              <a:rPr lang="en-US" sz="2400" b="1" dirty="0">
                <a:solidFill>
                  <a:schemeClr val="tx1"/>
                </a:solidFill>
              </a:rPr>
              <a:t> 1 tahun </a:t>
            </a:r>
            <a:r>
              <a:rPr lang="en-US" sz="2400" b="1" dirty="0" err="1">
                <a:solidFill>
                  <a:schemeClr val="tx1"/>
                </a:solidFill>
              </a:rPr>
              <a:t>prasekolah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menjadi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bagian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Standar Pelayanan Minimum Pendidikan </a:t>
            </a:r>
            <a:r>
              <a:rPr lang="en-US" sz="2400" b="1" dirty="0" err="1">
                <a:solidFill>
                  <a:schemeClr val="tx1"/>
                </a:solidFill>
              </a:rPr>
              <a:t>tingkat</a:t>
            </a:r>
            <a:r>
              <a:rPr lang="en-US" sz="2400" b="1" dirty="0">
                <a:solidFill>
                  <a:schemeClr val="tx1"/>
                </a:solidFill>
              </a:rPr>
              <a:t> kabupaten/</a:t>
            </a:r>
            <a:r>
              <a:rPr lang="en-US" sz="2400" b="1" dirty="0" err="1">
                <a:solidFill>
                  <a:schemeClr val="tx1"/>
                </a:solidFill>
              </a:rPr>
              <a:t>kota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Artinya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ada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kesamaan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kepentingan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antara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desa dan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daerah</a:t>
            </a:r>
            <a:r>
              <a:rPr lang="en-US" sz="2400" b="1" dirty="0">
                <a:solidFill>
                  <a:schemeClr val="tx1"/>
                </a:solidFill>
              </a:rPr>
              <a:t> dalam </a:t>
            </a:r>
            <a:r>
              <a:rPr lang="en-US" sz="2400" b="1" dirty="0" err="1">
                <a:solidFill>
                  <a:schemeClr val="tx1"/>
                </a:solidFill>
              </a:rPr>
              <a:t>Pedoman</a:t>
            </a:r>
            <a:r>
              <a:rPr lang="en-US" sz="2400" b="1" dirty="0">
                <a:solidFill>
                  <a:schemeClr val="tx1"/>
                </a:solidFill>
              </a:rPr>
              <a:t> Peran Desa dalam </a:t>
            </a:r>
            <a:r>
              <a:rPr lang="en-US" sz="2400" b="1" dirty="0" err="1">
                <a:solidFill>
                  <a:schemeClr val="tx1"/>
                </a:solidFill>
              </a:rPr>
              <a:t>Penyelenggaran</a:t>
            </a:r>
            <a:r>
              <a:rPr lang="en-US" sz="2400" b="1" dirty="0">
                <a:solidFill>
                  <a:schemeClr val="tx1"/>
                </a:solidFill>
              </a:rPr>
              <a:t> Paud 35 </a:t>
            </a:r>
            <a:r>
              <a:rPr lang="en-US" sz="2400" b="1" dirty="0" err="1">
                <a:solidFill>
                  <a:schemeClr val="tx1"/>
                </a:solidFill>
              </a:rPr>
              <a:t>meningkatkan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akses</a:t>
            </a:r>
            <a:r>
              <a:rPr lang="en-US" sz="2400" b="1" dirty="0">
                <a:solidFill>
                  <a:schemeClr val="tx1"/>
                </a:solidFill>
              </a:rPr>
              <a:t> ke PAUD, </a:t>
            </a:r>
            <a:r>
              <a:rPr lang="en-US" sz="2400" b="1" dirty="0" err="1">
                <a:solidFill>
                  <a:schemeClr val="tx1"/>
                </a:solidFill>
              </a:rPr>
              <a:t>terutama</a:t>
            </a:r>
            <a:r>
              <a:rPr lang="en-US" sz="2400" b="1" dirty="0">
                <a:solidFill>
                  <a:schemeClr val="tx1"/>
                </a:solidFill>
              </a:rPr>
              <a:t> untuk </a:t>
            </a:r>
            <a:r>
              <a:rPr lang="en-US" sz="2400" b="1" dirty="0" err="1">
                <a:solidFill>
                  <a:schemeClr val="tx1"/>
                </a:solidFill>
              </a:rPr>
              <a:t>anak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usia</a:t>
            </a:r>
            <a:r>
              <a:rPr lang="en-US" sz="2400" b="1" dirty="0">
                <a:solidFill>
                  <a:schemeClr val="tx1"/>
                </a:solidFill>
              </a:rPr>
              <a:t> 5—6 tahun </a:t>
            </a:r>
            <a:r>
              <a:rPr lang="en-US" sz="2400" b="1" dirty="0" err="1">
                <a:solidFill>
                  <a:schemeClr val="tx1"/>
                </a:solidFill>
              </a:rPr>
              <a:t>sehingga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membuka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peluang</a:t>
            </a:r>
            <a:r>
              <a:rPr lang="en-US" sz="2400" b="1" dirty="0">
                <a:solidFill>
                  <a:schemeClr val="tx1"/>
                </a:solidFill>
              </a:rPr>
              <a:t> kerja </a:t>
            </a:r>
            <a:r>
              <a:rPr lang="en-US" sz="2400" b="1" dirty="0" err="1">
                <a:solidFill>
                  <a:schemeClr val="tx1"/>
                </a:solidFill>
              </a:rPr>
              <a:t>sama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termasuk</a:t>
            </a:r>
            <a:r>
              <a:rPr lang="en-US" sz="2400" b="1" dirty="0">
                <a:solidFill>
                  <a:schemeClr val="tx1"/>
                </a:solidFill>
              </a:rPr>
              <a:t> dalam </a:t>
            </a:r>
            <a:r>
              <a:rPr lang="en-US" sz="2400" b="1" dirty="0" err="1">
                <a:solidFill>
                  <a:schemeClr val="tx1"/>
                </a:solidFill>
              </a:rPr>
              <a:t>pembiayaan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16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584775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Meningkatkan</a:t>
            </a:r>
            <a:r>
              <a:rPr lang="en-US" sz="3200" b="1" dirty="0"/>
              <a:t> </a:t>
            </a:r>
            <a:r>
              <a:rPr lang="en-US" sz="3200" b="1" dirty="0" err="1"/>
              <a:t>Partisipasi</a:t>
            </a:r>
            <a:r>
              <a:rPr lang="en-US" sz="3200" b="1" dirty="0"/>
              <a:t> di </a:t>
            </a:r>
            <a:r>
              <a:rPr lang="en-US" sz="3200" b="1" dirty="0" err="1"/>
              <a:t>layanan</a:t>
            </a:r>
            <a:r>
              <a:rPr lang="en-US" sz="3200" b="1" dirty="0"/>
              <a:t> PAUD</a:t>
            </a:r>
            <a:endParaRPr lang="en-US" sz="3200" b="1" dirty="0">
              <a:highlight>
                <a:srgbClr val="FFEFEF"/>
              </a:highligh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5FEA9A-E87E-417D-BD9E-F2039293D50B}"/>
              </a:ext>
            </a:extLst>
          </p:cNvPr>
          <p:cNvSpPr/>
          <p:nvPr/>
        </p:nvSpPr>
        <p:spPr>
          <a:xfrm>
            <a:off x="202131" y="1003772"/>
            <a:ext cx="11896825" cy="5681454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b="1" dirty="0" err="1">
                <a:solidFill>
                  <a:schemeClr val="tx1"/>
                </a:solidFill>
              </a:rPr>
              <a:t>Melakukan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Sosialisasi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Pentingnya</a:t>
            </a:r>
            <a:r>
              <a:rPr lang="en-US" b="1" dirty="0">
                <a:solidFill>
                  <a:schemeClr val="tx1"/>
                </a:solidFill>
              </a:rPr>
              <a:t> PAUD. </a:t>
            </a:r>
          </a:p>
          <a:p>
            <a:pPr algn="just"/>
            <a:r>
              <a:rPr lang="en-US" b="1" dirty="0" err="1">
                <a:solidFill>
                  <a:schemeClr val="tx1"/>
                </a:solidFill>
              </a:rPr>
              <a:t>sosialisasi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dilakukan</a:t>
            </a:r>
            <a:r>
              <a:rPr lang="en-US" b="1" dirty="0">
                <a:solidFill>
                  <a:schemeClr val="tx1"/>
                </a:solidFill>
              </a:rPr>
              <a:t> oleh </a:t>
            </a: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desa </a:t>
            </a:r>
            <a:r>
              <a:rPr lang="en-US" b="1" dirty="0" err="1">
                <a:solidFill>
                  <a:schemeClr val="tx1"/>
                </a:solidFill>
              </a:rPr>
              <a:t>melalui</a:t>
            </a:r>
            <a:r>
              <a:rPr lang="en-US" b="1" dirty="0">
                <a:solidFill>
                  <a:schemeClr val="tx1"/>
                </a:solidFill>
              </a:rPr>
              <a:t> forum-forum </a:t>
            </a:r>
            <a:r>
              <a:rPr lang="en-US" b="1" dirty="0" err="1">
                <a:solidFill>
                  <a:schemeClr val="tx1"/>
                </a:solidFill>
              </a:rPr>
              <a:t>komunitas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sosial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budaya</a:t>
            </a:r>
            <a:r>
              <a:rPr lang="en-US" b="1" dirty="0">
                <a:solidFill>
                  <a:schemeClr val="tx1"/>
                </a:solidFill>
              </a:rPr>
              <a:t>, dan agama yang </a:t>
            </a:r>
            <a:r>
              <a:rPr lang="en-US" b="1" dirty="0" err="1">
                <a:solidFill>
                  <a:schemeClr val="tx1"/>
                </a:solidFill>
              </a:rPr>
              <a:t>tersedia</a:t>
            </a:r>
            <a:r>
              <a:rPr lang="en-US" b="1" dirty="0">
                <a:solidFill>
                  <a:schemeClr val="tx1"/>
                </a:solidFill>
              </a:rPr>
              <a:t> di desa, juga </a:t>
            </a:r>
            <a:r>
              <a:rPr lang="en-US" b="1" dirty="0" err="1">
                <a:solidFill>
                  <a:schemeClr val="tx1"/>
                </a:solidFill>
              </a:rPr>
              <a:t>melalui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pertemuan-pertemuan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rutin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diselenggarakan</a:t>
            </a:r>
            <a:r>
              <a:rPr lang="en-US" b="1" dirty="0">
                <a:solidFill>
                  <a:schemeClr val="tx1"/>
                </a:solidFill>
              </a:rPr>
              <a:t> desa untuk </a:t>
            </a:r>
            <a:r>
              <a:rPr lang="en-US" b="1" dirty="0" err="1">
                <a:solidFill>
                  <a:schemeClr val="tx1"/>
                </a:solidFill>
              </a:rPr>
              <a:t>memonitor</a:t>
            </a:r>
            <a:r>
              <a:rPr lang="en-US" b="1" dirty="0">
                <a:solidFill>
                  <a:schemeClr val="tx1"/>
                </a:solidFill>
              </a:rPr>
              <a:t> kegiatan di </a:t>
            </a:r>
            <a:r>
              <a:rPr lang="en-US" b="1" dirty="0" err="1">
                <a:solidFill>
                  <a:schemeClr val="tx1"/>
                </a:solidFill>
              </a:rPr>
              <a:t>desanya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Narasumber</a:t>
            </a:r>
            <a:r>
              <a:rPr lang="en-US" b="1" dirty="0">
                <a:solidFill>
                  <a:schemeClr val="tx1"/>
                </a:solidFill>
              </a:rPr>
              <a:t> dalam pelaksanaan </a:t>
            </a:r>
            <a:r>
              <a:rPr lang="en-US" b="1" dirty="0" err="1">
                <a:solidFill>
                  <a:schemeClr val="tx1"/>
                </a:solidFill>
              </a:rPr>
              <a:t>sosialisasi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berasal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pengelola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pendidik</a:t>
            </a:r>
            <a:r>
              <a:rPr lang="en-US" b="1" dirty="0">
                <a:solidFill>
                  <a:schemeClr val="tx1"/>
                </a:solidFill>
              </a:rPr>
              <a:t> PAUD, </a:t>
            </a:r>
            <a:r>
              <a:rPr lang="en-US" b="1" dirty="0" err="1">
                <a:solidFill>
                  <a:schemeClr val="tx1"/>
                </a:solidFill>
              </a:rPr>
              <a:t>tokoh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pendidikan</a:t>
            </a:r>
            <a:r>
              <a:rPr lang="en-US" b="1" dirty="0">
                <a:solidFill>
                  <a:schemeClr val="tx1"/>
                </a:solidFill>
              </a:rPr>
              <a:t> atau agama, dan juga </a:t>
            </a:r>
            <a:r>
              <a:rPr lang="en-US" b="1" dirty="0" err="1">
                <a:solidFill>
                  <a:schemeClr val="tx1"/>
                </a:solidFill>
              </a:rPr>
              <a:t>bisa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berasal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pengawas</a:t>
            </a:r>
            <a:r>
              <a:rPr lang="en-US" b="1" dirty="0">
                <a:solidFill>
                  <a:schemeClr val="tx1"/>
                </a:solidFill>
              </a:rPr>
              <a:t> TK/</a:t>
            </a:r>
            <a:r>
              <a:rPr lang="en-US" b="1" dirty="0" err="1">
                <a:solidFill>
                  <a:schemeClr val="tx1"/>
                </a:solidFill>
              </a:rPr>
              <a:t>penilik</a:t>
            </a:r>
            <a:r>
              <a:rPr lang="en-US" b="1" dirty="0">
                <a:solidFill>
                  <a:schemeClr val="tx1"/>
                </a:solidFill>
              </a:rPr>
              <a:t> PAUD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dinas</a:t>
            </a:r>
            <a:r>
              <a:rPr lang="en-US" b="1" dirty="0">
                <a:solidFill>
                  <a:schemeClr val="tx1"/>
                </a:solidFill>
              </a:rPr>
              <a:t> Pendidikan. 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b. </a:t>
            </a:r>
            <a:r>
              <a:rPr lang="en-US" b="1" dirty="0" err="1">
                <a:solidFill>
                  <a:schemeClr val="tx1"/>
                </a:solidFill>
              </a:rPr>
              <a:t>Meningkatkan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tampung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b="1" dirty="0" err="1">
                <a:solidFill>
                  <a:schemeClr val="tx1"/>
                </a:solidFill>
              </a:rPr>
              <a:t>Mengoptimalkan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ruang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ada</a:t>
            </a:r>
            <a:r>
              <a:rPr lang="en-US" b="1" dirty="0">
                <a:solidFill>
                  <a:schemeClr val="tx1"/>
                </a:solidFill>
              </a:rPr>
              <a:t> di </a:t>
            </a:r>
            <a:r>
              <a:rPr lang="en-US" b="1" dirty="0" err="1">
                <a:solidFill>
                  <a:schemeClr val="tx1"/>
                </a:solidFill>
              </a:rPr>
              <a:t>satuan</a:t>
            </a:r>
            <a:r>
              <a:rPr lang="en-US" b="1" dirty="0">
                <a:solidFill>
                  <a:schemeClr val="tx1"/>
                </a:solidFill>
              </a:rPr>
              <a:t> PAUD dan </a:t>
            </a:r>
            <a:r>
              <a:rPr lang="en-US" b="1" dirty="0" err="1">
                <a:solidFill>
                  <a:schemeClr val="tx1"/>
                </a:solidFill>
              </a:rPr>
              <a:t>memberikan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akses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ruang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publik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milik</a:t>
            </a:r>
            <a:r>
              <a:rPr lang="en-US" b="1" dirty="0">
                <a:solidFill>
                  <a:schemeClr val="tx1"/>
                </a:solidFill>
              </a:rPr>
              <a:t> desa untuk </a:t>
            </a:r>
            <a:r>
              <a:rPr lang="en-US" b="1" dirty="0" err="1">
                <a:solidFill>
                  <a:schemeClr val="tx1"/>
                </a:solidFill>
              </a:rPr>
              <a:t>dimanfaatkan</a:t>
            </a:r>
            <a:r>
              <a:rPr lang="en-US" b="1" dirty="0">
                <a:solidFill>
                  <a:schemeClr val="tx1"/>
                </a:solidFill>
              </a:rPr>
              <a:t> oleh </a:t>
            </a:r>
            <a:r>
              <a:rPr lang="en-US" b="1" dirty="0" err="1">
                <a:solidFill>
                  <a:schemeClr val="tx1"/>
                </a:solidFill>
              </a:rPr>
              <a:t>satuan</a:t>
            </a:r>
            <a:r>
              <a:rPr lang="en-US" b="1" dirty="0">
                <a:solidFill>
                  <a:schemeClr val="tx1"/>
                </a:solidFill>
              </a:rPr>
              <a:t> PAUD atau </a:t>
            </a:r>
            <a:r>
              <a:rPr lang="en-US" b="1" dirty="0" err="1">
                <a:solidFill>
                  <a:schemeClr val="tx1"/>
                </a:solidFill>
              </a:rPr>
              <a:t>membangun</a:t>
            </a:r>
            <a:r>
              <a:rPr lang="en-US" b="1" dirty="0">
                <a:solidFill>
                  <a:schemeClr val="tx1"/>
                </a:solidFill>
              </a:rPr>
              <a:t> PAUD baru </a:t>
            </a:r>
            <a:r>
              <a:rPr lang="en-US" b="1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ketentuan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Kemendikbudristek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b="1" dirty="0" err="1">
                <a:solidFill>
                  <a:schemeClr val="tx1"/>
                </a:solidFill>
              </a:rPr>
              <a:t>Lakukan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analisis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kebutuhan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terlebih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dahulu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Berikut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hal-hal</a:t>
            </a:r>
            <a:r>
              <a:rPr lang="en-US" b="1" dirty="0">
                <a:solidFill>
                  <a:schemeClr val="tx1"/>
                </a:solidFill>
              </a:rPr>
              <a:t> yang perlu </a:t>
            </a:r>
            <a:r>
              <a:rPr lang="en-US" b="1" dirty="0" err="1">
                <a:solidFill>
                  <a:schemeClr val="tx1"/>
                </a:solidFill>
              </a:rPr>
              <a:t>diperhatikan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Jika sudah </a:t>
            </a:r>
            <a:r>
              <a:rPr lang="en-US" b="1" dirty="0" err="1">
                <a:solidFill>
                  <a:schemeClr val="tx1"/>
                </a:solidFill>
              </a:rPr>
              <a:t>terdapat</a:t>
            </a:r>
            <a:r>
              <a:rPr lang="en-US" b="1" dirty="0">
                <a:solidFill>
                  <a:schemeClr val="tx1"/>
                </a:solidFill>
              </a:rPr>
              <a:t> PAUD </a:t>
            </a:r>
            <a:r>
              <a:rPr lang="en-US" b="1" dirty="0" err="1">
                <a:solidFill>
                  <a:schemeClr val="tx1"/>
                </a:solidFill>
              </a:rPr>
              <a:t>milik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masyarakat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kapasitasnya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memadai</a:t>
            </a:r>
            <a:r>
              <a:rPr lang="en-US" b="1" dirty="0">
                <a:solidFill>
                  <a:schemeClr val="tx1"/>
                </a:solidFill>
              </a:rPr>
              <a:t> untuk </a:t>
            </a:r>
            <a:r>
              <a:rPr lang="en-US" b="1" dirty="0" err="1">
                <a:solidFill>
                  <a:schemeClr val="tx1"/>
                </a:solidFill>
              </a:rPr>
              <a:t>menampung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dini</a:t>
            </a:r>
            <a:r>
              <a:rPr lang="en-US" b="1" dirty="0">
                <a:solidFill>
                  <a:schemeClr val="tx1"/>
                </a:solidFill>
              </a:rPr>
              <a:t> di desa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desa </a:t>
            </a:r>
            <a:r>
              <a:rPr lang="en-US" b="1" dirty="0" err="1">
                <a:solidFill>
                  <a:schemeClr val="tx1"/>
                </a:solidFill>
              </a:rPr>
              <a:t>disarankan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mendukung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satuan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tersebut</a:t>
            </a:r>
            <a:r>
              <a:rPr lang="en-US" b="1" dirty="0">
                <a:solidFill>
                  <a:schemeClr val="tx1"/>
                </a:solidFill>
              </a:rPr>
              <a:t> agar </a:t>
            </a:r>
            <a:r>
              <a:rPr lang="en-US" b="1" dirty="0" err="1">
                <a:solidFill>
                  <a:schemeClr val="tx1"/>
                </a:solidFill>
              </a:rPr>
              <a:t>kualitasnya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meningkat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Dukungan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desa tetap perlu </a:t>
            </a:r>
            <a:r>
              <a:rPr lang="en-US" b="1" dirty="0" err="1">
                <a:solidFill>
                  <a:schemeClr val="tx1"/>
                </a:solidFill>
              </a:rPr>
              <a:t>diberikan</a:t>
            </a:r>
            <a:r>
              <a:rPr lang="en-US" b="1" dirty="0">
                <a:solidFill>
                  <a:schemeClr val="tx1"/>
                </a:solidFill>
              </a:rPr>
              <a:t> agar PAUD yang </a:t>
            </a:r>
            <a:r>
              <a:rPr lang="en-US" b="1" dirty="0" err="1">
                <a:solidFill>
                  <a:schemeClr val="tx1"/>
                </a:solidFill>
              </a:rPr>
              <a:t>didirikan</a:t>
            </a:r>
            <a:r>
              <a:rPr lang="en-US" b="1" dirty="0">
                <a:solidFill>
                  <a:schemeClr val="tx1"/>
                </a:solidFill>
              </a:rPr>
              <a:t> oleh </a:t>
            </a:r>
            <a:r>
              <a:rPr lang="en-US" b="1" dirty="0" err="1">
                <a:solidFill>
                  <a:schemeClr val="tx1"/>
                </a:solidFill>
              </a:rPr>
              <a:t>masyarakat</a:t>
            </a:r>
            <a:r>
              <a:rPr lang="en-US" b="1" dirty="0">
                <a:solidFill>
                  <a:schemeClr val="tx1"/>
                </a:solidFill>
              </a:rPr>
              <a:t> di desa tetap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berjalan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mendukung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ketercapaian</a:t>
            </a:r>
            <a:r>
              <a:rPr lang="en-US" b="1" dirty="0">
                <a:solidFill>
                  <a:schemeClr val="tx1"/>
                </a:solidFill>
              </a:rPr>
              <a:t> target SDG Desa No 4. </a:t>
            </a:r>
          </a:p>
          <a:p>
            <a:pPr marL="342900" indent="-342900" algn="just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 Jika </a:t>
            </a:r>
            <a:r>
              <a:rPr lang="en-US" b="1" dirty="0" err="1">
                <a:solidFill>
                  <a:schemeClr val="tx1"/>
                </a:solidFill>
              </a:rPr>
              <a:t>daya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tampung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satuan</a:t>
            </a:r>
            <a:r>
              <a:rPr lang="en-US" b="1" dirty="0">
                <a:solidFill>
                  <a:schemeClr val="tx1"/>
                </a:solidFill>
              </a:rPr>
              <a:t> PAUD </a:t>
            </a:r>
            <a:r>
              <a:rPr lang="en-US" b="1" dirty="0" err="1">
                <a:solidFill>
                  <a:schemeClr val="tx1"/>
                </a:solidFill>
              </a:rPr>
              <a:t>tersebut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belum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mencukupi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desa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mempertimbangkan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memberikan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akses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ruang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publik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milik</a:t>
            </a:r>
            <a:r>
              <a:rPr lang="en-US" b="1" dirty="0">
                <a:solidFill>
                  <a:schemeClr val="tx1"/>
                </a:solidFill>
              </a:rPr>
              <a:t> desa untuk </a:t>
            </a:r>
            <a:r>
              <a:rPr lang="en-US" b="1" dirty="0" err="1">
                <a:solidFill>
                  <a:schemeClr val="tx1"/>
                </a:solidFill>
              </a:rPr>
              <a:t>dimanfaatkan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bagi</a:t>
            </a:r>
            <a:r>
              <a:rPr lang="en-US" b="1" dirty="0">
                <a:solidFill>
                  <a:schemeClr val="tx1"/>
                </a:solidFill>
              </a:rPr>
              <a:t> kegiatan PAUD. </a:t>
            </a:r>
          </a:p>
          <a:p>
            <a:pPr marL="342900" indent="-342900" algn="just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Jika di desa </a:t>
            </a:r>
            <a:r>
              <a:rPr lang="en-US" b="1" dirty="0" err="1">
                <a:solidFill>
                  <a:schemeClr val="tx1"/>
                </a:solidFill>
              </a:rPr>
              <a:t>belum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satuan</a:t>
            </a:r>
            <a:r>
              <a:rPr lang="en-US" b="1" dirty="0">
                <a:solidFill>
                  <a:schemeClr val="tx1"/>
                </a:solidFill>
              </a:rPr>
              <a:t> PAUD dan </a:t>
            </a:r>
            <a:r>
              <a:rPr lang="en-US" b="1" dirty="0" err="1">
                <a:solidFill>
                  <a:schemeClr val="tx1"/>
                </a:solidFill>
              </a:rPr>
              <a:t>belum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masyarakat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merasa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mampu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menginisiasinya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desa </a:t>
            </a:r>
            <a:r>
              <a:rPr lang="en-US" b="1" dirty="0" err="1">
                <a:solidFill>
                  <a:schemeClr val="tx1"/>
                </a:solidFill>
              </a:rPr>
              <a:t>dianjurkan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menginisiasi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pendirian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satuan</a:t>
            </a:r>
            <a:r>
              <a:rPr lang="en-US" b="1" dirty="0">
                <a:solidFill>
                  <a:schemeClr val="tx1"/>
                </a:solidFill>
              </a:rPr>
              <a:t> PAUD </a:t>
            </a:r>
            <a:r>
              <a:rPr lang="en-US" b="1" dirty="0" err="1">
                <a:solidFill>
                  <a:schemeClr val="tx1"/>
                </a:solidFill>
              </a:rPr>
              <a:t>sebagai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usaha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mencapai</a:t>
            </a:r>
            <a:r>
              <a:rPr lang="en-US" b="1" dirty="0">
                <a:solidFill>
                  <a:schemeClr val="tx1"/>
                </a:solidFill>
              </a:rPr>
              <a:t> target SDG Desa No. 4.</a:t>
            </a:r>
          </a:p>
        </p:txBody>
      </p:sp>
    </p:spTree>
    <p:extLst>
      <p:ext uri="{BB962C8B-B14F-4D97-AF65-F5344CB8AC3E}">
        <p14:creationId xmlns:p14="http://schemas.microsoft.com/office/powerpoint/2010/main" val="167630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D8C5-52A2-4302-A339-9F1C4641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547E09-73EC-4F2E-80FB-08E6FCFD6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1" t="25405" r="7365" b="34234"/>
          <a:stretch/>
        </p:blipFill>
        <p:spPr>
          <a:xfrm>
            <a:off x="1225733" y="1478106"/>
            <a:ext cx="9719635" cy="39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CA587-B0D4-4A5D-B3C0-3F62EA738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02" t="20361" r="18818" b="11892"/>
          <a:stretch/>
        </p:blipFill>
        <p:spPr>
          <a:xfrm>
            <a:off x="535460" y="484264"/>
            <a:ext cx="5560540" cy="5889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8B373-FCD6-4D25-9AF2-FCC432246062}"/>
              </a:ext>
            </a:extLst>
          </p:cNvPr>
          <p:cNvSpPr txBox="1"/>
          <p:nvPr/>
        </p:nvSpPr>
        <p:spPr>
          <a:xfrm>
            <a:off x="5013753" y="1368848"/>
            <a:ext cx="7021727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https://www.jdih.karangasemkab.go.id/index.php/produk-hukum/peraturanperundang-undangan/PERDES/4802</a:t>
            </a:r>
          </a:p>
        </p:txBody>
      </p:sp>
    </p:spTree>
    <p:extLst>
      <p:ext uri="{BB962C8B-B14F-4D97-AF65-F5344CB8AC3E}">
        <p14:creationId xmlns:p14="http://schemas.microsoft.com/office/powerpoint/2010/main" val="54463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PAUD PENTING?</a:t>
            </a:r>
          </a:p>
          <a:p>
            <a:r>
              <a:rPr lang="en-US" dirty="0"/>
              <a:t>ARAH PEMBANGUNAN 2024?</a:t>
            </a:r>
          </a:p>
          <a:p>
            <a:r>
              <a:rPr lang="en-US" dirty="0"/>
              <a:t>DUKUNGAN KITA BERSAMA?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D8C5-52A2-4302-A339-9F1C4641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FDD741-DC6E-467A-8BD8-91C1E4B29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3" t="43009" r="10224" b="18198"/>
          <a:stretch/>
        </p:blipFill>
        <p:spPr>
          <a:xfrm>
            <a:off x="926757" y="1041015"/>
            <a:ext cx="10423842" cy="40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523220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a. </a:t>
            </a:r>
            <a:r>
              <a:rPr lang="en-US" sz="2800" b="1" dirty="0" err="1"/>
              <a:t>Dukungan</a:t>
            </a:r>
            <a:r>
              <a:rPr lang="en-US" sz="2800" b="1" dirty="0"/>
              <a:t> </a:t>
            </a:r>
            <a:r>
              <a:rPr lang="en-US" sz="2800" b="1" dirty="0" err="1"/>
              <a:t>Pemenuhan</a:t>
            </a:r>
            <a:r>
              <a:rPr lang="en-US" sz="2800" b="1" dirty="0"/>
              <a:t> </a:t>
            </a:r>
            <a:r>
              <a:rPr lang="en-US" sz="2800" b="1" dirty="0" err="1"/>
              <a:t>Kriteria</a:t>
            </a:r>
            <a:r>
              <a:rPr lang="en-US" sz="2800" b="1" dirty="0"/>
              <a:t> Minimum </a:t>
            </a:r>
            <a:r>
              <a:rPr lang="en-US" sz="2800" b="1" dirty="0" err="1"/>
              <a:t>Penyelenggaraan</a:t>
            </a:r>
            <a:r>
              <a:rPr lang="en-US" sz="2800" b="1" dirty="0"/>
              <a:t> PAUD</a:t>
            </a:r>
            <a:endParaRPr lang="en-US" sz="2800" b="1" dirty="0">
              <a:highlight>
                <a:srgbClr val="FFEFEF"/>
              </a:highligh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5FEA9A-E87E-417D-BD9E-F2039293D50B}"/>
              </a:ext>
            </a:extLst>
          </p:cNvPr>
          <p:cNvSpPr/>
          <p:nvPr/>
        </p:nvSpPr>
        <p:spPr>
          <a:xfrm>
            <a:off x="202131" y="1003772"/>
            <a:ext cx="11896825" cy="5681454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Satuan</a:t>
            </a:r>
            <a:r>
              <a:rPr lang="en-US" sz="2400" b="1" dirty="0">
                <a:solidFill>
                  <a:schemeClr val="tx1"/>
                </a:solidFill>
              </a:rPr>
              <a:t> PAUD yang tidak </a:t>
            </a:r>
            <a:r>
              <a:rPr lang="en-US" sz="2400" b="1" dirty="0" err="1">
                <a:solidFill>
                  <a:schemeClr val="tx1"/>
                </a:solidFill>
              </a:rPr>
              <a:t>terdaftar</a:t>
            </a:r>
            <a:r>
              <a:rPr lang="en-US" sz="2400" b="1" dirty="0">
                <a:solidFill>
                  <a:schemeClr val="tx1"/>
                </a:solidFill>
              </a:rPr>
              <a:t> di </a:t>
            </a:r>
            <a:r>
              <a:rPr lang="en-US" sz="2400" b="1" dirty="0" err="1">
                <a:solidFill>
                  <a:schemeClr val="tx1"/>
                </a:solidFill>
              </a:rPr>
              <a:t>Dapodik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kehilangan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banyak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kesempatan</a:t>
            </a:r>
            <a:r>
              <a:rPr lang="en-US" sz="2400" b="1" dirty="0">
                <a:solidFill>
                  <a:schemeClr val="tx1"/>
                </a:solidFill>
              </a:rPr>
              <a:t> untuk </a:t>
            </a:r>
            <a:r>
              <a:rPr lang="en-US" sz="2400" b="1" dirty="0" err="1">
                <a:solidFill>
                  <a:schemeClr val="tx1"/>
                </a:solidFill>
              </a:rPr>
              <a:t>mendapatkan</a:t>
            </a:r>
            <a:r>
              <a:rPr lang="en-US" sz="2400" b="1" dirty="0">
                <a:solidFill>
                  <a:schemeClr val="tx1"/>
                </a:solidFill>
              </a:rPr>
              <a:t> bantuan dan </a:t>
            </a:r>
            <a:r>
              <a:rPr lang="en-US" sz="2400" b="1" dirty="0" err="1">
                <a:solidFill>
                  <a:schemeClr val="tx1"/>
                </a:solidFill>
              </a:rPr>
              <a:t>pendampingan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pusat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maupun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daerah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Pemerintah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desa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diharapkan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mendorong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semua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satuan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PAUD di desa agar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memenuhi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persyaratan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untuk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terdaftar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Dapodik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Beberapa </a:t>
            </a:r>
            <a:r>
              <a:rPr lang="en-US" sz="2400" b="1" dirty="0" err="1">
                <a:solidFill>
                  <a:schemeClr val="tx1"/>
                </a:solidFill>
              </a:rPr>
              <a:t>kebutuhan</a:t>
            </a:r>
            <a:r>
              <a:rPr lang="en-US" sz="2400" b="1" dirty="0">
                <a:solidFill>
                  <a:schemeClr val="tx1"/>
                </a:solidFill>
              </a:rPr>
              <a:t> untuk </a:t>
            </a:r>
            <a:r>
              <a:rPr lang="en-US" sz="2400" b="1" dirty="0" err="1">
                <a:solidFill>
                  <a:schemeClr val="tx1"/>
                </a:solidFill>
              </a:rPr>
              <a:t>syarat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izin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pendirian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didukung</a:t>
            </a:r>
            <a:r>
              <a:rPr lang="en-US" sz="2400" b="1" dirty="0">
                <a:solidFill>
                  <a:schemeClr val="tx1"/>
                </a:solidFill>
              </a:rPr>
              <a:t> oleh desa </a:t>
            </a:r>
            <a:r>
              <a:rPr lang="en-US" sz="2400" b="1" dirty="0" err="1">
                <a:solidFill>
                  <a:schemeClr val="tx1"/>
                </a:solidFill>
              </a:rPr>
              <a:t>misalnya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penyediaan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dokumen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izin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lahan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atau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pemanfaatan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gedung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di desa untuk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penyelenggaraan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PAUD, dan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menyediakan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surat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keterangan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lokasi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satuan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PAUD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kepala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desa.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Selain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itu,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satuan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PAUD juga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diminta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untuk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melampirkan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susunan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pengurus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persyaratan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izin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pendirian</a:t>
            </a:r>
            <a:r>
              <a:rPr lang="en-US" sz="2400" b="1" dirty="0">
                <a:solidFill>
                  <a:schemeClr val="tx1"/>
                </a:solidFill>
              </a:rPr>
              <a:t>, dan dalam </a:t>
            </a:r>
            <a:r>
              <a:rPr lang="en-US" sz="2400" b="1" dirty="0" err="1">
                <a:solidFill>
                  <a:schemeClr val="tx1"/>
                </a:solidFill>
              </a:rPr>
              <a:t>hal</a:t>
            </a:r>
            <a:r>
              <a:rPr lang="en-US" sz="2400" b="1" dirty="0">
                <a:solidFill>
                  <a:schemeClr val="tx1"/>
                </a:solidFill>
              </a:rPr>
              <a:t> ini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desa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mengusulkan</a:t>
            </a:r>
            <a:r>
              <a:rPr lang="en-US" sz="2400" b="1" dirty="0">
                <a:solidFill>
                  <a:schemeClr val="tx1"/>
                </a:solidFill>
              </a:rPr>
              <a:t> atau </a:t>
            </a:r>
            <a:r>
              <a:rPr lang="en-US" sz="2400" b="1" dirty="0" err="1">
                <a:solidFill>
                  <a:schemeClr val="tx1"/>
                </a:solidFill>
              </a:rPr>
              <a:t>merekomendasikan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kepengurusan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Pedoman</a:t>
            </a:r>
            <a:r>
              <a:rPr lang="en-US" sz="2400" b="1" dirty="0">
                <a:solidFill>
                  <a:schemeClr val="tx1"/>
                </a:solidFill>
              </a:rPr>
              <a:t> Peran Desa dalam </a:t>
            </a:r>
            <a:r>
              <a:rPr lang="en-US" sz="2400" b="1" dirty="0" err="1">
                <a:solidFill>
                  <a:schemeClr val="tx1"/>
                </a:solidFill>
              </a:rPr>
              <a:t>Penyelenggaran</a:t>
            </a:r>
            <a:r>
              <a:rPr lang="en-US" sz="2400" b="1" dirty="0">
                <a:solidFill>
                  <a:schemeClr val="tx1"/>
                </a:solidFill>
              </a:rPr>
              <a:t> Paud 41 </a:t>
            </a:r>
            <a:r>
              <a:rPr lang="en-US" sz="2400" b="1" dirty="0" err="1">
                <a:solidFill>
                  <a:schemeClr val="tx1"/>
                </a:solidFill>
              </a:rPr>
              <a:t>pengelola</a:t>
            </a:r>
            <a:r>
              <a:rPr lang="en-US" sz="2400" b="1" dirty="0">
                <a:solidFill>
                  <a:schemeClr val="tx1"/>
                </a:solidFill>
              </a:rPr>
              <a:t> PAUD di </a:t>
            </a:r>
            <a:r>
              <a:rPr lang="en-US" sz="2400" b="1" dirty="0" err="1">
                <a:solidFill>
                  <a:schemeClr val="tx1"/>
                </a:solidFill>
              </a:rPr>
              <a:t>desanya</a:t>
            </a:r>
            <a:r>
              <a:rPr lang="en-US" sz="2400" b="1" dirty="0">
                <a:solidFill>
                  <a:schemeClr val="tx1"/>
                </a:solidFill>
              </a:rPr>
              <a:t>. Dengan </a:t>
            </a:r>
            <a:r>
              <a:rPr lang="en-US" sz="2400" b="1" dirty="0" err="1">
                <a:solidFill>
                  <a:schemeClr val="tx1"/>
                </a:solidFill>
              </a:rPr>
              <a:t>keterlibatan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desa dalam </a:t>
            </a:r>
            <a:r>
              <a:rPr lang="en-US" sz="2400" b="1" dirty="0" err="1">
                <a:solidFill>
                  <a:schemeClr val="tx1"/>
                </a:solidFill>
              </a:rPr>
              <a:t>susunan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pengurus</a:t>
            </a:r>
            <a:r>
              <a:rPr lang="en-US" sz="2400" b="1" dirty="0">
                <a:solidFill>
                  <a:schemeClr val="tx1"/>
                </a:solidFill>
              </a:rPr>
              <a:t> PAUD, </a:t>
            </a:r>
            <a:r>
              <a:rPr lang="en-US" sz="2400" b="1" dirty="0" err="1">
                <a:solidFill>
                  <a:schemeClr val="tx1"/>
                </a:solidFill>
              </a:rPr>
              <a:t>maka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memudahkan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desa untuk </a:t>
            </a:r>
            <a:r>
              <a:rPr lang="en-US" sz="2400" b="1" dirty="0" err="1">
                <a:solidFill>
                  <a:schemeClr val="tx1"/>
                </a:solidFill>
              </a:rPr>
              <a:t>melakukan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koordinasi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pengawasan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terhadap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perkembangan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satuan</a:t>
            </a:r>
            <a:r>
              <a:rPr lang="en-US" sz="2400" b="1" dirty="0">
                <a:solidFill>
                  <a:schemeClr val="tx1"/>
                </a:solidFill>
              </a:rPr>
              <a:t> PAUD di </a:t>
            </a:r>
            <a:r>
              <a:rPr lang="en-US" sz="2400" b="1" dirty="0" err="1">
                <a:solidFill>
                  <a:schemeClr val="tx1"/>
                </a:solidFill>
              </a:rPr>
              <a:t>desanya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7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646331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EFEF"/>
                </a:highlight>
              </a:rPr>
              <a:t>b. </a:t>
            </a:r>
            <a:r>
              <a:rPr lang="en-US" sz="3600" b="1" dirty="0" err="1"/>
              <a:t>Dukungan</a:t>
            </a:r>
            <a:r>
              <a:rPr lang="en-US" sz="3600" b="1" dirty="0"/>
              <a:t> </a:t>
            </a:r>
            <a:r>
              <a:rPr lang="en-US" sz="3600" b="1" dirty="0" err="1"/>
              <a:t>Penyediaan</a:t>
            </a:r>
            <a:r>
              <a:rPr lang="en-US" sz="3600" b="1" dirty="0"/>
              <a:t> </a:t>
            </a:r>
            <a:r>
              <a:rPr lang="en-US" sz="3600" b="1" dirty="0" err="1"/>
              <a:t>Sarpras</a:t>
            </a:r>
            <a:r>
              <a:rPr lang="en-US" sz="3600" b="1" dirty="0"/>
              <a:t> </a:t>
            </a:r>
            <a:r>
              <a:rPr lang="en-US" sz="3600" b="1" dirty="0" err="1"/>
              <a:t>Esensial</a:t>
            </a:r>
            <a:endParaRPr lang="en-US" sz="3600" b="1" dirty="0">
              <a:highlight>
                <a:srgbClr val="FFEFE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E26A3-0B5E-409B-AFAF-088A355B2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19" t="20540" r="5033" b="11171"/>
          <a:stretch/>
        </p:blipFill>
        <p:spPr>
          <a:xfrm>
            <a:off x="279133" y="819105"/>
            <a:ext cx="11633734" cy="58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523220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Dukungan</a:t>
            </a:r>
            <a:r>
              <a:rPr lang="en-US" sz="2800" b="1" dirty="0"/>
              <a:t> </a:t>
            </a:r>
            <a:r>
              <a:rPr lang="en-US" sz="2800" b="1" dirty="0" err="1"/>
              <a:t>Bagi</a:t>
            </a:r>
            <a:r>
              <a:rPr lang="en-US" sz="2800" b="1" dirty="0"/>
              <a:t> </a:t>
            </a:r>
            <a:r>
              <a:rPr lang="en-US" sz="2800" b="1" dirty="0" err="1"/>
              <a:t>Pendidik</a:t>
            </a:r>
            <a:r>
              <a:rPr lang="en-US" sz="2800" b="1" dirty="0"/>
              <a:t> PAUD</a:t>
            </a:r>
            <a:endParaRPr lang="en-US" sz="2800" b="1" dirty="0">
              <a:highlight>
                <a:srgbClr val="FFEFEF"/>
              </a:highligh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5FEA9A-E87E-417D-BD9E-F2039293D50B}"/>
              </a:ext>
            </a:extLst>
          </p:cNvPr>
          <p:cNvSpPr/>
          <p:nvPr/>
        </p:nvSpPr>
        <p:spPr>
          <a:xfrm>
            <a:off x="202132" y="1003772"/>
            <a:ext cx="11588815" cy="1662426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solidFill>
                  <a:schemeClr val="tx1"/>
                </a:solidFill>
              </a:rPr>
              <a:t>Meningkatkan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kompetensi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pendidik</a:t>
            </a:r>
            <a:r>
              <a:rPr lang="en-US" b="1" dirty="0">
                <a:solidFill>
                  <a:schemeClr val="tx1"/>
                </a:solidFill>
              </a:rPr>
              <a:t> PAUD, </a:t>
            </a:r>
            <a:r>
              <a:rPr lang="en-US" b="1" dirty="0" err="1">
                <a:solidFill>
                  <a:schemeClr val="tx1"/>
                </a:solidFill>
              </a:rPr>
              <a:t>terutama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lulusan</a:t>
            </a:r>
            <a:r>
              <a:rPr lang="en-US" b="1" dirty="0">
                <a:solidFill>
                  <a:schemeClr val="tx1"/>
                </a:solidFill>
              </a:rPr>
              <a:t> SMA atau </a:t>
            </a:r>
            <a:r>
              <a:rPr lang="en-US" b="1" dirty="0" err="1">
                <a:solidFill>
                  <a:schemeClr val="tx1"/>
                </a:solidFill>
              </a:rPr>
              <a:t>sederajat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Bentuk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dukungan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dapat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diberikan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pihak</a:t>
            </a:r>
            <a:r>
              <a:rPr lang="en-US" b="1" dirty="0">
                <a:solidFill>
                  <a:schemeClr val="tx1"/>
                </a:solidFill>
              </a:rPr>
              <a:t> desa </a:t>
            </a:r>
            <a:r>
              <a:rPr lang="en-US" b="1" dirty="0" err="1">
                <a:solidFill>
                  <a:schemeClr val="tx1"/>
                </a:solidFill>
              </a:rPr>
              <a:t>bagi</a:t>
            </a:r>
            <a:r>
              <a:rPr lang="en-US" b="1" dirty="0">
                <a:solidFill>
                  <a:schemeClr val="tx1"/>
                </a:solidFill>
              </a:rPr>
              <a:t> para </a:t>
            </a:r>
            <a:r>
              <a:rPr lang="en-US" b="1" dirty="0" err="1">
                <a:solidFill>
                  <a:schemeClr val="tx1"/>
                </a:solidFill>
              </a:rPr>
              <a:t>pendidik</a:t>
            </a:r>
            <a:r>
              <a:rPr lang="en-US" b="1" dirty="0">
                <a:solidFill>
                  <a:schemeClr val="tx1"/>
                </a:solidFill>
              </a:rPr>
              <a:t> PAUD </a:t>
            </a:r>
            <a:r>
              <a:rPr lang="en-US" b="1" dirty="0" err="1">
                <a:solidFill>
                  <a:schemeClr val="tx1"/>
                </a:solidFill>
              </a:rPr>
              <a:t>adalah</a:t>
            </a:r>
            <a:r>
              <a:rPr lang="en-US" b="1" dirty="0">
                <a:solidFill>
                  <a:schemeClr val="tx1"/>
                </a:solidFill>
              </a:rPr>
              <a:t> dengan </a:t>
            </a:r>
            <a:r>
              <a:rPr lang="en-US" b="1" dirty="0" err="1">
                <a:solidFill>
                  <a:schemeClr val="tx1"/>
                </a:solidFill>
              </a:rPr>
              <a:t>mendorong</a:t>
            </a:r>
            <a:r>
              <a:rPr lang="en-US" b="1" dirty="0">
                <a:solidFill>
                  <a:schemeClr val="tx1"/>
                </a:solidFill>
              </a:rPr>
              <a:t> mereka untuk: 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a. </a:t>
            </a:r>
            <a:r>
              <a:rPr lang="en-US" b="1" dirty="0" err="1">
                <a:solidFill>
                  <a:schemeClr val="tx1"/>
                </a:solidFill>
              </a:rPr>
              <a:t>mengikuti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Diklat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Berjenjang</a:t>
            </a:r>
            <a:r>
              <a:rPr lang="en-US" b="1" dirty="0">
                <a:solidFill>
                  <a:schemeClr val="tx1"/>
                </a:solidFill>
              </a:rPr>
              <a:t> dengan </a:t>
            </a:r>
            <a:r>
              <a:rPr lang="en-US" b="1" dirty="0" err="1">
                <a:solidFill>
                  <a:schemeClr val="tx1"/>
                </a:solidFill>
              </a:rPr>
              <a:t>merujuk</a:t>
            </a:r>
            <a:r>
              <a:rPr lang="en-US" b="1" dirty="0">
                <a:solidFill>
                  <a:schemeClr val="tx1"/>
                </a:solidFill>
              </a:rPr>
              <a:t> pada </a:t>
            </a:r>
            <a:r>
              <a:rPr lang="en-US" b="1" dirty="0" err="1">
                <a:solidFill>
                  <a:schemeClr val="tx1"/>
                </a:solidFill>
              </a:rPr>
              <a:t>buku</a:t>
            </a:r>
            <a:r>
              <a:rPr lang="en-US" b="1" dirty="0">
                <a:solidFill>
                  <a:schemeClr val="tx1"/>
                </a:solidFill>
              </a:rPr>
              <a:t> “</a:t>
            </a:r>
            <a:r>
              <a:rPr lang="en-US" b="1" dirty="0" err="1">
                <a:solidFill>
                  <a:schemeClr val="tx1"/>
                </a:solidFill>
              </a:rPr>
              <a:t>Mekanisme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Penyelenggaraan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Pelatihan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Pendidik</a:t>
            </a:r>
            <a:r>
              <a:rPr lang="en-US" b="1" dirty="0">
                <a:solidFill>
                  <a:schemeClr val="tx1"/>
                </a:solidFill>
              </a:rPr>
              <a:t> PAUD dalam </a:t>
            </a:r>
            <a:r>
              <a:rPr lang="en-US" b="1" dirty="0" err="1">
                <a:solidFill>
                  <a:schemeClr val="tx1"/>
                </a:solidFill>
              </a:rPr>
              <a:t>Upaya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Percepatan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Penurunan</a:t>
            </a:r>
            <a:r>
              <a:rPr lang="en-US" b="1" dirty="0">
                <a:solidFill>
                  <a:schemeClr val="tx1"/>
                </a:solidFill>
              </a:rPr>
              <a:t> Stunting” (2021) yang </a:t>
            </a:r>
            <a:r>
              <a:rPr lang="en-US" b="1" dirty="0" err="1">
                <a:solidFill>
                  <a:schemeClr val="tx1"/>
                </a:solidFill>
              </a:rPr>
              <a:t>disusun</a:t>
            </a:r>
            <a:r>
              <a:rPr lang="en-US" b="1" dirty="0">
                <a:solidFill>
                  <a:schemeClr val="tx1"/>
                </a:solidFill>
              </a:rPr>
              <a:t> oleh </a:t>
            </a:r>
            <a:r>
              <a:rPr lang="en-US" b="1" dirty="0" err="1">
                <a:solidFill>
                  <a:schemeClr val="tx1"/>
                </a:solidFill>
              </a:rPr>
              <a:t>Kemendikbudristek</a:t>
            </a:r>
            <a:r>
              <a:rPr lang="en-US" b="1" dirty="0">
                <a:solidFill>
                  <a:schemeClr val="tx1"/>
                </a:solidFill>
              </a:rPr>
              <a:t> bekerja </a:t>
            </a:r>
            <a:r>
              <a:rPr lang="en-US" b="1" dirty="0" err="1">
                <a:solidFill>
                  <a:schemeClr val="tx1"/>
                </a:solidFill>
              </a:rPr>
              <a:t>sama</a:t>
            </a:r>
            <a:r>
              <a:rPr lang="en-US" b="1" dirty="0">
                <a:solidFill>
                  <a:schemeClr val="tx1"/>
                </a:solidFill>
              </a:rPr>
              <a:t> dengan Kementerian Desa &amp; PDTT, </a:t>
            </a:r>
            <a:r>
              <a:rPr lang="en-US" b="1" dirty="0" err="1">
                <a:solidFill>
                  <a:schemeClr val="tx1"/>
                </a:solidFill>
              </a:rPr>
              <a:t>serta</a:t>
            </a:r>
            <a:r>
              <a:rPr lang="en-US" b="1" dirty="0">
                <a:solidFill>
                  <a:schemeClr val="tx1"/>
                </a:solidFill>
              </a:rPr>
              <a:t> Kementerian Dalam Negeri.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C608D-D6D9-4F74-9551-DB4F75A4F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21" t="23579" r="7552" b="46652"/>
          <a:stretch/>
        </p:blipFill>
        <p:spPr>
          <a:xfrm>
            <a:off x="202132" y="2762449"/>
            <a:ext cx="5794409" cy="3597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98B87-6502-46B3-B56D-974AB26CF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21" t="53348" r="7552" b="18035"/>
          <a:stretch/>
        </p:blipFill>
        <p:spPr>
          <a:xfrm>
            <a:off x="6195461" y="2801956"/>
            <a:ext cx="5794409" cy="35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8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523220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a. </a:t>
            </a:r>
            <a:r>
              <a:rPr lang="en-US" sz="2800" b="1" dirty="0" err="1"/>
              <a:t>Dukungan</a:t>
            </a:r>
            <a:r>
              <a:rPr lang="en-US" sz="2800" b="1" dirty="0"/>
              <a:t> </a:t>
            </a:r>
            <a:r>
              <a:rPr lang="en-US" sz="2800" b="1" dirty="0" err="1"/>
              <a:t>Pemenuhan</a:t>
            </a:r>
            <a:r>
              <a:rPr lang="en-US" sz="2800" b="1" dirty="0"/>
              <a:t> </a:t>
            </a:r>
            <a:r>
              <a:rPr lang="en-US" sz="2800" b="1" dirty="0" err="1"/>
              <a:t>Kriteria</a:t>
            </a:r>
            <a:r>
              <a:rPr lang="en-US" sz="2800" b="1" dirty="0"/>
              <a:t> Minimum </a:t>
            </a:r>
            <a:r>
              <a:rPr lang="en-US" sz="2800" b="1" dirty="0" err="1"/>
              <a:t>Penyelenggaraan</a:t>
            </a:r>
            <a:r>
              <a:rPr lang="en-US" sz="2800" b="1" dirty="0"/>
              <a:t> PAUD</a:t>
            </a:r>
            <a:endParaRPr lang="en-US" sz="2800" b="1" dirty="0">
              <a:highlight>
                <a:srgbClr val="FFEFEF"/>
              </a:highligh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5FEA9A-E87E-417D-BD9E-F2039293D50B}"/>
              </a:ext>
            </a:extLst>
          </p:cNvPr>
          <p:cNvSpPr/>
          <p:nvPr/>
        </p:nvSpPr>
        <p:spPr>
          <a:xfrm>
            <a:off x="202131" y="1003772"/>
            <a:ext cx="11383447" cy="2135213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Belajar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bersama</a:t>
            </a:r>
            <a:r>
              <a:rPr lang="en-US" sz="2400" b="1" dirty="0">
                <a:solidFill>
                  <a:schemeClr val="tx1"/>
                </a:solidFill>
              </a:rPr>
              <a:t> dalam kegiatan </a:t>
            </a:r>
            <a:r>
              <a:rPr lang="en-US" sz="2400" b="1" dirty="0" err="1">
                <a:solidFill>
                  <a:schemeClr val="tx1"/>
                </a:solidFill>
              </a:rPr>
              <a:t>Gugus</a:t>
            </a:r>
            <a:r>
              <a:rPr lang="en-US" sz="2400" b="1" dirty="0">
                <a:solidFill>
                  <a:schemeClr val="tx1"/>
                </a:solidFill>
              </a:rPr>
              <a:t> PAUD </a:t>
            </a:r>
            <a:r>
              <a:rPr lang="en-US" sz="2400" b="1" dirty="0" err="1">
                <a:solidFill>
                  <a:schemeClr val="tx1"/>
                </a:solidFill>
              </a:rPr>
              <a:t>sebagai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bentuk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Komunitas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Belajar</a:t>
            </a:r>
            <a:r>
              <a:rPr lang="en-US" sz="2400" b="1" dirty="0">
                <a:solidFill>
                  <a:schemeClr val="tx1"/>
                </a:solidFill>
              </a:rPr>
              <a:t> dengan </a:t>
            </a:r>
            <a:r>
              <a:rPr lang="en-US" sz="2400" b="1" dirty="0" err="1">
                <a:solidFill>
                  <a:schemeClr val="tx1"/>
                </a:solidFill>
              </a:rPr>
              <a:t>merujuk</a:t>
            </a:r>
            <a:r>
              <a:rPr lang="en-US" sz="2400" b="1" dirty="0">
                <a:solidFill>
                  <a:schemeClr val="tx1"/>
                </a:solidFill>
              </a:rPr>
              <a:t> ke </a:t>
            </a:r>
            <a:r>
              <a:rPr lang="en-US" sz="2400" b="1" dirty="0" err="1">
                <a:solidFill>
                  <a:schemeClr val="tx1"/>
                </a:solidFill>
              </a:rPr>
              <a:t>buku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saku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diterbitkan</a:t>
            </a:r>
            <a:r>
              <a:rPr lang="en-US" sz="2400" b="1" dirty="0">
                <a:solidFill>
                  <a:schemeClr val="tx1"/>
                </a:solidFill>
              </a:rPr>
              <a:t> oleh </a:t>
            </a:r>
            <a:r>
              <a:rPr lang="en-US" sz="2400" b="1" dirty="0" err="1">
                <a:solidFill>
                  <a:schemeClr val="tx1"/>
                </a:solidFill>
              </a:rPr>
              <a:t>Kemendikbudristek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diunduh</a:t>
            </a:r>
            <a:r>
              <a:rPr lang="en-US" sz="2400" b="1" dirty="0">
                <a:solidFill>
                  <a:schemeClr val="tx1"/>
                </a:solidFill>
              </a:rPr>
              <a:t> di link </a:t>
            </a:r>
            <a:r>
              <a:rPr lang="en-US" sz="2400" b="1" dirty="0" err="1">
                <a:solidFill>
                  <a:schemeClr val="tx1"/>
                </a:solidFill>
              </a:rPr>
              <a:t>berikut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hlinkClick r:id="rId2"/>
              </a:rPr>
              <a:t>https://guru.kemdikbud.go.id/login?from=%2Fkomunitas%2Fdokumen%2FbukuSaku%2Fc042ddde-8bf4-4282-ae83-5172b72ab4a7</a:t>
            </a:r>
            <a:endParaRPr lang="en-US" sz="2400" b="1" dirty="0">
              <a:solidFill>
                <a:schemeClr val="tx1"/>
              </a:solidFill>
            </a:endParaRPr>
          </a:p>
          <a:p>
            <a:pPr algn="just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F8BF93-225B-490E-B323-1E19E1156A48}"/>
              </a:ext>
            </a:extLst>
          </p:cNvPr>
          <p:cNvSpPr/>
          <p:nvPr/>
        </p:nvSpPr>
        <p:spPr>
          <a:xfrm>
            <a:off x="202130" y="3405343"/>
            <a:ext cx="11616831" cy="1889987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</a:rPr>
              <a:t>Mengakses</a:t>
            </a:r>
            <a:r>
              <a:rPr lang="en-US" sz="2800" b="1" dirty="0">
                <a:solidFill>
                  <a:schemeClr val="tx1"/>
                </a:solidFill>
              </a:rPr>
              <a:t> Platform Merdeka </a:t>
            </a:r>
            <a:r>
              <a:rPr lang="en-US" sz="2800" b="1" dirty="0" err="1">
                <a:solidFill>
                  <a:schemeClr val="tx1"/>
                </a:solidFill>
              </a:rPr>
              <a:t>Mengajar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berisi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beragam</a:t>
            </a:r>
            <a:r>
              <a:rPr lang="en-US" sz="2800" b="1" dirty="0">
                <a:solidFill>
                  <a:schemeClr val="tx1"/>
                </a:solidFill>
              </a:rPr>
              <a:t> perangkat ajar yang </a:t>
            </a:r>
            <a:r>
              <a:rPr lang="en-US" sz="2800" b="1" dirty="0" err="1">
                <a:solidFill>
                  <a:schemeClr val="tx1"/>
                </a:solidFill>
              </a:rPr>
              <a:t>dapat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dipelajari</a:t>
            </a:r>
            <a:r>
              <a:rPr lang="en-US" sz="2800" b="1" dirty="0">
                <a:solidFill>
                  <a:schemeClr val="tx1"/>
                </a:solidFill>
              </a:rPr>
              <a:t> secara mandiri oleh </a:t>
            </a:r>
            <a:r>
              <a:rPr lang="en-US" sz="2800" b="1" dirty="0" err="1">
                <a:solidFill>
                  <a:schemeClr val="tx1"/>
                </a:solidFill>
              </a:rPr>
              <a:t>pendidik</a:t>
            </a:r>
            <a:r>
              <a:rPr lang="en-US" sz="2800" b="1" dirty="0">
                <a:solidFill>
                  <a:schemeClr val="tx1"/>
                </a:solidFill>
              </a:rPr>
              <a:t> PAUD. </a:t>
            </a:r>
            <a:r>
              <a:rPr lang="en-US" sz="2800" b="1" dirty="0" err="1">
                <a:solidFill>
                  <a:schemeClr val="tx1"/>
                </a:solidFill>
              </a:rPr>
              <a:t>Berikut</a:t>
            </a:r>
            <a:r>
              <a:rPr lang="en-US" sz="2800" b="1" dirty="0">
                <a:solidFill>
                  <a:schemeClr val="tx1"/>
                </a:solidFill>
              </a:rPr>
              <a:t> link untuk </a:t>
            </a:r>
            <a:r>
              <a:rPr lang="en-US" sz="2800" b="1" dirty="0" err="1">
                <a:solidFill>
                  <a:schemeClr val="tx1"/>
                </a:solidFill>
              </a:rPr>
              <a:t>mengakses</a:t>
            </a:r>
            <a:r>
              <a:rPr lang="en-US" sz="2800" b="1" dirty="0">
                <a:solidFill>
                  <a:schemeClr val="tx1"/>
                </a:solidFill>
              </a:rPr>
              <a:t> Platform Merdeka </a:t>
            </a:r>
            <a:r>
              <a:rPr lang="en-US" sz="2800" b="1" dirty="0" err="1">
                <a:solidFill>
                  <a:schemeClr val="tx1"/>
                </a:solidFill>
              </a:rPr>
              <a:t>Mengajar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https://guru.kemdikbud.go.id/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F7A6A7-9E97-496E-A5FF-547F0D985755}"/>
              </a:ext>
            </a:extLst>
          </p:cNvPr>
          <p:cNvSpPr/>
          <p:nvPr/>
        </p:nvSpPr>
        <p:spPr>
          <a:xfrm>
            <a:off x="133892" y="5409822"/>
            <a:ext cx="11520732" cy="1275404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</a:rPr>
              <a:t>pemberian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insentif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bagi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pendidik</a:t>
            </a:r>
            <a:r>
              <a:rPr lang="en-US" sz="2800" b="1" dirty="0">
                <a:solidFill>
                  <a:schemeClr val="tx1"/>
                </a:solidFill>
              </a:rPr>
              <a:t> PAUD </a:t>
            </a:r>
            <a:r>
              <a:rPr lang="en-US" sz="2800" b="1" dirty="0" err="1">
                <a:solidFill>
                  <a:schemeClr val="tx1"/>
                </a:solidFill>
              </a:rPr>
              <a:t>sebagaimana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diatur</a:t>
            </a:r>
            <a:r>
              <a:rPr lang="en-US" sz="2800" b="1" dirty="0">
                <a:solidFill>
                  <a:schemeClr val="tx1"/>
                </a:solidFill>
              </a:rPr>
              <a:t> dalam </a:t>
            </a:r>
            <a:r>
              <a:rPr lang="en-US" sz="2800" b="1" dirty="0" err="1">
                <a:solidFill>
                  <a:schemeClr val="tx1"/>
                </a:solidFill>
              </a:rPr>
              <a:t>Prioritas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Penggunaan</a:t>
            </a:r>
            <a:r>
              <a:rPr lang="en-US" sz="2800" b="1" dirty="0">
                <a:solidFill>
                  <a:schemeClr val="tx1"/>
                </a:solidFill>
              </a:rPr>
              <a:t> Dana Desa.</a:t>
            </a:r>
          </a:p>
        </p:txBody>
      </p:sp>
    </p:spTree>
    <p:extLst>
      <p:ext uri="{BB962C8B-B14F-4D97-AF65-F5344CB8AC3E}">
        <p14:creationId xmlns:p14="http://schemas.microsoft.com/office/powerpoint/2010/main" val="449054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D8C5-52A2-4302-A339-9F1C4641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32A2B6-33AD-4261-B590-94C834782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8" t="27928" r="8074" b="31351"/>
          <a:stretch/>
        </p:blipFill>
        <p:spPr>
          <a:xfrm>
            <a:off x="803640" y="1241854"/>
            <a:ext cx="11129280" cy="43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3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5F333-4BB1-4237-9BBF-5F6927ABE1BF}"/>
              </a:ext>
            </a:extLst>
          </p:cNvPr>
          <p:cNvSpPr txBox="1"/>
          <p:nvPr/>
        </p:nvSpPr>
        <p:spPr>
          <a:xfrm>
            <a:off x="279133" y="172774"/>
            <a:ext cx="11742821" cy="707886"/>
          </a:xfrm>
          <a:prstGeom prst="rect">
            <a:avLst/>
          </a:prstGeom>
          <a:solidFill>
            <a:srgbClr val="F5CD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Dukungan</a:t>
            </a:r>
            <a:r>
              <a:rPr lang="en-US" sz="4000" b="1" dirty="0"/>
              <a:t> Dalam Musrenbangdes</a:t>
            </a:r>
            <a:endParaRPr lang="en-US" sz="4000" b="1" dirty="0">
              <a:highlight>
                <a:srgbClr val="FFEFEF"/>
              </a:highligh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5FEA9A-E87E-417D-BD9E-F2039293D50B}"/>
              </a:ext>
            </a:extLst>
          </p:cNvPr>
          <p:cNvSpPr/>
          <p:nvPr/>
        </p:nvSpPr>
        <p:spPr>
          <a:xfrm>
            <a:off x="202131" y="1003772"/>
            <a:ext cx="11896825" cy="5681454"/>
          </a:xfrm>
          <a:prstGeom prst="roundRect">
            <a:avLst/>
          </a:prstGeom>
          <a:solidFill>
            <a:srgbClr val="AAC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</a:rPr>
              <a:t>Sebagai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perwujudan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kedaulatan</a:t>
            </a:r>
            <a:r>
              <a:rPr lang="en-US" sz="3200" b="1" dirty="0">
                <a:solidFill>
                  <a:schemeClr val="tx1"/>
                </a:solidFill>
              </a:rPr>
              <a:t> desa, </a:t>
            </a:r>
            <a:r>
              <a:rPr lang="en-US" sz="3200" b="1" dirty="0" err="1">
                <a:solidFill>
                  <a:schemeClr val="tx1"/>
                </a:solidFill>
              </a:rPr>
              <a:t>musyawarah</a:t>
            </a:r>
            <a:r>
              <a:rPr lang="en-US" sz="3200" b="1" dirty="0">
                <a:solidFill>
                  <a:schemeClr val="tx1"/>
                </a:solidFill>
              </a:rPr>
              <a:t> desa </a:t>
            </a:r>
            <a:r>
              <a:rPr lang="en-US" sz="3200" b="1" dirty="0" err="1">
                <a:solidFill>
                  <a:schemeClr val="tx1"/>
                </a:solidFill>
              </a:rPr>
              <a:t>merupakan</a:t>
            </a:r>
            <a:r>
              <a:rPr lang="en-US" sz="3200" b="1" dirty="0">
                <a:solidFill>
                  <a:schemeClr val="tx1"/>
                </a:solidFill>
              </a:rPr>
              <a:t> forum </a:t>
            </a:r>
            <a:r>
              <a:rPr lang="en-US" sz="3200" b="1" dirty="0" err="1">
                <a:solidFill>
                  <a:schemeClr val="tx1"/>
                </a:solidFill>
              </a:rPr>
              <a:t>dimana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prioritas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penggunaan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anggaran</a:t>
            </a:r>
            <a:r>
              <a:rPr lang="en-US" sz="3200" b="1" dirty="0">
                <a:solidFill>
                  <a:schemeClr val="tx1"/>
                </a:solidFill>
              </a:rPr>
              <a:t> desa </a:t>
            </a:r>
            <a:r>
              <a:rPr lang="en-US" sz="3200" b="1" dirty="0" err="1">
                <a:solidFill>
                  <a:schemeClr val="tx1"/>
                </a:solidFill>
              </a:rPr>
              <a:t>akan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diputuskan</a:t>
            </a:r>
            <a:r>
              <a:rPr lang="en-US" sz="3200" b="1" dirty="0">
                <a:solidFill>
                  <a:schemeClr val="tx1"/>
                </a:solidFill>
              </a:rPr>
              <a:t> dan </a:t>
            </a:r>
            <a:r>
              <a:rPr lang="en-US" sz="3200" b="1" dirty="0" err="1">
                <a:solidFill>
                  <a:schemeClr val="tx1"/>
                </a:solidFill>
              </a:rPr>
              <a:t>dilandasi</a:t>
            </a:r>
            <a:r>
              <a:rPr lang="en-US" sz="3200" b="1" dirty="0">
                <a:solidFill>
                  <a:schemeClr val="tx1"/>
                </a:solidFill>
              </a:rPr>
              <a:t> pada </a:t>
            </a:r>
            <a:r>
              <a:rPr lang="en-US" sz="3200" b="1" dirty="0" err="1">
                <a:solidFill>
                  <a:schemeClr val="tx1"/>
                </a:solidFill>
              </a:rPr>
              <a:t>kebutuhan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warga</a:t>
            </a:r>
            <a:r>
              <a:rPr lang="en-US" sz="3200" b="1" dirty="0">
                <a:solidFill>
                  <a:schemeClr val="tx1"/>
                </a:solidFill>
              </a:rPr>
              <a:t> desa. Agar PAUD </a:t>
            </a:r>
            <a:r>
              <a:rPr lang="en-US" sz="3200" b="1" dirty="0" err="1">
                <a:solidFill>
                  <a:schemeClr val="tx1"/>
                </a:solidFill>
              </a:rPr>
              <a:t>dapat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memperoleh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dukungan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anggaran</a:t>
            </a:r>
            <a:r>
              <a:rPr lang="en-US" sz="3200" b="1" dirty="0">
                <a:solidFill>
                  <a:schemeClr val="tx1"/>
                </a:solidFill>
              </a:rPr>
              <a:t> desa </a:t>
            </a:r>
            <a:r>
              <a:rPr lang="en-US" sz="3200" b="1" dirty="0" err="1">
                <a:solidFill>
                  <a:schemeClr val="tx1"/>
                </a:solidFill>
              </a:rPr>
              <a:t>maka</a:t>
            </a:r>
            <a:r>
              <a:rPr lang="en-US" sz="3200" b="1" dirty="0">
                <a:solidFill>
                  <a:schemeClr val="tx1"/>
                </a:solidFill>
              </a:rPr>
              <a:t> perlu </a:t>
            </a:r>
            <a:r>
              <a:rPr lang="en-US" sz="3200" b="1" dirty="0" err="1">
                <a:solidFill>
                  <a:schemeClr val="tx1"/>
                </a:solidFill>
              </a:rPr>
              <a:t>ada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kelompok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masyarakat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terutama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kelompok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perempuan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diberi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kesempatan</a:t>
            </a:r>
            <a:r>
              <a:rPr lang="en-US" sz="3200" b="1" dirty="0">
                <a:solidFill>
                  <a:schemeClr val="tx1"/>
                </a:solidFill>
              </a:rPr>
              <a:t> untuk </a:t>
            </a:r>
            <a:r>
              <a:rPr lang="en-US" sz="3200" b="1" dirty="0" err="1">
                <a:solidFill>
                  <a:schemeClr val="tx1"/>
                </a:solidFill>
              </a:rPr>
              <a:t>mengajukan</a:t>
            </a:r>
            <a:r>
              <a:rPr lang="en-US" sz="3200" b="1" dirty="0">
                <a:solidFill>
                  <a:schemeClr val="tx1"/>
                </a:solidFill>
              </a:rPr>
              <a:t> proposal. Proposal </a:t>
            </a:r>
            <a:r>
              <a:rPr lang="en-US" sz="3200" b="1" dirty="0" err="1">
                <a:solidFill>
                  <a:schemeClr val="tx1"/>
                </a:solidFill>
              </a:rPr>
              <a:t>disusun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berdasarkan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hasil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analisa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pendataan</a:t>
            </a:r>
            <a:r>
              <a:rPr lang="en-US" sz="3200" b="1" dirty="0">
                <a:solidFill>
                  <a:schemeClr val="tx1"/>
                </a:solidFill>
              </a:rPr>
              <a:t>, seperti </a:t>
            </a:r>
            <a:r>
              <a:rPr lang="en-US" sz="3200" b="1" dirty="0" err="1">
                <a:solidFill>
                  <a:schemeClr val="tx1"/>
                </a:solidFill>
              </a:rPr>
              <a:t>jumlah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usia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dini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belum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mendapatkan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akses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serta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kondisi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satuan</a:t>
            </a:r>
            <a:r>
              <a:rPr lang="en-US" sz="3200" b="1" dirty="0">
                <a:solidFill>
                  <a:schemeClr val="tx1"/>
                </a:solidFill>
              </a:rPr>
              <a:t> PAUD dalam proses </a:t>
            </a:r>
            <a:r>
              <a:rPr lang="en-US" sz="3200" b="1" dirty="0" err="1">
                <a:solidFill>
                  <a:schemeClr val="tx1"/>
                </a:solidFill>
              </a:rPr>
              <a:t>menuju</a:t>
            </a:r>
            <a:r>
              <a:rPr lang="en-US" sz="3200" b="1" dirty="0">
                <a:solidFill>
                  <a:schemeClr val="tx1"/>
                </a:solidFill>
              </a:rPr>
              <a:t> PAUD </a:t>
            </a:r>
            <a:r>
              <a:rPr lang="en-US" sz="3200" b="1" dirty="0" err="1">
                <a:solidFill>
                  <a:schemeClr val="tx1"/>
                </a:solidFill>
              </a:rPr>
              <a:t>Berkualitas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05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1F4EE0-7C0E-41DB-8393-17BB9F7F6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21" y="335643"/>
            <a:ext cx="12079679" cy="2176272"/>
          </a:xfrm>
        </p:spPr>
        <p:txBody>
          <a:bodyPr/>
          <a:lstStyle/>
          <a:p>
            <a:pPr algn="just"/>
            <a:r>
              <a:rPr lang="en-US" sz="3200" b="1" dirty="0" err="1">
                <a:highlight>
                  <a:srgbClr val="AAC4E9"/>
                </a:highlight>
              </a:rPr>
              <a:t>Kepemimpinan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pemerintah</a:t>
            </a:r>
            <a:r>
              <a:rPr lang="en-US" sz="3200" b="1" dirty="0">
                <a:highlight>
                  <a:srgbClr val="AAC4E9"/>
                </a:highlight>
              </a:rPr>
              <a:t> desa dan </a:t>
            </a:r>
            <a:r>
              <a:rPr lang="en-US" sz="3200" b="1" dirty="0" err="1">
                <a:highlight>
                  <a:srgbClr val="AAC4E9"/>
                </a:highlight>
              </a:rPr>
              <a:t>dukungan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seluruh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masyarakat</a:t>
            </a:r>
            <a:r>
              <a:rPr lang="en-US" sz="3200" b="1" dirty="0">
                <a:highlight>
                  <a:srgbClr val="AAC4E9"/>
                </a:highlight>
              </a:rPr>
              <a:t> desa dalam </a:t>
            </a:r>
            <a:r>
              <a:rPr lang="en-US" sz="3200" b="1" dirty="0" err="1">
                <a:highlight>
                  <a:srgbClr val="AAC4E9"/>
                </a:highlight>
              </a:rPr>
              <a:t>peningkatan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akses</a:t>
            </a:r>
            <a:r>
              <a:rPr lang="en-US" sz="3200" b="1" dirty="0">
                <a:highlight>
                  <a:srgbClr val="AAC4E9"/>
                </a:highlight>
              </a:rPr>
              <a:t> dan </a:t>
            </a:r>
            <a:r>
              <a:rPr lang="en-US" sz="3200" b="1" dirty="0" err="1">
                <a:highlight>
                  <a:srgbClr val="AAC4E9"/>
                </a:highlight>
              </a:rPr>
              <a:t>kualitas</a:t>
            </a:r>
            <a:r>
              <a:rPr lang="en-US" sz="3200" b="1" dirty="0">
                <a:highlight>
                  <a:srgbClr val="AAC4E9"/>
                </a:highlight>
              </a:rPr>
              <a:t> Pendidikan Anak </a:t>
            </a:r>
            <a:r>
              <a:rPr lang="en-US" sz="3200" b="1" dirty="0" err="1">
                <a:highlight>
                  <a:srgbClr val="AAC4E9"/>
                </a:highlight>
              </a:rPr>
              <a:t>Usia</a:t>
            </a:r>
            <a:r>
              <a:rPr lang="en-US" sz="3200" b="1" dirty="0">
                <a:highlight>
                  <a:srgbClr val="AAC4E9"/>
                </a:highlight>
              </a:rPr>
              <a:t> Dini </a:t>
            </a:r>
            <a:r>
              <a:rPr lang="en-US" sz="3200" b="1" dirty="0" err="1">
                <a:highlight>
                  <a:srgbClr val="AAC4E9"/>
                </a:highlight>
              </a:rPr>
              <a:t>adalah</a:t>
            </a:r>
            <a:r>
              <a:rPr lang="en-US" sz="3200" b="1" dirty="0">
                <a:highlight>
                  <a:srgbClr val="AAC4E9"/>
                </a:highlight>
              </a:rPr>
              <a:t> salah </a:t>
            </a:r>
            <a:r>
              <a:rPr lang="en-US" sz="3200" b="1" dirty="0" err="1">
                <a:highlight>
                  <a:srgbClr val="AAC4E9"/>
                </a:highlight>
              </a:rPr>
              <a:t>satu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langkah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awal</a:t>
            </a:r>
            <a:r>
              <a:rPr lang="en-US" sz="3200" b="1" dirty="0">
                <a:highlight>
                  <a:srgbClr val="AAC4E9"/>
                </a:highlight>
              </a:rPr>
              <a:t> yang </a:t>
            </a:r>
            <a:r>
              <a:rPr lang="en-US" sz="3200" b="1" dirty="0" err="1">
                <a:highlight>
                  <a:srgbClr val="AAC4E9"/>
                </a:highlight>
              </a:rPr>
              <a:t>konkret</a:t>
            </a:r>
            <a:r>
              <a:rPr lang="en-US" sz="3200" b="1" dirty="0">
                <a:highlight>
                  <a:srgbClr val="AAC4E9"/>
                </a:highlight>
              </a:rPr>
              <a:t> dalam </a:t>
            </a:r>
            <a:r>
              <a:rPr lang="en-US" sz="3200" b="1" dirty="0" err="1">
                <a:highlight>
                  <a:srgbClr val="AAC4E9"/>
                </a:highlight>
              </a:rPr>
              <a:t>pengembangan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sumber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daya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manusia</a:t>
            </a:r>
            <a:r>
              <a:rPr lang="en-US" sz="3200" b="1" dirty="0">
                <a:highlight>
                  <a:srgbClr val="AAC4E9"/>
                </a:highlight>
              </a:rPr>
              <a:t> di desa. </a:t>
            </a:r>
          </a:p>
          <a:p>
            <a:pPr algn="just"/>
            <a:endParaRPr lang="en-US" sz="3200" b="1" dirty="0">
              <a:highlight>
                <a:srgbClr val="AAC4E9"/>
              </a:highlight>
            </a:endParaRPr>
          </a:p>
          <a:p>
            <a:pPr algn="just"/>
            <a:r>
              <a:rPr lang="en-US" sz="3200" b="1" dirty="0">
                <a:highlight>
                  <a:srgbClr val="FFEFEF"/>
                </a:highlight>
              </a:rPr>
              <a:t>Langkah ini juga </a:t>
            </a:r>
            <a:r>
              <a:rPr lang="en-US" sz="3200" b="1" dirty="0" err="1">
                <a:highlight>
                  <a:srgbClr val="FFEFEF"/>
                </a:highlight>
              </a:rPr>
              <a:t>bagian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dari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pencapaian</a:t>
            </a:r>
            <a:r>
              <a:rPr lang="en-US" sz="3200" b="1" dirty="0">
                <a:highlight>
                  <a:srgbClr val="FFEFEF"/>
                </a:highlight>
              </a:rPr>
              <a:t> target </a:t>
            </a:r>
            <a:r>
              <a:rPr lang="en-US" sz="3200" b="1" dirty="0" err="1">
                <a:highlight>
                  <a:srgbClr val="FFEFEF"/>
                </a:highlight>
              </a:rPr>
              <a:t>berbagai</a:t>
            </a:r>
            <a:r>
              <a:rPr lang="en-US" sz="3200" b="1" dirty="0">
                <a:highlight>
                  <a:srgbClr val="FFEFEF"/>
                </a:highlight>
              </a:rPr>
              <a:t> program </a:t>
            </a:r>
            <a:r>
              <a:rPr lang="en-US" sz="3200" b="1" dirty="0" err="1">
                <a:highlight>
                  <a:srgbClr val="FFEFEF"/>
                </a:highlight>
              </a:rPr>
              <a:t>besar</a:t>
            </a:r>
            <a:r>
              <a:rPr lang="en-US" sz="3200" b="1" dirty="0">
                <a:highlight>
                  <a:srgbClr val="FFEFEF"/>
                </a:highlight>
              </a:rPr>
              <a:t> desa </a:t>
            </a:r>
            <a:r>
              <a:rPr lang="en-US" sz="3200" b="1" dirty="0" err="1">
                <a:highlight>
                  <a:srgbClr val="FFEFEF"/>
                </a:highlight>
              </a:rPr>
              <a:t>lainnya</a:t>
            </a:r>
            <a:r>
              <a:rPr lang="en-US" sz="3200" b="1" dirty="0">
                <a:highlight>
                  <a:srgbClr val="FFEFEF"/>
                </a:highlight>
              </a:rPr>
              <a:t>, </a:t>
            </a:r>
            <a:r>
              <a:rPr lang="en-US" sz="3200" b="1" dirty="0" err="1">
                <a:highlight>
                  <a:srgbClr val="FFEFEF"/>
                </a:highlight>
              </a:rPr>
              <a:t>termasuk</a:t>
            </a:r>
            <a:r>
              <a:rPr lang="en-US" sz="3200" b="1" dirty="0">
                <a:highlight>
                  <a:srgbClr val="FFEFEF"/>
                </a:highlight>
              </a:rPr>
              <a:t>: </a:t>
            </a:r>
            <a:r>
              <a:rPr lang="en-US" sz="3200" b="1" dirty="0" err="1">
                <a:highlight>
                  <a:srgbClr val="FFEFEF"/>
                </a:highlight>
              </a:rPr>
              <a:t>pencapaian</a:t>
            </a:r>
            <a:r>
              <a:rPr lang="en-US" sz="3200" b="1" dirty="0">
                <a:highlight>
                  <a:srgbClr val="FFEFEF"/>
                </a:highlight>
              </a:rPr>
              <a:t> SDG Desa “Pendidikan Desa </a:t>
            </a:r>
            <a:r>
              <a:rPr lang="en-US" sz="3200" b="1" dirty="0" err="1">
                <a:highlight>
                  <a:srgbClr val="FFEFEF"/>
                </a:highlight>
              </a:rPr>
              <a:t>Berkualitas</a:t>
            </a:r>
            <a:r>
              <a:rPr lang="en-US" sz="3200" b="1" dirty="0">
                <a:highlight>
                  <a:srgbClr val="FFEFEF"/>
                </a:highlight>
              </a:rPr>
              <a:t>’, Program </a:t>
            </a:r>
            <a:r>
              <a:rPr lang="en-US" sz="3200" b="1" dirty="0" err="1">
                <a:highlight>
                  <a:srgbClr val="FFEFEF"/>
                </a:highlight>
              </a:rPr>
              <a:t>Percepatan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Penurunan</a:t>
            </a:r>
            <a:r>
              <a:rPr lang="en-US" sz="3200" b="1" dirty="0">
                <a:highlight>
                  <a:srgbClr val="FFEFEF"/>
                </a:highlight>
              </a:rPr>
              <a:t> Stunting </a:t>
            </a:r>
            <a:r>
              <a:rPr lang="en-US" sz="3200" b="1" dirty="0" err="1">
                <a:highlight>
                  <a:srgbClr val="FFEFEF"/>
                </a:highlight>
              </a:rPr>
              <a:t>melalui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Pengembangan</a:t>
            </a:r>
            <a:r>
              <a:rPr lang="en-US" sz="3200" b="1" dirty="0">
                <a:highlight>
                  <a:srgbClr val="FFEFEF"/>
                </a:highlight>
              </a:rPr>
              <a:t> Anak </a:t>
            </a:r>
            <a:r>
              <a:rPr lang="en-US" sz="3200" b="1" dirty="0" err="1">
                <a:highlight>
                  <a:srgbClr val="FFEFEF"/>
                </a:highlight>
              </a:rPr>
              <a:t>Usia</a:t>
            </a:r>
            <a:r>
              <a:rPr lang="en-US" sz="3200" b="1" dirty="0">
                <a:highlight>
                  <a:srgbClr val="FFEFEF"/>
                </a:highlight>
              </a:rPr>
              <a:t> Dini yang </a:t>
            </a:r>
            <a:r>
              <a:rPr lang="en-US" sz="3200" b="1" dirty="0" err="1">
                <a:highlight>
                  <a:srgbClr val="FFEFEF"/>
                </a:highlight>
              </a:rPr>
              <a:t>Holistik</a:t>
            </a:r>
            <a:r>
              <a:rPr lang="en-US" sz="3200" b="1" dirty="0">
                <a:highlight>
                  <a:srgbClr val="FFEFEF"/>
                </a:highlight>
              </a:rPr>
              <a:t> dan </a:t>
            </a:r>
            <a:r>
              <a:rPr lang="en-US" sz="3200" b="1" dirty="0" err="1">
                <a:highlight>
                  <a:srgbClr val="FFEFEF"/>
                </a:highlight>
              </a:rPr>
              <a:t>Integratif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serta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berpotensi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besar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meningkatkan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Indikator</a:t>
            </a:r>
            <a:r>
              <a:rPr lang="en-US" sz="3200" b="1" dirty="0">
                <a:highlight>
                  <a:srgbClr val="FFEFEF"/>
                </a:highlight>
              </a:rPr>
              <a:t> Kinerja Desa. </a:t>
            </a:r>
          </a:p>
          <a:p>
            <a:pPr algn="just"/>
            <a:endParaRPr lang="en-US" sz="3200" b="1" dirty="0">
              <a:highlight>
                <a:srgbClr val="AAC4E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0741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1F4EE0-7C0E-41DB-8393-17BB9F7F6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21" y="335643"/>
            <a:ext cx="12079679" cy="2176272"/>
          </a:xfrm>
        </p:spPr>
        <p:txBody>
          <a:bodyPr/>
          <a:lstStyle/>
          <a:p>
            <a:pPr algn="just"/>
            <a:endParaRPr lang="en-US" sz="3200" b="1" dirty="0">
              <a:highlight>
                <a:srgbClr val="AAC4E9"/>
              </a:highlight>
            </a:endParaRPr>
          </a:p>
          <a:p>
            <a:pPr algn="just"/>
            <a:r>
              <a:rPr lang="en-US" sz="3200" b="1" dirty="0">
                <a:highlight>
                  <a:srgbClr val="AAC4E9"/>
                </a:highlight>
              </a:rPr>
              <a:t>Dengan </a:t>
            </a:r>
            <a:r>
              <a:rPr lang="en-US" sz="3200" b="1" dirty="0" err="1">
                <a:highlight>
                  <a:srgbClr val="AAC4E9"/>
                </a:highlight>
              </a:rPr>
              <a:t>memahami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berbagai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indikator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layanan</a:t>
            </a:r>
            <a:r>
              <a:rPr lang="en-US" sz="3200" b="1" dirty="0">
                <a:highlight>
                  <a:srgbClr val="AAC4E9"/>
                </a:highlight>
              </a:rPr>
              <a:t> PAUD </a:t>
            </a:r>
            <a:r>
              <a:rPr lang="en-US" sz="3200" b="1" dirty="0" err="1">
                <a:highlight>
                  <a:srgbClr val="AAC4E9"/>
                </a:highlight>
              </a:rPr>
              <a:t>Berkualitas</a:t>
            </a:r>
            <a:r>
              <a:rPr lang="en-US" sz="3200" b="1" dirty="0">
                <a:highlight>
                  <a:srgbClr val="AAC4E9"/>
                </a:highlight>
              </a:rPr>
              <a:t> , </a:t>
            </a:r>
            <a:r>
              <a:rPr lang="en-US" sz="3200" b="1" dirty="0" err="1">
                <a:highlight>
                  <a:srgbClr val="AAC4E9"/>
                </a:highlight>
              </a:rPr>
              <a:t>Pemerintah</a:t>
            </a:r>
            <a:r>
              <a:rPr lang="en-US" sz="3200" b="1" dirty="0">
                <a:highlight>
                  <a:srgbClr val="AAC4E9"/>
                </a:highlight>
              </a:rPr>
              <a:t> desa dan </a:t>
            </a:r>
            <a:r>
              <a:rPr lang="en-US" sz="3200" b="1" dirty="0" err="1">
                <a:highlight>
                  <a:srgbClr val="AAC4E9"/>
                </a:highlight>
              </a:rPr>
              <a:t>seluruh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warga</a:t>
            </a:r>
            <a:r>
              <a:rPr lang="en-US" sz="3200" b="1" dirty="0">
                <a:highlight>
                  <a:srgbClr val="AAC4E9"/>
                </a:highlight>
              </a:rPr>
              <a:t> desa </a:t>
            </a:r>
            <a:r>
              <a:rPr lang="en-US" sz="3200" b="1" dirty="0" err="1">
                <a:highlight>
                  <a:srgbClr val="AAC4E9"/>
                </a:highlight>
              </a:rPr>
              <a:t>dapat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merumuskan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berbagai</a:t>
            </a:r>
            <a:r>
              <a:rPr lang="en-US" sz="3200" b="1" dirty="0">
                <a:highlight>
                  <a:srgbClr val="AAC4E9"/>
                </a:highlight>
              </a:rPr>
              <a:t> kegiatan dengan lebih </a:t>
            </a:r>
            <a:r>
              <a:rPr lang="en-US" sz="3200" b="1" dirty="0" err="1">
                <a:highlight>
                  <a:srgbClr val="AAC4E9"/>
                </a:highlight>
              </a:rPr>
              <a:t>tepat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sehingga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anggaran</a:t>
            </a:r>
            <a:r>
              <a:rPr lang="en-US" sz="3200" b="1" dirty="0">
                <a:highlight>
                  <a:srgbClr val="AAC4E9"/>
                </a:highlight>
              </a:rPr>
              <a:t> desa </a:t>
            </a:r>
            <a:r>
              <a:rPr lang="en-US" sz="3200" b="1" dirty="0" err="1">
                <a:highlight>
                  <a:srgbClr val="AAC4E9"/>
                </a:highlight>
              </a:rPr>
              <a:t>dapat</a:t>
            </a:r>
            <a:r>
              <a:rPr lang="en-US" sz="3200" b="1" dirty="0">
                <a:highlight>
                  <a:srgbClr val="AAC4E9"/>
                </a:highlight>
              </a:rPr>
              <a:t> </a:t>
            </a:r>
            <a:r>
              <a:rPr lang="en-US" sz="3200" b="1" dirty="0" err="1">
                <a:highlight>
                  <a:srgbClr val="AAC4E9"/>
                </a:highlight>
              </a:rPr>
              <a:t>dipergunakan</a:t>
            </a:r>
            <a:r>
              <a:rPr lang="en-US" sz="3200" b="1" dirty="0">
                <a:highlight>
                  <a:srgbClr val="AAC4E9"/>
                </a:highlight>
              </a:rPr>
              <a:t> dengan </a:t>
            </a:r>
            <a:r>
              <a:rPr lang="en-US" sz="3200" b="1" dirty="0" err="1">
                <a:highlight>
                  <a:srgbClr val="AAC4E9"/>
                </a:highlight>
              </a:rPr>
              <a:t>efisien</a:t>
            </a:r>
            <a:r>
              <a:rPr lang="en-US" sz="3200" b="1" dirty="0">
                <a:highlight>
                  <a:srgbClr val="AAC4E9"/>
                </a:highlight>
              </a:rPr>
              <a:t>. </a:t>
            </a:r>
          </a:p>
          <a:p>
            <a:pPr algn="just"/>
            <a:endParaRPr lang="en-US" sz="3200" b="1" dirty="0">
              <a:highlight>
                <a:srgbClr val="AAC4E9"/>
              </a:highlight>
            </a:endParaRPr>
          </a:p>
          <a:p>
            <a:pPr algn="just"/>
            <a:r>
              <a:rPr lang="en-US" sz="3200" b="1" dirty="0" err="1">
                <a:highlight>
                  <a:srgbClr val="FFEFEF"/>
                </a:highlight>
              </a:rPr>
              <a:t>Selanjutnya</a:t>
            </a:r>
            <a:r>
              <a:rPr lang="en-US" sz="3200" b="1" dirty="0">
                <a:highlight>
                  <a:srgbClr val="FFEFEF"/>
                </a:highlight>
              </a:rPr>
              <a:t>, dengan </a:t>
            </a:r>
            <a:r>
              <a:rPr lang="en-US" sz="3200" b="1" dirty="0" err="1">
                <a:highlight>
                  <a:srgbClr val="FFEFEF"/>
                </a:highlight>
              </a:rPr>
              <a:t>memahami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berbagai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kesamaan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indikator</a:t>
            </a:r>
            <a:r>
              <a:rPr lang="en-US" sz="3200" b="1" dirty="0">
                <a:highlight>
                  <a:srgbClr val="FFEFEF"/>
                </a:highlight>
              </a:rPr>
              <a:t> kerja </a:t>
            </a:r>
            <a:r>
              <a:rPr lang="en-US" sz="3200" b="1" dirty="0" err="1">
                <a:highlight>
                  <a:srgbClr val="FFEFEF"/>
                </a:highlight>
              </a:rPr>
              <a:t>antar</a:t>
            </a:r>
            <a:r>
              <a:rPr lang="en-US" sz="3200" b="1" dirty="0">
                <a:highlight>
                  <a:srgbClr val="FFEFEF"/>
                </a:highlight>
              </a:rPr>
              <a:t> desa, </a:t>
            </a:r>
            <a:r>
              <a:rPr lang="en-US" sz="3200" b="1" dirty="0" err="1">
                <a:highlight>
                  <a:srgbClr val="FFEFEF"/>
                </a:highlight>
              </a:rPr>
              <a:t>antara</a:t>
            </a:r>
            <a:r>
              <a:rPr lang="en-US" sz="3200" b="1" dirty="0">
                <a:highlight>
                  <a:srgbClr val="FFEFEF"/>
                </a:highlight>
              </a:rPr>
              <a:t> desa dengan kecamatan dan dengan kabupaten/</a:t>
            </a:r>
            <a:r>
              <a:rPr lang="en-US" sz="3200" b="1" dirty="0" err="1">
                <a:highlight>
                  <a:srgbClr val="FFEFEF"/>
                </a:highlight>
              </a:rPr>
              <a:t>kota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serta</a:t>
            </a:r>
            <a:r>
              <a:rPr lang="en-US" sz="3200" b="1" dirty="0">
                <a:highlight>
                  <a:srgbClr val="FFEFEF"/>
                </a:highlight>
              </a:rPr>
              <a:t> dengan </a:t>
            </a:r>
            <a:r>
              <a:rPr lang="en-US" sz="3200" b="1" dirty="0" err="1">
                <a:highlight>
                  <a:srgbClr val="FFEFEF"/>
                </a:highlight>
              </a:rPr>
              <a:t>berbagai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organisasi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mitra</a:t>
            </a:r>
            <a:r>
              <a:rPr lang="en-US" sz="3200" b="1" dirty="0">
                <a:highlight>
                  <a:srgbClr val="FFEFEF"/>
                </a:highlight>
              </a:rPr>
              <a:t>, </a:t>
            </a:r>
            <a:r>
              <a:rPr lang="en-US" sz="3200" b="1" dirty="0" err="1">
                <a:highlight>
                  <a:srgbClr val="FFEFEF"/>
                </a:highlight>
              </a:rPr>
              <a:t>pemerintah</a:t>
            </a:r>
            <a:r>
              <a:rPr lang="en-US" sz="3200" b="1" dirty="0">
                <a:highlight>
                  <a:srgbClr val="FFEFEF"/>
                </a:highlight>
              </a:rPr>
              <a:t> desa </a:t>
            </a:r>
            <a:r>
              <a:rPr lang="en-US" sz="3200" b="1" dirty="0" err="1">
                <a:highlight>
                  <a:srgbClr val="FFEFEF"/>
                </a:highlight>
              </a:rPr>
              <a:t>dapat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memanfaatkan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dukungan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sumber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daya</a:t>
            </a:r>
            <a:r>
              <a:rPr lang="en-US" sz="3200" b="1" dirty="0">
                <a:highlight>
                  <a:srgbClr val="FFEFEF"/>
                </a:highlight>
              </a:rPr>
              <a:t> lain di luar </a:t>
            </a:r>
            <a:r>
              <a:rPr lang="en-US" sz="3200" b="1" dirty="0" err="1">
                <a:highlight>
                  <a:srgbClr val="FFEFEF"/>
                </a:highlight>
              </a:rPr>
              <a:t>anggaran</a:t>
            </a:r>
            <a:r>
              <a:rPr lang="en-US" sz="3200" b="1" dirty="0">
                <a:highlight>
                  <a:srgbClr val="FFEFEF"/>
                </a:highlight>
              </a:rPr>
              <a:t> desa agar Pendidikan Desa </a:t>
            </a:r>
            <a:r>
              <a:rPr lang="en-US" sz="3200" b="1" dirty="0" err="1">
                <a:highlight>
                  <a:srgbClr val="FFEFEF"/>
                </a:highlight>
              </a:rPr>
              <a:t>Berkualitas</a:t>
            </a:r>
            <a:r>
              <a:rPr lang="en-US" sz="3200" b="1" dirty="0">
                <a:highlight>
                  <a:srgbClr val="FFEFEF"/>
                </a:highlight>
              </a:rPr>
              <a:t> </a:t>
            </a:r>
            <a:r>
              <a:rPr lang="en-US" sz="3200" b="1" dirty="0" err="1">
                <a:highlight>
                  <a:srgbClr val="FFEFEF"/>
                </a:highlight>
              </a:rPr>
              <a:t>dapat</a:t>
            </a:r>
            <a:r>
              <a:rPr lang="en-US" sz="3200" b="1" dirty="0">
                <a:highlight>
                  <a:srgbClr val="FFEFEF"/>
                </a:highlight>
              </a:rPr>
              <a:t> segera </a:t>
            </a:r>
            <a:r>
              <a:rPr lang="en-US" sz="3200" b="1" dirty="0" err="1">
                <a:highlight>
                  <a:srgbClr val="FFEFEF"/>
                </a:highlight>
              </a:rPr>
              <a:t>tercapai</a:t>
            </a:r>
            <a:r>
              <a:rPr lang="en-US" sz="3200" b="1" dirty="0">
                <a:highlight>
                  <a:srgbClr val="FFEFEF"/>
                </a:highlight>
              </a:rPr>
              <a:t>, </a:t>
            </a:r>
            <a:r>
              <a:rPr lang="en-US" sz="3200" b="1" dirty="0" err="1">
                <a:highlight>
                  <a:srgbClr val="FFEFEF"/>
                </a:highlight>
              </a:rPr>
              <a:t>terutama</a:t>
            </a:r>
            <a:r>
              <a:rPr lang="en-US" sz="3200" b="1" dirty="0">
                <a:highlight>
                  <a:srgbClr val="FFEFEF"/>
                </a:highlight>
              </a:rPr>
              <a:t> PAUD yang </a:t>
            </a:r>
            <a:r>
              <a:rPr lang="en-US" sz="3200" b="1" dirty="0" err="1">
                <a:highlight>
                  <a:srgbClr val="FFEFEF"/>
                </a:highlight>
              </a:rPr>
              <a:t>berkualitas</a:t>
            </a:r>
            <a:endParaRPr lang="en-US" sz="3200" b="1" dirty="0">
              <a:highlight>
                <a:srgbClr val="FFEFE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3897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894" y="166624"/>
            <a:ext cx="6766560" cy="768096"/>
          </a:xfrm>
        </p:spPr>
        <p:txBody>
          <a:bodyPr/>
          <a:lstStyle/>
          <a:p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bermutu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terkait dengan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lebih baik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893" y="1509454"/>
            <a:ext cx="7941805" cy="5348545"/>
          </a:xfrm>
        </p:spPr>
        <p:txBody>
          <a:bodyPr/>
          <a:lstStyle/>
          <a:p>
            <a:pPr algn="l"/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Tim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peneliti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menemukan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anak-anak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ikut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pada program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mereka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berusia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3 dan 4 tahun,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diikuti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oleh program TK pada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5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hingga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6 tahun,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skor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lebih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dibandingkan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mereka yang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ataupun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TK.  </a:t>
            </a:r>
          </a:p>
          <a:p>
            <a:pPr algn="l"/>
            <a:endParaRPr lang="en-US" sz="18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“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Evaluasi ini juga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menunjukkan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bermutu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terkait dengan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lebih baik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pada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berbagai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area seperti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kompetensi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kognitif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keterampilan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komunikasi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pegetahuan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umum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endParaRPr lang="en-US" sz="18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“Pelayanan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usia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dini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mudah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diakses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bermutu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untuk menyiapkan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anak-anak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Indonesia untuk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lebih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Dengan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mereka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didukung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untuk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lebih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sukses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 di pasar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kerja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nantinya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Fokus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dalam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hal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ini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mendukung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landasan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modal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kuat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untuk Indonesia,”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kata 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Camilla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Holmemo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Program Leader </a:t>
            </a:r>
            <a:r>
              <a:rPr lang="en-US" sz="18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Bank Dunia untuk Human Development.</a:t>
            </a:r>
            <a:endParaRPr lang="en-US" sz="18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713" y="3121953"/>
            <a:ext cx="7624813" cy="2297069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ARAH PEMBANGUNAN 2024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929F70-BB4F-4BE3-8736-D8D86A001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5" t="13193" r="7105" b="9193"/>
          <a:stretch/>
        </p:blipFill>
        <p:spPr>
          <a:xfrm>
            <a:off x="510139" y="469184"/>
            <a:ext cx="10815587" cy="57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F251-EE1D-481D-A13B-F12E197B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1" t="13474" r="7395" b="9614"/>
          <a:stretch/>
        </p:blipFill>
        <p:spPr>
          <a:xfrm>
            <a:off x="432718" y="433138"/>
            <a:ext cx="10857716" cy="57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468A3-750D-456F-85D8-A28336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1" t="13053" r="6527" b="7088"/>
          <a:stretch/>
        </p:blipFill>
        <p:spPr>
          <a:xfrm>
            <a:off x="346509" y="343796"/>
            <a:ext cx="11049803" cy="602812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C8096D0-82C0-4B7D-8736-80B1A1E76302}"/>
              </a:ext>
            </a:extLst>
          </p:cNvPr>
          <p:cNvSpPr/>
          <p:nvPr/>
        </p:nvSpPr>
        <p:spPr>
          <a:xfrm rot="10800000">
            <a:off x="11023273" y="3618630"/>
            <a:ext cx="931303" cy="519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015010B-D217-44C1-8DB5-36AF0EC60137}"/>
              </a:ext>
            </a:extLst>
          </p:cNvPr>
          <p:cNvSpPr/>
          <p:nvPr/>
        </p:nvSpPr>
        <p:spPr>
          <a:xfrm rot="10800000">
            <a:off x="11133963" y="5809980"/>
            <a:ext cx="931303" cy="519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9623BB-5295-4155-9DE2-17105957C05F}"/>
              </a:ext>
            </a:extLst>
          </p:cNvPr>
          <p:cNvSpPr/>
          <p:nvPr/>
        </p:nvSpPr>
        <p:spPr>
          <a:xfrm rot="10800000">
            <a:off x="11133963" y="4995277"/>
            <a:ext cx="931303" cy="519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887F0-436B-43B2-9175-86B35AF96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0" t="14457" r="8895" b="7228"/>
          <a:stretch/>
        </p:blipFill>
        <p:spPr>
          <a:xfrm>
            <a:off x="308008" y="287554"/>
            <a:ext cx="11290434" cy="6350869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920D42B4-090A-4C43-9837-7BDCF30441F7}"/>
              </a:ext>
            </a:extLst>
          </p:cNvPr>
          <p:cNvSpPr/>
          <p:nvPr/>
        </p:nvSpPr>
        <p:spPr>
          <a:xfrm>
            <a:off x="10992050" y="5106201"/>
            <a:ext cx="1212784" cy="5678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CDF5A4-5778-4862-9B9C-CCC9B8796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189234"/>
              </p:ext>
            </p:extLst>
          </p:nvPr>
        </p:nvGraphicFramePr>
        <p:xfrm>
          <a:off x="741145" y="943276"/>
          <a:ext cx="11049801" cy="519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33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{B676167A-99D9-451A-B60D-8F3267D8680A}tf78438558_win32</Template>
  <TotalTime>260</TotalTime>
  <Words>1506</Words>
  <Application>Microsoft Office PowerPoint</Application>
  <PresentationFormat>Widescreen</PresentationFormat>
  <Paragraphs>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Open Sans</vt:lpstr>
      <vt:lpstr>Sabon Next LT</vt:lpstr>
      <vt:lpstr>Office Theme</vt:lpstr>
      <vt:lpstr>AKSES PAUD UNTUK SEMUA MASYARAKAT </vt:lpstr>
      <vt:lpstr>AGENDA</vt:lpstr>
      <vt:lpstr>bahwa pra sekolah yang bermutu tinggi terkait dengan hasil perkembangan anak yang lebih baik</vt:lpstr>
      <vt:lpstr>ARAH PEMBANGUNAN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DUKUNGAN KITA BERSAMA??</vt:lpstr>
      <vt:lpstr>4 ELEMEN LAYANAN DASAR PAUD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AKSES PAUD UNTUK SEMUA MASYARAKAT </dc:title>
  <dc:subject/>
  <dc:creator>nalurita priswiandini</dc:creator>
  <cp:lastModifiedBy>nalurita priswiandini</cp:lastModifiedBy>
  <cp:revision>24</cp:revision>
  <dcterms:created xsi:type="dcterms:W3CDTF">2023-03-01T23:07:40Z</dcterms:created>
  <dcterms:modified xsi:type="dcterms:W3CDTF">2023-03-02T03:28:11Z</dcterms:modified>
</cp:coreProperties>
</file>