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43.jpg" ContentType="image/jpg"/>
  <Override PartName="/ppt/media/image44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56" r:id="rId2"/>
    <p:sldId id="257" r:id="rId3"/>
    <p:sldId id="261" r:id="rId4"/>
    <p:sldId id="259" r:id="rId5"/>
    <p:sldId id="278" r:id="rId6"/>
    <p:sldId id="280" r:id="rId7"/>
    <p:sldId id="277" r:id="rId8"/>
    <p:sldId id="27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0" r:id="rId19"/>
    <p:sldId id="270" r:id="rId20"/>
    <p:sldId id="271" r:id="rId21"/>
    <p:sldId id="287" r:id="rId22"/>
    <p:sldId id="288" r:id="rId23"/>
    <p:sldId id="272" r:id="rId24"/>
    <p:sldId id="273" r:id="rId25"/>
    <p:sldId id="289" r:id="rId26"/>
    <p:sldId id="274" r:id="rId27"/>
    <p:sldId id="275" r:id="rId28"/>
    <p:sldId id="276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D9999-7767-4476-8607-466BCEA7301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42501-89C7-4948-9AA3-19236D3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98900" y="9175750"/>
            <a:ext cx="29813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34" tIns="46817" rIns="93634" bIns="46817" anchor="b"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C1CD1E-5495-4B03-A35C-CC80E4392CF8}" type="slidenum">
              <a:rPr lang="en-US" altLang="en-US" sz="130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723900"/>
            <a:ext cx="6438900" cy="36226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98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4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24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1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23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3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5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18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20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1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1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9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0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7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5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5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8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54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7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E9760A-C122-415B-A481-05800EEA39E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ED47-B7C9-4275-9372-03D032DD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6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9283" y="1490008"/>
            <a:ext cx="6188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STUNTING DAN PENCEGAHANNYA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4748" y="4698164"/>
            <a:ext cx="4097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Shinta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Kurniawati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S.Gz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5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0"/>
            <a:ext cx="648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"/>
            <a:ext cx="8126413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LANGKAH-LANGKAH PENGISIAN KMS</a:t>
            </a:r>
          </a:p>
        </p:txBody>
      </p:sp>
      <p:sp>
        <p:nvSpPr>
          <p:cNvPr id="2765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524000" y="685800"/>
            <a:ext cx="5791200" cy="19050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400"/>
              <a:t>Memilih KMS sesuai jenis kelamin.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/>
              <a:t>Mengisi identitas anak dan orang tua pada halaman muka KMS.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/>
              <a:t>Mengisi bulan lahir dan bulan penimbangan anak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762000"/>
            <a:ext cx="287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811464"/>
            <a:ext cx="591502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LANGKAH-LANGKAH PENGISIAN KMS</a:t>
            </a:r>
          </a:p>
        </p:txBody>
      </p:sp>
      <p:sp>
        <p:nvSpPr>
          <p:cNvPr id="2969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38150" y="561024"/>
            <a:ext cx="11414760" cy="8382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200" b="1" dirty="0"/>
              <a:t>4.	</a:t>
            </a:r>
            <a:r>
              <a:rPr lang="en-US" altLang="en-US" sz="2200" b="1" dirty="0" err="1"/>
              <a:t>Meletakkan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titik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berat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badan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dan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membuat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garis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pertumbuhan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anak</a:t>
            </a:r>
            <a:endParaRPr lang="en-US" altLang="en-US" sz="2200" dirty="0"/>
          </a:p>
          <a:p>
            <a:pPr marL="609600" indent="-609600"/>
            <a:endParaRPr lang="en-US" altLang="en-US" sz="2200" dirty="0"/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1471614"/>
            <a:ext cx="5425440" cy="491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71614"/>
            <a:ext cx="5486400" cy="491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4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LANGKAH-LANGKAH PENGISIAN KMS</a:t>
            </a:r>
          </a:p>
        </p:txBody>
      </p:sp>
      <p:sp>
        <p:nvSpPr>
          <p:cNvPr id="3174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904999" y="685800"/>
            <a:ext cx="6347461" cy="400050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en-US" altLang="en-US" sz="1800" b="1" dirty="0"/>
              <a:t>5.	</a:t>
            </a:r>
            <a:r>
              <a:rPr lang="en-US" altLang="en-US" sz="1800" b="1" dirty="0" err="1"/>
              <a:t>Mencatat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setiap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kejadian</a:t>
            </a:r>
            <a:r>
              <a:rPr lang="en-US" altLang="en-US" sz="1800" b="1" dirty="0"/>
              <a:t> yang </a:t>
            </a:r>
            <a:r>
              <a:rPr lang="en-US" altLang="en-US" sz="1800" b="1" dirty="0" err="1"/>
              <a:t>dialami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anak</a:t>
            </a:r>
            <a:endParaRPr lang="en-US" altLang="en-US" sz="1800" dirty="0"/>
          </a:p>
          <a:p>
            <a:pPr marL="609600" indent="-609600">
              <a:buNone/>
            </a:pPr>
            <a:endParaRPr lang="en-US" altLang="en-US" sz="1800" dirty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38250"/>
            <a:ext cx="80486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9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7150"/>
            <a:ext cx="9144000" cy="685800"/>
          </a:xfrm>
        </p:spPr>
        <p:txBody>
          <a:bodyPr>
            <a:normAutofit fontScale="90000"/>
          </a:bodyPr>
          <a:lstStyle/>
          <a:p>
            <a:pPr marL="838200" indent="-838200">
              <a:defRPr/>
            </a:pPr>
            <a:r>
              <a:rPr lang="en-US" sz="2800" b="1"/>
              <a:t>6. </a:t>
            </a:r>
            <a:r>
              <a:rPr lang="id-ID" sz="2800" b="1"/>
              <a:t>Menentukan Status Pertumbuhan Anak Berdasarkan KMS Balita</a:t>
            </a:r>
            <a:endParaRPr lang="en-GB" sz="2800" b="1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990600"/>
            <a:ext cx="42116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1052514"/>
            <a:ext cx="2278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6" y="1066800"/>
            <a:ext cx="24225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791200" y="2362200"/>
            <a:ext cx="4876800" cy="449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en-US" sz="14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r>
              <a:rPr lang="sv-SE" altLang="en-US" sz="1500">
                <a:solidFill>
                  <a:srgbClr val="000099"/>
                </a:solidFill>
              </a:rPr>
              <a:t>TIDAK NAIK, grafik berat badan memotong garis pertumbuhan dibawahnya atau kenaikan berat badan kurang dari KBM (&lt;800 g)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endParaRPr lang="sv-SE" altLang="en-US" sz="15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r>
              <a:rPr lang="sv-SE" altLang="en-US" sz="1500">
                <a:solidFill>
                  <a:srgbClr val="000099"/>
                </a:solidFill>
              </a:rPr>
              <a:t>NAIK, grafik berat badan memotong garis pertumbuhan diatasnya atau kenaikan berat badan lebih dari KBM (&gt;900 g)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endParaRPr lang="sv-SE" altLang="en-US" sz="15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r>
              <a:rPr lang="sv-SE" altLang="en-US" sz="1500">
                <a:solidFill>
                  <a:srgbClr val="000099"/>
                </a:solidFill>
              </a:rPr>
              <a:t>NAIK, grafik berat badan mengikuti garis pertumbuhannya atau kenaikan berat badan lebih dari KBM    (&gt;500 g)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endParaRPr lang="sv-SE" altLang="en-US" sz="15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r>
              <a:rPr lang="sv-SE" altLang="en-US" sz="1500">
                <a:solidFill>
                  <a:srgbClr val="000099"/>
                </a:solidFill>
              </a:rPr>
              <a:t>TIDAK NAIK, grafik berat badan mendatar atau kenaikan berat badan kurang dari KBM (&gt;400 g)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endParaRPr lang="sv-SE" altLang="en-US" sz="15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lphaLcPeriod"/>
            </a:pPr>
            <a:r>
              <a:rPr lang="sv-SE" altLang="en-US" sz="1500">
                <a:solidFill>
                  <a:srgbClr val="000099"/>
                </a:solidFill>
              </a:rPr>
              <a:t>TIDAK NAIK, grafik berat badan menurun atau kenaikan berat badan kurang dari KBM (&lt;300 g)</a:t>
            </a:r>
            <a:endParaRPr lang="en-GB" altLang="en-US" sz="15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LANGKAH-LANGKAH PENGISIAN KMS</a:t>
            </a:r>
          </a:p>
        </p:txBody>
      </p:sp>
      <p:sp>
        <p:nvSpPr>
          <p:cNvPr id="35843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243839" y="925512"/>
            <a:ext cx="19394911" cy="640398"/>
          </a:xfrm>
        </p:spPr>
        <p:txBody>
          <a:bodyPr>
            <a:noAutofit/>
          </a:bodyPr>
          <a:lstStyle/>
          <a:p>
            <a:pPr marL="609600" indent="-609600">
              <a:spcBef>
                <a:spcPts val="0"/>
              </a:spcBef>
              <a:buAutoNum type="arabicPeriod" startAt="7"/>
            </a:pPr>
            <a:r>
              <a:rPr lang="en-US" altLang="en-US" b="1" dirty="0" err="1" smtClean="0"/>
              <a:t>Mengisi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catatan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pemberian</a:t>
            </a:r>
            <a:endParaRPr lang="en-US" alt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 smtClean="0"/>
              <a:t>         </a:t>
            </a:r>
            <a:r>
              <a:rPr lang="en-US" altLang="en-US" b="1" dirty="0" err="1" smtClean="0"/>
              <a:t>imunisasi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bayi</a:t>
            </a:r>
            <a:endParaRPr lang="en-US" altLang="en-US" dirty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750888"/>
            <a:ext cx="6038850" cy="27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6"/>
          <p:cNvSpPr>
            <a:spLocks noChangeAspect="1" noChangeArrowheads="1"/>
          </p:cNvSpPr>
          <p:nvPr/>
        </p:nvSpPr>
        <p:spPr bwMode="auto">
          <a:xfrm>
            <a:off x="243838" y="3676650"/>
            <a:ext cx="2192382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altLang="en-US" sz="2200" b="1" dirty="0" err="1" smtClean="0"/>
              <a:t>Mengisi</a:t>
            </a:r>
            <a:r>
              <a:rPr lang="en-US" altLang="en-US" sz="2200" b="1" dirty="0" smtClean="0"/>
              <a:t> </a:t>
            </a:r>
            <a:r>
              <a:rPr lang="en-US" altLang="en-US" sz="2200" b="1" dirty="0" err="1"/>
              <a:t>catatan</a:t>
            </a:r>
            <a:r>
              <a:rPr lang="en-US" altLang="en-US" sz="2200" b="1" dirty="0"/>
              <a:t> </a:t>
            </a:r>
            <a:r>
              <a:rPr lang="en-US" altLang="en-US" sz="2200" b="1" dirty="0" err="1" smtClean="0"/>
              <a:t>Pemberian</a:t>
            </a:r>
            <a:endParaRPr lang="en-US" altLang="en-US" sz="22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b="1" dirty="0" smtClean="0"/>
              <a:t>        </a:t>
            </a:r>
            <a:r>
              <a:rPr lang="en-US" altLang="en-US" sz="2200" b="1" dirty="0" err="1" smtClean="0"/>
              <a:t>kapsul</a:t>
            </a:r>
            <a:r>
              <a:rPr lang="en-US" altLang="en-US" sz="2200" b="1" dirty="0" smtClean="0"/>
              <a:t> </a:t>
            </a:r>
            <a:r>
              <a:rPr lang="en-US" altLang="en-US" sz="2200" b="1" dirty="0"/>
              <a:t>vitamin A	</a:t>
            </a: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10000"/>
            <a:ext cx="6038851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LANGKAH-LANGKAH PENGISIAN KMS</a:t>
            </a:r>
          </a:p>
        </p:txBody>
      </p:sp>
      <p:sp>
        <p:nvSpPr>
          <p:cNvPr id="3789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982980" y="612774"/>
            <a:ext cx="9144000" cy="301625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en-US" altLang="en-US" sz="2800" b="1" dirty="0"/>
              <a:t>9.	</a:t>
            </a:r>
            <a:r>
              <a:rPr lang="fi-FI" altLang="en-US" sz="2800" dirty="0"/>
              <a:t>Isi kolom Pemberian ASI Eksklusif</a:t>
            </a:r>
            <a:endParaRPr lang="en-US" altLang="en-US" sz="2800" dirty="0"/>
          </a:p>
        </p:txBody>
      </p:sp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553450" cy="52768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5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43488"/>
              </p:ext>
            </p:extLst>
          </p:nvPr>
        </p:nvGraphicFramePr>
        <p:xfrm>
          <a:off x="6270172" y="0"/>
          <a:ext cx="5921828" cy="682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829108" imgH="8915144" progId="Acrobat.Document.DC">
                  <p:embed/>
                </p:oleObj>
              </mc:Choice>
              <mc:Fallback>
                <p:oleObj name="Acrobat Document" r:id="rId3" imgW="5829108" imgH="89151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172" y="0"/>
                        <a:ext cx="5921828" cy="682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9486" y="2550664"/>
            <a:ext cx="581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https://peraturan.bpk.go.id/Home/Details/152505/permenkes-no-2-tahun-2020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5700" y="1143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TINDAK LANJUT HASIL PENIMBANGAN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3429000" y="967807"/>
            <a:ext cx="87630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en-US" altLang="en-US" sz="2800" dirty="0" err="1"/>
              <a:t>Berat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naik</a:t>
            </a:r>
            <a:r>
              <a:rPr lang="en-US" altLang="en-US" sz="2800" dirty="0"/>
              <a:t> (N):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Berikan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pujian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ibu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membawa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balita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Posyandu</a:t>
            </a:r>
            <a:endParaRPr lang="en-US" altLang="en-US" sz="26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Jelaskan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garis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pertumbuhan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tertera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pada</a:t>
            </a:r>
            <a:r>
              <a:rPr lang="en-US" altLang="en-US" sz="2600" dirty="0"/>
              <a:t> KMS </a:t>
            </a:r>
            <a:r>
              <a:rPr lang="en-US" altLang="en-US" sz="2600" dirty="0" err="1"/>
              <a:t>bahwa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danpertumbuhannya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baik</a:t>
            </a:r>
            <a:endParaRPr lang="en-US" altLang="en-US" sz="26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Anjurkan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ibu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mempertahankan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kondisi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nasihat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tentangpemberian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sesuai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golongan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umurnya</a:t>
            </a:r>
            <a:r>
              <a:rPr lang="en-US" altLang="en-US" sz="2600" dirty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Anjurkan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datang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penimbangan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berikutnya</a:t>
            </a:r>
            <a:r>
              <a:rPr lang="en-US" altLang="en-US" sz="2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1580468"/>
            <a:ext cx="3608614" cy="42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452FCC-D0C0-47BB-B852-EDF4AD1BDEE8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 </a:t>
            </a:r>
            <a:r>
              <a:rPr lang="en-US" altLang="en-US" b="1">
                <a:latin typeface="Tahoma" panose="020B0604030504040204" pitchFamily="34" charset="0"/>
              </a:rPr>
              <a:t>PERTUMBUHAN SEBAGAI INDIKATOR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     PERKEMBANGAN STATUS GIZI</a:t>
            </a: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212272" y="1389648"/>
            <a:ext cx="7494814" cy="509370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PERTUMBUHAN</a:t>
            </a:r>
            <a:r>
              <a:rPr lang="id-ID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hasil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akhir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dari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keseimbangan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antara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asupan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dan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kebutuhan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zat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gizi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id-ID" altLang="en-US" sz="2200" b="1" dirty="0">
              <a:solidFill>
                <a:srgbClr val="00FF00"/>
              </a:solidFill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ANAK YANG PERTUMBUHANNYA BAIK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bukti</a:t>
            </a:r>
            <a:r>
              <a:rPr lang="en-US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yg menunjukkan </a:t>
            </a: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bahwa</a:t>
            </a:r>
            <a:r>
              <a:rPr lang="en-US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antara asupan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id-ID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dan kebutuhan </a:t>
            </a: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gizinya</a:t>
            </a:r>
            <a:r>
              <a:rPr lang="en-US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seimbang</a:t>
            </a:r>
            <a:endParaRPr lang="id-ID" altLang="en-US" sz="2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id-ID" altLang="en-US" sz="2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FF3300"/>
                </a:solidFill>
                <a:latin typeface="Arial Rounded MT Bold" panose="020F0704030504030204" pitchFamily="34" charset="0"/>
              </a:rPr>
              <a:t>ANAK YANG PERTUMBUHANNYA TIDAK BAIK </a:t>
            </a:r>
            <a:endParaRPr lang="id-ID" altLang="en-US" sz="2200" b="1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bukti</a:t>
            </a:r>
            <a:r>
              <a:rPr lang="en-US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bahwa</a:t>
            </a:r>
            <a:r>
              <a:rPr lang="en-US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asupan dan kebutuhan </a:t>
            </a: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gizinya</a:t>
            </a:r>
            <a:r>
              <a:rPr lang="en-US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altLang="en-US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tidak </a:t>
            </a:r>
            <a:r>
              <a:rPr lang="en-US" altLang="en-US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seimbang</a:t>
            </a:r>
            <a:endParaRPr lang="en-US" altLang="en-US" sz="2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43" y="1389648"/>
            <a:ext cx="4212771" cy="50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TINDAK LANJUT HASIL PENIMBANGAN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684814" y="664029"/>
            <a:ext cx="8763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/>
              <a:t>2.	</a:t>
            </a:r>
            <a:r>
              <a:rPr lang="en-US" altLang="en-US" sz="2800" dirty="0" err="1"/>
              <a:t>Berat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naik</a:t>
            </a:r>
            <a:r>
              <a:rPr lang="en-US" altLang="en-US" sz="2800" dirty="0"/>
              <a:t> 1 kali (T1)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Berikan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pujian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ibu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telah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membawa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balita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Posyandu</a:t>
            </a:r>
            <a:endParaRPr lang="en-US" altLang="en-US" sz="22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Jelaskan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arti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garis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pertumbuhan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tertera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KMS </a:t>
            </a:r>
            <a:r>
              <a:rPr lang="en-US" altLang="en-US" sz="2200" dirty="0" err="1"/>
              <a:t>bahwa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anak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masih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kurang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kenaikan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badan</a:t>
            </a:r>
            <a:r>
              <a:rPr lang="en-US" altLang="en-US" sz="2200" dirty="0"/>
              <a:t> minimum,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mungkin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anak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mengalami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gangguan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pertumbuhan</a:t>
            </a:r>
            <a:endParaRPr lang="en-US" altLang="en-US" sz="22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Tanyakan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catat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keadaan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anak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keluhan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batuk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diare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panas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rewel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dll</a:t>
            </a:r>
            <a:r>
              <a:rPr lang="en-US" altLang="en-US" sz="2200" dirty="0"/>
              <a:t>)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 </a:t>
            </a:r>
            <a:r>
              <a:rPr lang="en-US" altLang="en-US" sz="2200" dirty="0" err="1"/>
              <a:t>kebiasaan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anak</a:t>
            </a:r>
            <a:endParaRPr lang="en-US" altLang="en-US" sz="22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Berikan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penjelasan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tentang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kemungkinan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penyebab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tidak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naik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tanpa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menyalahkan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ibu</a:t>
            </a:r>
            <a:r>
              <a:rPr lang="en-US" altLang="en-US" sz="2200" dirty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Berikan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nasehat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tentang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anjuran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pemberian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anak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sesuai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golongan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umurnya</a:t>
            </a:r>
            <a:endParaRPr lang="en-US" altLang="en-US" sz="22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Anjurkan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datang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penimbangan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berikutnya</a:t>
            </a:r>
            <a:endParaRPr lang="en-US" alt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463107"/>
            <a:ext cx="369570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2284"/>
            <a:chOff x="0" y="0"/>
            <a:chExt cx="914400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4274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30140" y="0"/>
              <a:ext cx="4213860" cy="3427729"/>
            </a:xfrm>
            <a:custGeom>
              <a:avLst/>
              <a:gdLst/>
              <a:ahLst/>
              <a:cxnLst/>
              <a:rect l="l" t="t" r="r" b="b"/>
              <a:pathLst>
                <a:path w="4213859" h="3427729">
                  <a:moveTo>
                    <a:pt x="4213860" y="0"/>
                  </a:moveTo>
                  <a:lnTo>
                    <a:pt x="0" y="0"/>
                  </a:lnTo>
                  <a:lnTo>
                    <a:pt x="0" y="3427476"/>
                  </a:lnTo>
                  <a:lnTo>
                    <a:pt x="4213860" y="3427476"/>
                  </a:lnTo>
                  <a:lnTo>
                    <a:pt x="42138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27475"/>
              <a:ext cx="9144000" cy="3424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0140" y="3427475"/>
              <a:ext cx="4213860" cy="2857500"/>
            </a:xfrm>
            <a:custGeom>
              <a:avLst/>
              <a:gdLst/>
              <a:ahLst/>
              <a:cxnLst/>
              <a:rect l="l" t="t" r="r" b="b"/>
              <a:pathLst>
                <a:path w="4213859" h="2857500">
                  <a:moveTo>
                    <a:pt x="4213860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4213860" y="2857500"/>
                  </a:lnTo>
                  <a:lnTo>
                    <a:pt x="42138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31236" y="535981"/>
            <a:ext cx="4022725" cy="5277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6040" indent="-343535">
              <a:spcBef>
                <a:spcPts val="9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Mengutamakan </a:t>
            </a:r>
            <a:r>
              <a:rPr sz="2800" spc="4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makanan </a:t>
            </a:r>
            <a:r>
              <a:rPr sz="2800" spc="15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dg </a:t>
            </a:r>
            <a:r>
              <a:rPr sz="2800" spc="-1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porsi </a:t>
            </a:r>
            <a:r>
              <a:rPr sz="2800" spc="-1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kec</a:t>
            </a:r>
            <a:r>
              <a:rPr sz="2800" spc="1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2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l</a:t>
            </a:r>
            <a:r>
              <a:rPr sz="2800" spc="-2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yan</a:t>
            </a:r>
            <a:r>
              <a:rPr sz="2800" spc="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</a:t>
            </a:r>
            <a:r>
              <a:rPr sz="2800" spc="-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1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pada</a:t>
            </a:r>
            <a:r>
              <a:rPr sz="2800" spc="8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t</a:t>
            </a:r>
            <a:r>
              <a:rPr sz="2800" spc="-204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25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zi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5600">
              <a:lnSpc>
                <a:spcPts val="3350"/>
              </a:lnSpc>
            </a:pP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Wingdings"/>
                <a:cs typeface="Wingdings"/>
              </a:rPr>
              <a:t></a:t>
            </a:r>
            <a:r>
              <a:rPr sz="2800" spc="7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-1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Sal</a:t>
            </a:r>
            <a:r>
              <a:rPr sz="2800" spc="-229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</a:t>
            </a:r>
            <a:r>
              <a:rPr sz="2800" spc="-6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on,</a:t>
            </a:r>
            <a:r>
              <a:rPr sz="2800" spc="-204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kan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5600" marR="5080">
              <a:spcBef>
                <a:spcPts val="10"/>
              </a:spcBef>
            </a:pP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pat</a:t>
            </a:r>
            <a:r>
              <a:rPr sz="2800" spc="1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16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n,</a:t>
            </a:r>
            <a:r>
              <a:rPr sz="2800" spc="-2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2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kan</a:t>
            </a:r>
            <a:r>
              <a:rPr sz="2800" spc="-2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kembun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</a:t>
            </a:r>
            <a:r>
              <a:rPr sz="2800" spc="-24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,  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alpukad, </a:t>
            </a:r>
            <a:r>
              <a:rPr sz="2800" spc="-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selai </a:t>
            </a:r>
            <a:r>
              <a:rPr sz="2800" spc="-8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kacang,</a:t>
            </a:r>
            <a:r>
              <a:rPr sz="2800" spc="1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dada </a:t>
            </a:r>
            <a:r>
              <a:rPr sz="2800" spc="2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ayam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,</a:t>
            </a:r>
            <a:r>
              <a:rPr sz="2800" spc="-2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225" dirty="0" err="1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sus</a:t>
            </a:r>
            <a:r>
              <a:rPr sz="2800" spc="-245" dirty="0" err="1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u</a:t>
            </a:r>
            <a:r>
              <a:rPr sz="2800" spc="-21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ID" sz="2800" spc="-215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Full Cream</a:t>
            </a:r>
            <a:r>
              <a:rPr sz="2800" spc="-70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,  </a:t>
            </a:r>
            <a:r>
              <a:rPr sz="2800" spc="-1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dll.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5600" marR="111125" indent="-343535">
              <a:lnSpc>
                <a:spcPct val="99800"/>
              </a:lnSpc>
              <a:spcBef>
                <a:spcPts val="680"/>
              </a:spcBef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2800" spc="2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</a:t>
            </a:r>
            <a:r>
              <a:rPr sz="2800" spc="1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e</a:t>
            </a:r>
            <a:r>
              <a:rPr sz="2800" spc="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</a:t>
            </a:r>
            <a:r>
              <a:rPr sz="2800" spc="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b</a:t>
            </a:r>
            <a:r>
              <a:rPr sz="2800" spc="-1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e</a:t>
            </a:r>
            <a:r>
              <a:rPr sz="2800" spc="-1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r</a:t>
            </a:r>
            <a:r>
              <a:rPr sz="2800" spc="-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kan</a:t>
            </a:r>
            <a:r>
              <a:rPr sz="2800" spc="-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38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j</a:t>
            </a:r>
            <a:r>
              <a:rPr sz="2800" spc="1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ad</a:t>
            </a:r>
            <a:r>
              <a:rPr sz="2800" spc="17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w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al  </a:t>
            </a:r>
            <a:r>
              <a:rPr sz="2800" spc="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makan </a:t>
            </a:r>
            <a:r>
              <a:rPr sz="2800" spc="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yang 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lebih </a:t>
            </a:r>
            <a:r>
              <a:rPr sz="2800" spc="-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d</a:t>
            </a:r>
            <a:r>
              <a:rPr sz="2800" spc="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3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sz="2800" spc="-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10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pl</a:t>
            </a:r>
            <a:r>
              <a:rPr sz="2800" spc="-4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7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n</a:t>
            </a:r>
            <a:r>
              <a:rPr sz="2800" spc="-26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Wingdings"/>
                <a:cs typeface="Wingdings"/>
              </a:rPr>
              <a:t></a:t>
            </a:r>
            <a:r>
              <a:rPr sz="2800" spc="8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kons</a:t>
            </a:r>
            <a:r>
              <a:rPr sz="2800" spc="-7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1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st</a:t>
            </a:r>
            <a:r>
              <a:rPr sz="2800" spc="-16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e</a:t>
            </a:r>
            <a:r>
              <a:rPr sz="2800" spc="-7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n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6214871"/>
            <a:ext cx="9144000" cy="637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262526"/>
            <a:ext cx="2531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GIKUR/</a:t>
            </a:r>
          </a:p>
          <a:p>
            <a:pPr algn="ctr"/>
            <a:r>
              <a:rPr lang="en-I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GIBUR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28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3757" y="0"/>
            <a:ext cx="9144254" cy="6851903"/>
            <a:chOff x="0" y="0"/>
            <a:chExt cx="9144254" cy="685190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4274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15384" y="0"/>
              <a:ext cx="4928870" cy="3427729"/>
            </a:xfrm>
            <a:custGeom>
              <a:avLst/>
              <a:gdLst/>
              <a:ahLst/>
              <a:cxnLst/>
              <a:rect l="l" t="t" r="r" b="b"/>
              <a:pathLst>
                <a:path w="4928870" h="3427729">
                  <a:moveTo>
                    <a:pt x="4928616" y="0"/>
                  </a:moveTo>
                  <a:lnTo>
                    <a:pt x="0" y="0"/>
                  </a:lnTo>
                  <a:lnTo>
                    <a:pt x="0" y="3427476"/>
                  </a:lnTo>
                  <a:lnTo>
                    <a:pt x="4928616" y="3427476"/>
                  </a:lnTo>
                  <a:lnTo>
                    <a:pt x="4928616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27475"/>
              <a:ext cx="9144000" cy="3424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15384" y="3427475"/>
              <a:ext cx="4928870" cy="2787650"/>
            </a:xfrm>
            <a:custGeom>
              <a:avLst/>
              <a:gdLst/>
              <a:ahLst/>
              <a:cxnLst/>
              <a:rect l="l" t="t" r="r" b="b"/>
              <a:pathLst>
                <a:path w="4928870" h="2787650">
                  <a:moveTo>
                    <a:pt x="4928616" y="0"/>
                  </a:moveTo>
                  <a:lnTo>
                    <a:pt x="0" y="0"/>
                  </a:lnTo>
                  <a:lnTo>
                    <a:pt x="0" y="2787396"/>
                  </a:lnTo>
                  <a:lnTo>
                    <a:pt x="4928616" y="2787396"/>
                  </a:lnTo>
                  <a:lnTo>
                    <a:pt x="4928616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48643" y="284499"/>
            <a:ext cx="4262755" cy="6285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spc="-1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Tidak</a:t>
            </a:r>
            <a:r>
              <a:rPr sz="3200" spc="-254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menya</a:t>
            </a:r>
            <a:r>
              <a:rPr sz="3200" spc="-4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r</a:t>
            </a:r>
            <a:r>
              <a:rPr sz="3200" spc="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ank</a:t>
            </a:r>
            <a:r>
              <a:rPr sz="3200" spc="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sz="3200" spc="-5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n  </a:t>
            </a:r>
            <a:r>
              <a:rPr sz="3200" spc="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makan </a:t>
            </a:r>
            <a:r>
              <a:rPr sz="3200" spc="4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yang </a:t>
            </a:r>
            <a:r>
              <a:rPr sz="3200" spc="4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sembarangan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5600" marR="219075" indent="-343535">
              <a:spcBef>
                <a:spcPts val="770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Tetap </a:t>
            </a:r>
            <a:r>
              <a:rPr sz="3200" spc="-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memperhitungkan </a:t>
            </a:r>
            <a:r>
              <a:rPr sz="3200" spc="-11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kon</a:t>
            </a:r>
            <a:r>
              <a:rPr sz="3200" spc="-1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sz="3200" spc="-7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u</a:t>
            </a:r>
            <a:r>
              <a:rPr sz="3200" spc="-1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</a:t>
            </a:r>
            <a:r>
              <a:rPr sz="3200" spc="-44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sz="3200" spc="-229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3200" spc="-26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gul</a:t>
            </a:r>
            <a:r>
              <a:rPr sz="3200" spc="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sz="3200" spc="-27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,  </a:t>
            </a:r>
            <a:r>
              <a:rPr sz="3200" spc="7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gar</a:t>
            </a:r>
            <a:r>
              <a:rPr sz="3200" spc="6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sz="3200" spc="-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m,</a:t>
            </a:r>
            <a:r>
              <a:rPr sz="3200" spc="-254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da</a:t>
            </a:r>
            <a:r>
              <a:rPr sz="3200" spc="1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n</a:t>
            </a:r>
            <a:r>
              <a:rPr sz="3200" spc="-254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lem</a:t>
            </a:r>
            <a:r>
              <a:rPr sz="3200" spc="1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sz="3200" spc="-2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5600" marR="511809" indent="-343535">
              <a:lnSpc>
                <a:spcPct val="100299"/>
              </a:lnSpc>
              <a:spcBef>
                <a:spcPts val="745"/>
              </a:spcBef>
            </a:pP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Wingdings"/>
                <a:cs typeface="Wingdings"/>
              </a:rPr>
              <a:t></a:t>
            </a:r>
            <a:r>
              <a:rPr sz="3200" spc="5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Kelonggaran </a:t>
            </a:r>
            <a:r>
              <a:rPr sz="3200" spc="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-1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sz="3200" spc="-1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e</a:t>
            </a:r>
            <a:r>
              <a:rPr sz="3200" spc="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bany</a:t>
            </a:r>
            <a:r>
              <a:rPr sz="3200" spc="8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sz="3200" spc="-2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</a:t>
            </a:r>
            <a:r>
              <a:rPr sz="3200" spc="-27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1</a:t>
            </a:r>
            <a:r>
              <a:rPr sz="3200" spc="-26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0</a:t>
            </a:r>
            <a:r>
              <a:rPr sz="3200" spc="-3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-</a:t>
            </a:r>
            <a:r>
              <a:rPr sz="3200" spc="-50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15</a:t>
            </a:r>
            <a:r>
              <a:rPr sz="3200" spc="-500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%</a:t>
            </a:r>
            <a:endParaRPr lang="en-US" sz="3200" spc="-500" dirty="0" smtClean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4965" marR="524510" indent="-342900">
              <a:lnSpc>
                <a:spcPct val="90000"/>
              </a:lnSpc>
              <a:spcBef>
                <a:spcPts val="685"/>
              </a:spcBef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Lemak = 9 gr </a:t>
            </a:r>
          </a:p>
          <a:p>
            <a:pPr marL="354965" marR="524510" indent="-342900">
              <a:lnSpc>
                <a:spcPct val="90000"/>
              </a:lnSpc>
              <a:spcBef>
                <a:spcPts val="685"/>
              </a:spcBef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P, KH = 4 gr</a:t>
            </a:r>
          </a:p>
          <a:p>
            <a:pPr marL="355600" marR="511809" indent="-343535">
              <a:lnSpc>
                <a:spcPct val="100299"/>
              </a:lnSpc>
              <a:spcBef>
                <a:spcPts val="745"/>
              </a:spcBef>
            </a:pPr>
            <a:endParaRPr sz="32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543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TINDAK LANJUT HASIL PENIMBANGAN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524000" y="533400"/>
            <a:ext cx="91440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/>
              <a:t>3.	Berat badan tidak naik 2 kali (T2) atau berada di Bawah Garis Merah (BGM)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Berikan pujian kepada ibu yang telah membawa balita ke Posyandu dan anjurkan untuk datang kembali bulan berikutnya.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Jelaskan arti garis pertumbuhan yang tertera pada KMS bahwa berat badan anak sudah tidak naik dua kali berturut-turut, dan anak mengalami gangguan pertumbuhan.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Tanyakan dan catat keadaan anak bila ada keluhan (batuk, diare, panas, rewel, dll) dan kebiasaan makan anak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Berikan penjelasan tentang kemungkinan penyebab berat badan tidak naik tanpa menyalahkan ibu.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Berikan nasehat kepada ibu tentang anjuran pemberian makan anak sesuai golongan umurnya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Rujuk anak ke Puskesmas/Pustu/Poskesdes.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6032500"/>
            <a:ext cx="84105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34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TINDAK LANJUT HASIL PENIMBANGAN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212771" y="767444"/>
            <a:ext cx="7745186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/>
              <a:t>4.	</a:t>
            </a:r>
            <a:r>
              <a:rPr lang="en-US" altLang="en-US" sz="2800" dirty="0" err="1"/>
              <a:t>Risiko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gemuk</a:t>
            </a:r>
            <a:endParaRPr lang="en-US" altLang="en-US" sz="28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Berikan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pujian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ibu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membawa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balita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Posyandu</a:t>
            </a:r>
            <a:endParaRPr lang="en-US" altLang="en-US" sz="26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Jelaskan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garis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pertumbuhan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tertera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pada</a:t>
            </a:r>
            <a:r>
              <a:rPr lang="en-US" altLang="en-US" sz="2600" dirty="0"/>
              <a:t> KMS </a:t>
            </a:r>
            <a:r>
              <a:rPr lang="en-US" altLang="en-US" sz="2600" dirty="0" err="1"/>
              <a:t>bahwa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kelebihan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sehingga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berisiko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gemuk</a:t>
            </a:r>
            <a:endParaRPr lang="en-US" altLang="en-US" sz="26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Tanyakan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ibu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kebiasaan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Berikan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nasihat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sesuai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golongan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umurnya</a:t>
            </a:r>
            <a:endParaRPr lang="en-US" altLang="en-US" sz="26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 err="1"/>
              <a:t>Anjurkan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datang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penimbangan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berikutnya</a:t>
            </a:r>
            <a:endParaRPr lang="en-US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371601"/>
            <a:ext cx="4669972" cy="47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1870" y="0"/>
            <a:ext cx="9144000" cy="6752445"/>
            <a:chOff x="0" y="0"/>
            <a:chExt cx="9144000" cy="685190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4274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643755" cy="3427729"/>
            </a:xfrm>
            <a:custGeom>
              <a:avLst/>
              <a:gdLst/>
              <a:ahLst/>
              <a:cxnLst/>
              <a:rect l="l" t="t" r="r" b="b"/>
              <a:pathLst>
                <a:path w="4643755" h="3427729">
                  <a:moveTo>
                    <a:pt x="4643628" y="0"/>
                  </a:moveTo>
                  <a:lnTo>
                    <a:pt x="0" y="0"/>
                  </a:lnTo>
                  <a:lnTo>
                    <a:pt x="0" y="3427476"/>
                  </a:lnTo>
                  <a:lnTo>
                    <a:pt x="4643628" y="3427476"/>
                  </a:lnTo>
                  <a:lnTo>
                    <a:pt x="4643628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27475"/>
              <a:ext cx="9144000" cy="3424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427475"/>
              <a:ext cx="4643755" cy="3324970"/>
            </a:xfrm>
            <a:custGeom>
              <a:avLst/>
              <a:gdLst/>
              <a:ahLst/>
              <a:cxnLst/>
              <a:rect l="l" t="t" r="r" b="b"/>
              <a:pathLst>
                <a:path w="4643755" h="2929254">
                  <a:moveTo>
                    <a:pt x="4643628" y="0"/>
                  </a:moveTo>
                  <a:lnTo>
                    <a:pt x="0" y="0"/>
                  </a:lnTo>
                  <a:lnTo>
                    <a:pt x="0" y="2929128"/>
                  </a:lnTo>
                  <a:lnTo>
                    <a:pt x="4643628" y="2929128"/>
                  </a:lnTo>
                  <a:lnTo>
                    <a:pt x="4643628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06970" y="437200"/>
            <a:ext cx="4406900" cy="536582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4965" marR="5080" indent="18415">
              <a:lnSpc>
                <a:spcPct val="90000"/>
              </a:lnSpc>
              <a:spcBef>
                <a:spcPts val="430"/>
              </a:spcBef>
            </a:pPr>
            <a:r>
              <a:rPr sz="2800" b="1" spc="-8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Hal </a:t>
            </a:r>
            <a:r>
              <a:rPr sz="2800" b="1" spc="-7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penting </a:t>
            </a:r>
            <a:r>
              <a:rPr sz="2800" b="1" spc="3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yang </a:t>
            </a:r>
            <a:r>
              <a:rPr sz="2800" b="1" spc="-16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Perlu </a:t>
            </a:r>
            <a:r>
              <a:rPr sz="2800" b="1" spc="-15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diperhatikan</a:t>
            </a:r>
            <a:r>
              <a:rPr sz="2800" b="1" spc="-4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dlm</a:t>
            </a:r>
            <a:r>
              <a:rPr sz="2800" b="1" spc="-3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14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defisit </a:t>
            </a:r>
            <a:r>
              <a:rPr sz="2800" b="1" spc="-80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energi</a:t>
            </a:r>
            <a:r>
              <a:rPr sz="2800" b="1" spc="-4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18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!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354965" marR="415925" indent="-342900">
              <a:lnSpc>
                <a:spcPct val="898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Pe</a:t>
            </a:r>
            <a:r>
              <a:rPr sz="2800" spc="-7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r</a:t>
            </a:r>
            <a:r>
              <a:rPr sz="2800" spc="-6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hat</a:t>
            </a:r>
            <a:r>
              <a:rPr sz="2800" spc="-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kan</a:t>
            </a:r>
            <a:r>
              <a:rPr sz="2800" spc="-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sz="2800" spc="-8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sz="2800" spc="5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upan  </a:t>
            </a:r>
            <a:r>
              <a:rPr sz="2800" spc="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makanan</a:t>
            </a:r>
            <a:r>
              <a:rPr sz="2800" spc="-229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yang</a:t>
            </a:r>
            <a:r>
              <a:rPr sz="2800" spc="-229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perlu </a:t>
            </a:r>
            <a:r>
              <a:rPr sz="2800" spc="-969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dibatasi</a:t>
            </a:r>
            <a:r>
              <a:rPr sz="2800" spc="-2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Wingdings"/>
                <a:cs typeface="Wingdings"/>
              </a:rPr>
              <a:t></a:t>
            </a:r>
            <a:r>
              <a:rPr sz="2800" spc="6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GGL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4965" marR="524510" indent="-342900">
              <a:lnSpc>
                <a:spcPct val="90000"/>
              </a:lnSpc>
              <a:spcBef>
                <a:spcPts val="685"/>
              </a:spcBef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2800" spc="-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Pe</a:t>
            </a:r>
            <a:r>
              <a:rPr sz="2800" spc="-7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r</a:t>
            </a:r>
            <a:r>
              <a:rPr sz="2800" spc="-6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hat</a:t>
            </a:r>
            <a:r>
              <a:rPr sz="2800" spc="-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kan</a:t>
            </a:r>
            <a:r>
              <a:rPr sz="2800" spc="-19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sz="2800" spc="-8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sz="2800" spc="5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upan  </a:t>
            </a:r>
            <a:r>
              <a:rPr sz="2800" spc="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</a:t>
            </a:r>
            <a:r>
              <a:rPr sz="2800" spc="3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u</a:t>
            </a:r>
            <a:r>
              <a:rPr sz="2800" spc="-8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la</a:t>
            </a:r>
            <a:r>
              <a:rPr sz="2800" spc="-7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,</a:t>
            </a:r>
            <a:r>
              <a:rPr sz="2800" spc="-2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te</a:t>
            </a:r>
            <a:r>
              <a:rPr sz="2800" spc="-12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r</a:t>
            </a:r>
            <a:r>
              <a:rPr sz="2800" spc="-114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masuk</a:t>
            </a:r>
            <a:r>
              <a:rPr sz="2800" spc="-190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yang  </a:t>
            </a:r>
            <a:r>
              <a:rPr sz="2800" spc="-100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tersembunyi</a:t>
            </a:r>
            <a:endParaRPr lang="en-US" sz="2800" spc="-100" dirty="0" smtClean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  <a:p>
            <a:pPr marL="354965" marR="524510" indent="-342900">
              <a:lnSpc>
                <a:spcPct val="90000"/>
              </a:lnSpc>
              <a:spcBef>
                <a:spcPts val="685"/>
              </a:spcBef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lang="en-US" sz="2800" spc="-3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Tetap</a:t>
            </a:r>
            <a:r>
              <a:rPr lang="en-US" sz="2800" spc="-35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800" spc="-30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800" spc="-4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memperhitungkan</a:t>
            </a:r>
            <a:r>
              <a:rPr lang="en-US" sz="2800" spc="-45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800" spc="-1110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800" spc="-16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kon</a:t>
            </a:r>
            <a:r>
              <a:rPr lang="en-US" sz="2800" spc="-13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lang="en-US" sz="2800" spc="-7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u</a:t>
            </a:r>
            <a:r>
              <a:rPr lang="en-US" sz="2800" spc="-12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</a:t>
            </a:r>
            <a:r>
              <a:rPr lang="en-US" sz="2800" spc="-440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lang="en-US" sz="2800" spc="-229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</a:t>
            </a:r>
            <a:r>
              <a:rPr lang="en-US" sz="2800" spc="-265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800" spc="2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gul</a:t>
            </a:r>
            <a:r>
              <a:rPr lang="en-US" sz="2800" spc="20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lang="en-US" sz="2800" spc="-275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,  </a:t>
            </a:r>
            <a:r>
              <a:rPr lang="en-US" sz="2800" spc="70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gar</a:t>
            </a:r>
            <a:r>
              <a:rPr lang="en-US" sz="2800" spc="6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lang="en-US" sz="2800" spc="-19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m</a:t>
            </a:r>
            <a:r>
              <a:rPr lang="en-US" sz="2800" spc="-195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,</a:t>
            </a:r>
            <a:r>
              <a:rPr lang="en-US" sz="2800" spc="-254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800" spc="12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da</a:t>
            </a:r>
            <a:r>
              <a:rPr lang="en-US" sz="2800" spc="13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n</a:t>
            </a:r>
            <a:r>
              <a:rPr lang="en-US" sz="2800" spc="-254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800" spc="15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lem</a:t>
            </a:r>
            <a:r>
              <a:rPr lang="en-US" sz="2800" spc="10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a</a:t>
            </a:r>
            <a:r>
              <a:rPr lang="en-US" sz="2800" spc="-290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k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5625" y="4467040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OBESITAS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816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SOAL KASUS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09600"/>
            <a:ext cx="91440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Seorang anak perempuan bernama Aida Fitri, lahir di Jakarta tanggal12 Februari 2008, dengan data berikut: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Berat badan lahir 	: 3,0 kg;		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Tanggal Pendaftaran: 10 Maret 2008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28800" y="2971801"/>
            <a:ext cx="88392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HASIL PENIMBANGAN</a:t>
            </a:r>
            <a:r>
              <a:rPr lang="en-US" altLang="en-US" sz="2800"/>
              <a:t> 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Bulan Maret 	: 3,3 kg </a:t>
            </a:r>
            <a:r>
              <a:rPr lang="en-US" altLang="en-US" sz="2800">
                <a:sym typeface="Wingdings" panose="05000000000000000000" pitchFamily="2" charset="2"/>
              </a:rPr>
              <a:t> keluhan tidak mau makan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Bulan April   	: 4,7 kg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Bulan Mei 		: tidak datang ke posyandu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Bulan Juni		: 6,0 kg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Bulan Juli		: 6,6 kg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Bulan Agustus	: 6,6 kg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Bulan September: 6,3 kg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sym typeface="Wingdings" panose="05000000000000000000" pitchFamily="2" charset="2"/>
              </a:rPr>
              <a:t>Plot pada KMS. </a:t>
            </a:r>
            <a:endParaRPr lang="en-US" altLang="en-US" sz="2800" b="1" i="1"/>
          </a:p>
        </p:txBody>
      </p:sp>
    </p:spTree>
    <p:extLst>
      <p:ext uri="{BB962C8B-B14F-4D97-AF65-F5344CB8AC3E}">
        <p14:creationId xmlns:p14="http://schemas.microsoft.com/office/powerpoint/2010/main" val="37823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Soal Kuis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Bagaimana pertumbuhan Siti, jika berat badan berikut di plot dan dibuat garis pertumbuhannya pada KMS: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mtClean="0"/>
              <a:t>	Umur 1 bulan beratnya : 3,3 kg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mtClean="0"/>
              <a:t>	Umur 2 bulan beratnya : 3,4 kg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mtClean="0"/>
              <a:t>2.	Sebutkan alur/langkah-langkah kegiatan di posyandu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mtClean="0"/>
              <a:t>3.	Apa tindakan ibu kader jika ada anak yang berat badannya tidak naik?</a:t>
            </a:r>
          </a:p>
        </p:txBody>
      </p:sp>
    </p:spTree>
    <p:extLst>
      <p:ext uri="{BB962C8B-B14F-4D97-AF65-F5344CB8AC3E}">
        <p14:creationId xmlns:p14="http://schemas.microsoft.com/office/powerpoint/2010/main" val="37885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</a:rPr>
              <a:t>Soal</a:t>
            </a:r>
            <a:r>
              <a:rPr lang="en-US" altLang="en-US" dirty="0" smtClean="0">
                <a:effectLst/>
              </a:rPr>
              <a:t> </a:t>
            </a:r>
            <a:r>
              <a:rPr lang="en-US" altLang="en-US" dirty="0" err="1" smtClean="0">
                <a:effectLst/>
              </a:rPr>
              <a:t>Kuis</a:t>
            </a:r>
            <a:endParaRPr lang="en-US" altLang="en-US" dirty="0" smtClean="0">
              <a:effectLst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8229600" cy="44958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Bagaimana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pertumbuhan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berikut</a:t>
            </a:r>
            <a:r>
              <a:rPr lang="en-US" altLang="en-US" sz="2800" dirty="0"/>
              <a:t> di plot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dibuat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garis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pertumbuhannya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KMS:</a:t>
            </a:r>
          </a:p>
          <a:p>
            <a:pPr marL="609600" indent="-60960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Umur</a:t>
            </a:r>
            <a:r>
              <a:rPr lang="en-US" altLang="en-US" sz="2800" dirty="0"/>
              <a:t> 3 </a:t>
            </a:r>
            <a:r>
              <a:rPr lang="en-US" altLang="en-US" sz="2800" dirty="0" err="1"/>
              <a:t>bulan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beratnya</a:t>
            </a:r>
            <a:r>
              <a:rPr lang="en-US" altLang="en-US" sz="2800" dirty="0"/>
              <a:t> : 4,3 kg</a:t>
            </a:r>
          </a:p>
          <a:p>
            <a:pPr marL="609600" indent="-60960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Umur</a:t>
            </a:r>
            <a:r>
              <a:rPr lang="en-US" altLang="en-US" sz="2800" dirty="0"/>
              <a:t> 4 </a:t>
            </a:r>
            <a:r>
              <a:rPr lang="en-US" altLang="en-US" sz="2800" dirty="0" err="1"/>
              <a:t>bulan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beratnya</a:t>
            </a:r>
            <a:r>
              <a:rPr lang="en-US" altLang="en-US" sz="2800" dirty="0"/>
              <a:t> : 5,0 kg</a:t>
            </a:r>
          </a:p>
          <a:p>
            <a:pPr marL="609600" indent="-609600">
              <a:buFontTx/>
              <a:buAutoNum type="arabicPeriod" startAt="2"/>
            </a:pPr>
            <a:r>
              <a:rPr lang="en-US" altLang="en-US" sz="2800" dirty="0" err="1"/>
              <a:t>Apa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ibu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kader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anak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badannya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naik</a:t>
            </a:r>
            <a:r>
              <a:rPr lang="en-US" altLang="en-US" sz="2800" dirty="0"/>
              <a:t>?</a:t>
            </a:r>
          </a:p>
          <a:p>
            <a:pPr marL="609600" indent="-609600">
              <a:buFontTx/>
              <a:buAutoNum type="arabicPeriod" startAt="2"/>
            </a:pPr>
            <a:r>
              <a:rPr lang="en-US" altLang="en-US" sz="2800" dirty="0" err="1"/>
              <a:t>Apa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ibu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kader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anak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badannya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naik</a:t>
            </a:r>
            <a:r>
              <a:rPr lang="en-US" altLang="en-US" sz="2800" dirty="0"/>
              <a:t> 2 kali </a:t>
            </a:r>
            <a:r>
              <a:rPr lang="en-US" altLang="en-US" sz="2800" dirty="0" err="1"/>
              <a:t>berturut-turut</a:t>
            </a:r>
            <a:r>
              <a:rPr lang="en-US" alt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11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ILE PINDAHAN\LAIN-LAIN\1 transp kesh\STUNTING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r="-218" b="53015"/>
          <a:stretch/>
        </p:blipFill>
        <p:spPr bwMode="auto">
          <a:xfrm>
            <a:off x="1514901" y="1"/>
            <a:ext cx="899387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78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9628" y="321129"/>
            <a:ext cx="7679871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/>
              <a:t>Fungsi</a:t>
            </a:r>
            <a:r>
              <a:rPr lang="en-US" sz="4000" b="1" dirty="0"/>
              <a:t> KMS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237161"/>
            <a:ext cx="8763000" cy="4495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600" dirty="0" err="1"/>
              <a:t>Fungsi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utama</a:t>
            </a:r>
            <a:r>
              <a:rPr lang="en-US" altLang="en-US" sz="2600" dirty="0"/>
              <a:t> KMS : </a:t>
            </a:r>
            <a:r>
              <a:rPr lang="en-US" altLang="en-US" sz="2600" dirty="0" err="1"/>
              <a:t>alat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pemantauan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pertumbuhan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catatan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pelayanan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kesehatan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 </a:t>
            </a:r>
          </a:p>
          <a:p>
            <a:pPr marL="609600" indent="-609600">
              <a:lnSpc>
                <a:spcPct val="105000"/>
              </a:lnSpc>
              <a:buNone/>
            </a:pPr>
            <a:r>
              <a:rPr lang="en-US" altLang="en-US" sz="2200" dirty="0"/>
              <a:t>2.	</a:t>
            </a:r>
            <a:r>
              <a:rPr lang="en-US" altLang="en-US" sz="2600" dirty="0" err="1"/>
              <a:t>Grafik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pertumbuhan</a:t>
            </a:r>
            <a:r>
              <a:rPr lang="en-US" altLang="en-US" sz="2600" dirty="0"/>
              <a:t> normal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sesuai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umurnya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pada</a:t>
            </a:r>
            <a:r>
              <a:rPr lang="en-US" altLang="en-US" sz="2600" dirty="0"/>
              <a:t> KMS 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menentukan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apakah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seorang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tumbuh</a:t>
            </a:r>
            <a:r>
              <a:rPr lang="en-US" altLang="en-US" sz="2600" dirty="0"/>
              <a:t> normal, </a:t>
            </a:r>
            <a:r>
              <a:rPr lang="en-US" altLang="en-US" sz="2600" dirty="0" err="1"/>
              <a:t>memiliki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risiko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gangguan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pertumbuhan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kelebihan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gizi</a:t>
            </a:r>
            <a:r>
              <a:rPr lang="en-US" altLang="en-US" sz="2600" dirty="0"/>
              <a:t>. </a:t>
            </a:r>
          </a:p>
          <a:p>
            <a:pPr marL="609600" indent="-609600">
              <a:lnSpc>
                <a:spcPct val="110000"/>
              </a:lnSpc>
              <a:buNone/>
            </a:pPr>
            <a:r>
              <a:rPr lang="en-US" altLang="en-US" sz="2600" dirty="0"/>
              <a:t>3.	</a:t>
            </a:r>
            <a:r>
              <a:rPr lang="en-US" altLang="en-US" sz="2600" dirty="0" err="1"/>
              <a:t>Bila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grafik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badan</a:t>
            </a:r>
            <a:r>
              <a:rPr lang="en-US" altLang="en-US" sz="2600" dirty="0"/>
              <a:t> :</a:t>
            </a:r>
          </a:p>
          <a:p>
            <a:pPr marL="1074738" lvl="2" indent="-446088">
              <a:lnSpc>
                <a:spcPct val="80000"/>
              </a:lnSpc>
            </a:pPr>
            <a:r>
              <a:rPr lang="en-US" altLang="en-US" sz="2400" dirty="0" err="1" smtClean="0"/>
              <a:t>mengikuti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grafik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pertumbuhan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KMS, </a:t>
            </a:r>
            <a:r>
              <a:rPr lang="en-US" altLang="en-US" sz="2400" dirty="0" err="1" smtClean="0"/>
              <a:t>artinya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tumbuh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baik</a:t>
            </a:r>
            <a:endParaRPr lang="en-US" altLang="en-US" sz="2400" dirty="0" smtClean="0"/>
          </a:p>
          <a:p>
            <a:pPr marL="1074738" lvl="2" indent="-446088">
              <a:lnSpc>
                <a:spcPct val="80000"/>
              </a:lnSpc>
            </a:pP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sesuai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grafik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pertumbuhan</a:t>
            </a:r>
            <a:r>
              <a:rPr lang="en-US" altLang="en-US" sz="2400" dirty="0" smtClean="0"/>
              <a:t> normal, </a:t>
            </a:r>
            <a:r>
              <a:rPr lang="en-US" altLang="en-US" sz="2400" dirty="0" err="1" smtClean="0"/>
              <a:t>anak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kemungkinan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berisiko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mengalami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gangguan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pertumbuhan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kelebihan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gizi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6" y="506186"/>
            <a:ext cx="3284764" cy="52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ILE PINDAHAN\LAIN-LAIN\1 transp kesh\STUNTING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7" r="152" b="812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486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ILE PINDAHAN\LAIN-LAIN\1 transp kesh\STUNTING\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4" r="2051" b="114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9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ILE PINDAHAN\LAIN-LAIN\1 transp kesh\STUNTING\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95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ILE PINDAHAN\LAIN-LAIN\1 transp kesh\STUNTING\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16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ILE PINDAHAN\LAIN-LAIN\1 transp kesh\STUNTING\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0" y="0"/>
            <a:ext cx="49809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FILE PINDAHAN\LAIN-LAIN\1 transp kesh\STUNTING\1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3" r="-620"/>
          <a:stretch/>
        </p:blipFill>
        <p:spPr bwMode="auto">
          <a:xfrm>
            <a:off x="3466530" y="1816100"/>
            <a:ext cx="4980949" cy="504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6530" y="6038081"/>
            <a:ext cx="4730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TERIMA KASIH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42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363789"/>
            <a:ext cx="21812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963989"/>
            <a:ext cx="197167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3557588"/>
            <a:ext cx="22764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334000" y="1449388"/>
            <a:ext cx="1905000" cy="379412"/>
          </a:xfrm>
          <a:prstGeom prst="rightArrow">
            <a:avLst>
              <a:gd name="adj1" fmla="val 50000"/>
              <a:gd name="adj2" fmla="val 12552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d-ID" altLang="en-US" sz="1800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3168142">
            <a:off x="7635875" y="2674938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d-ID" altLang="en-US" sz="1800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3168142">
            <a:off x="4457700" y="41529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d-ID" altLang="en-US" sz="1800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5105400" y="5106988"/>
            <a:ext cx="1905000" cy="379412"/>
          </a:xfrm>
          <a:prstGeom prst="rightArrow">
            <a:avLst>
              <a:gd name="adj1" fmla="val 50000"/>
              <a:gd name="adj2" fmla="val 12552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d-ID" altLang="en-US" sz="1800"/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2535239" y="965200"/>
            <a:ext cx="2541587" cy="2208204"/>
            <a:chOff x="672" y="432"/>
            <a:chExt cx="1602" cy="1390"/>
          </a:xfrm>
        </p:grpSpPr>
        <p:pic>
          <p:nvPicPr>
            <p:cNvPr id="1537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32"/>
              <a:ext cx="1602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Text Box 11"/>
            <p:cNvSpPr txBox="1">
              <a:spLocks noChangeArrowheads="1"/>
            </p:cNvSpPr>
            <p:nvPr/>
          </p:nvSpPr>
          <p:spPr bwMode="auto">
            <a:xfrm>
              <a:off x="672" y="1638"/>
              <a:ext cx="15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300" b="1">
                  <a:latin typeface="Gill Sans MT" panose="020B0502020104020203" pitchFamily="34" charset="0"/>
                </a:rPr>
                <a:t>1. PENDAFTARAN</a:t>
              </a:r>
            </a:p>
          </p:txBody>
        </p:sp>
      </p:grpSp>
      <p:grpSp>
        <p:nvGrpSpPr>
          <p:cNvPr id="15370" name="Group 12"/>
          <p:cNvGrpSpPr>
            <a:grpSpLocks/>
          </p:cNvGrpSpPr>
          <p:nvPr/>
        </p:nvGrpSpPr>
        <p:grpSpPr bwMode="auto">
          <a:xfrm>
            <a:off x="7315200" y="693738"/>
            <a:ext cx="3048000" cy="2044700"/>
            <a:chOff x="3648" y="384"/>
            <a:chExt cx="1920" cy="1288"/>
          </a:xfrm>
        </p:grpSpPr>
        <p:pic>
          <p:nvPicPr>
            <p:cNvPr id="15376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84"/>
              <a:ext cx="168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14"/>
            <p:cNvSpPr txBox="1">
              <a:spLocks noChangeArrowheads="1"/>
            </p:cNvSpPr>
            <p:nvPr/>
          </p:nvSpPr>
          <p:spPr bwMode="auto">
            <a:xfrm>
              <a:off x="3696" y="1488"/>
              <a:ext cx="18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300" b="1">
                  <a:latin typeface="Gill Sans MT" panose="020B0502020104020203" pitchFamily="34" charset="0"/>
                </a:rPr>
                <a:t>2. PENIMBANGAN BALITA</a:t>
              </a:r>
            </a:p>
          </p:txBody>
        </p:sp>
      </p:grp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5257800" y="4308475"/>
            <a:ext cx="2514600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300" b="1">
                <a:latin typeface="Gill Sans MT" panose="020B0502020104020203" pitchFamily="34" charset="0"/>
              </a:rPr>
              <a:t>3. PENGISIAN KMS</a:t>
            </a: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2286000" y="6264276"/>
            <a:ext cx="2514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300" b="1">
                <a:latin typeface="Gill Sans MT" panose="020B0502020104020203" pitchFamily="34" charset="0"/>
              </a:rPr>
              <a:t>4. PENYULUHAN</a:t>
            </a: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7467600" y="6037263"/>
            <a:ext cx="2514600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marL="223838" indent="-223838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300" b="1">
                <a:latin typeface="Gill Sans MT" panose="020B0502020104020203" pitchFamily="34" charset="0"/>
              </a:rPr>
              <a:t>5. PELAYANAN OLEH PETUGAS</a:t>
            </a:r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3230563" y="231776"/>
            <a:ext cx="5334000" cy="400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8" rIns="91434" bIns="4571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latin typeface="Gill Sans MT" panose="020B0502020104020203" pitchFamily="34" charset="0"/>
              </a:rPr>
              <a:t>ALUR KEGIATAN POSYANDU</a:t>
            </a:r>
          </a:p>
        </p:txBody>
      </p:sp>
      <p:pic>
        <p:nvPicPr>
          <p:cNvPr id="153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362200"/>
            <a:ext cx="21812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20" y="0"/>
            <a:ext cx="967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6"/>
          <a:stretch/>
        </p:blipFill>
        <p:spPr>
          <a:xfrm>
            <a:off x="1527624" y="122829"/>
            <a:ext cx="3825567" cy="5519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16235" r="55698" b="15896"/>
          <a:stretch/>
        </p:blipFill>
        <p:spPr>
          <a:xfrm>
            <a:off x="6714697" y="122829"/>
            <a:ext cx="4462818" cy="5540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335" y="5833365"/>
            <a:ext cx="10604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POSISI KADER DAN ALAT DACIN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12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" y="0"/>
            <a:ext cx="967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4717" r="10440" b="423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51128" y="2019870"/>
            <a:ext cx="1405719" cy="9280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370997" y="2135876"/>
            <a:ext cx="3002507" cy="696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96" y="0"/>
            <a:ext cx="8937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73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472</Words>
  <Application>Microsoft Office PowerPoint</Application>
  <PresentationFormat>Widescreen</PresentationFormat>
  <Paragraphs>125</Paragraphs>
  <Slides>34</Slides>
  <Notes>19</Notes>
  <HiddenSlides>13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Rounded MT Bold</vt:lpstr>
      <vt:lpstr>Berlin Sans FB</vt:lpstr>
      <vt:lpstr>Calibri</vt:lpstr>
      <vt:lpstr>Century Gothic</vt:lpstr>
      <vt:lpstr>Gill Sans MT</vt:lpstr>
      <vt:lpstr>Tahoma</vt:lpstr>
      <vt:lpstr>Times New Roman</vt:lpstr>
      <vt:lpstr>Verdana</vt:lpstr>
      <vt:lpstr>Wingdings</vt:lpstr>
      <vt:lpstr>Wingdings 3</vt:lpstr>
      <vt:lpstr>Ion</vt:lpstr>
      <vt:lpstr>Acrobat Document</vt:lpstr>
      <vt:lpstr>PowerPoint Presentation</vt:lpstr>
      <vt:lpstr>PowerPoint Presentation</vt:lpstr>
      <vt:lpstr>Fungsi KMS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LANGKAH-LANGKAH PENGISIAN KMS</vt:lpstr>
      <vt:lpstr>LANGKAH-LANGKAH PENGISIAN KMS</vt:lpstr>
      <vt:lpstr>LANGKAH-LANGKAH PENGISIAN KMS</vt:lpstr>
      <vt:lpstr>6. Menentukan Status Pertumbuhan Anak Berdasarkan KMS Balita</vt:lpstr>
      <vt:lpstr>LANGKAH-LANGKAH PENGISIAN KMS</vt:lpstr>
      <vt:lpstr>LANGKAH-LANGKAH PENGISIAN KMS</vt:lpstr>
      <vt:lpstr>PowerPoint Presentation</vt:lpstr>
      <vt:lpstr>TINDAK LANJUT HASIL PENIMBANGAN</vt:lpstr>
      <vt:lpstr>TINDAK LANJUT HASIL PENIMBANGAN</vt:lpstr>
      <vt:lpstr>PowerPoint Presentation</vt:lpstr>
      <vt:lpstr>PowerPoint Presentation</vt:lpstr>
      <vt:lpstr>TINDAK LANJUT HASIL PENIMBANGAN</vt:lpstr>
      <vt:lpstr>TINDAK LANJUT HASIL PENIMBANGAN</vt:lpstr>
      <vt:lpstr>PowerPoint Presentation</vt:lpstr>
      <vt:lpstr>SOAL KASUS</vt:lpstr>
      <vt:lpstr>Soal Kuis</vt:lpstr>
      <vt:lpstr>Soal Kuis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21</cp:revision>
  <dcterms:created xsi:type="dcterms:W3CDTF">2022-01-26T01:26:47Z</dcterms:created>
  <dcterms:modified xsi:type="dcterms:W3CDTF">2023-03-02T04:57:28Z</dcterms:modified>
</cp:coreProperties>
</file>