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6083300" cy="8312150"/>
  <p:notesSz cx="6083300" cy="8312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05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247" y="2576766"/>
            <a:ext cx="5170805" cy="1745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2495" y="4654804"/>
            <a:ext cx="4258310" cy="207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7356881"/>
            <a:ext cx="5537039" cy="6858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6700" y="273037"/>
            <a:ext cx="5537835" cy="4199890"/>
          </a:xfrm>
          <a:custGeom>
            <a:avLst/>
            <a:gdLst/>
            <a:ahLst/>
            <a:cxnLst/>
            <a:rect l="l" t="t" r="r" b="b"/>
            <a:pathLst>
              <a:path w="5537835" h="4199890">
                <a:moveTo>
                  <a:pt x="5537644" y="0"/>
                </a:moveTo>
                <a:lnTo>
                  <a:pt x="0" y="0"/>
                </a:lnTo>
                <a:lnTo>
                  <a:pt x="0" y="4199305"/>
                </a:lnTo>
                <a:lnTo>
                  <a:pt x="5537644" y="4199305"/>
                </a:lnTo>
                <a:lnTo>
                  <a:pt x="5537644" y="0"/>
                </a:lnTo>
                <a:close/>
              </a:path>
            </a:pathLst>
          </a:custGeom>
          <a:solidFill>
            <a:srgbClr val="DBE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AD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AD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165" y="1911794"/>
            <a:ext cx="2646235" cy="5486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2899" y="1911794"/>
            <a:ext cx="2646235" cy="5486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0AD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8101" y="1005789"/>
            <a:ext cx="3547097" cy="92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0AD4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999" y="2100571"/>
            <a:ext cx="4279300" cy="1824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8322" y="7730299"/>
            <a:ext cx="1946656" cy="415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165" y="7730299"/>
            <a:ext cx="1399159" cy="415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9976" y="7730299"/>
            <a:ext cx="1399159" cy="415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2864" y="7609151"/>
            <a:ext cx="79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5" dirty="0">
                <a:solidFill>
                  <a:srgbClr val="40AD49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73050"/>
            <a:ext cx="5537835" cy="7045325"/>
          </a:xfrm>
          <a:custGeom>
            <a:avLst/>
            <a:gdLst/>
            <a:ahLst/>
            <a:cxnLst/>
            <a:rect l="l" t="t" r="r" b="b"/>
            <a:pathLst>
              <a:path w="5537835" h="7045325">
                <a:moveTo>
                  <a:pt x="0" y="7045147"/>
                </a:moveTo>
                <a:lnTo>
                  <a:pt x="5537644" y="7045147"/>
                </a:lnTo>
                <a:lnTo>
                  <a:pt x="5537644" y="0"/>
                </a:lnTo>
                <a:lnTo>
                  <a:pt x="0" y="0"/>
                </a:lnTo>
                <a:lnTo>
                  <a:pt x="0" y="7045147"/>
                </a:lnTo>
                <a:close/>
              </a:path>
            </a:pathLst>
          </a:custGeom>
          <a:solidFill>
            <a:srgbClr val="DBE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995843"/>
            <a:ext cx="6077585" cy="313690"/>
            <a:chOff x="0" y="7995843"/>
            <a:chExt cx="6077585" cy="313690"/>
          </a:xfrm>
        </p:grpSpPr>
        <p:sp>
          <p:nvSpPr>
            <p:cNvPr id="5" name="object 5"/>
            <p:cNvSpPr/>
            <p:nvPr/>
          </p:nvSpPr>
          <p:spPr>
            <a:xfrm>
              <a:off x="266700" y="7995843"/>
              <a:ext cx="5537835" cy="46990"/>
            </a:xfrm>
            <a:custGeom>
              <a:avLst/>
              <a:gdLst/>
              <a:ahLst/>
              <a:cxnLst/>
              <a:rect l="l" t="t" r="r" b="b"/>
              <a:pathLst>
                <a:path w="5537835" h="46990">
                  <a:moveTo>
                    <a:pt x="0" y="46850"/>
                  </a:moveTo>
                  <a:lnTo>
                    <a:pt x="5537644" y="46850"/>
                  </a:lnTo>
                  <a:lnTo>
                    <a:pt x="5537644" y="0"/>
                  </a:lnTo>
                  <a:lnTo>
                    <a:pt x="0" y="0"/>
                  </a:lnTo>
                  <a:lnTo>
                    <a:pt x="0" y="46850"/>
                  </a:lnTo>
                  <a:close/>
                </a:path>
              </a:pathLst>
            </a:custGeom>
            <a:solidFill>
              <a:srgbClr val="DBE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699" y="8010899"/>
              <a:ext cx="5328285" cy="190500"/>
            </a:xfrm>
            <a:custGeom>
              <a:avLst/>
              <a:gdLst/>
              <a:ahLst/>
              <a:cxnLst/>
              <a:rect l="l" t="t" r="r" b="b"/>
              <a:pathLst>
                <a:path w="5328285" h="190500">
                  <a:moveTo>
                    <a:pt x="0" y="0"/>
                  </a:moveTo>
                  <a:lnTo>
                    <a:pt x="0" y="190500"/>
                  </a:lnTo>
                </a:path>
                <a:path w="5328285" h="190500">
                  <a:moveTo>
                    <a:pt x="5328005" y="0"/>
                  </a:moveTo>
                  <a:lnTo>
                    <a:pt x="5328005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042688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0"/>
                  </a:moveTo>
                  <a:lnTo>
                    <a:pt x="0" y="0"/>
                  </a:lnTo>
                </a:path>
                <a:path w="6077585" h="266700">
                  <a:moveTo>
                    <a:pt x="5848794" y="0"/>
                  </a:moveTo>
                  <a:lnTo>
                    <a:pt x="6077394" y="0"/>
                  </a:lnTo>
                </a:path>
                <a:path w="6077585" h="266700">
                  <a:moveTo>
                    <a:pt x="266700" y="38100"/>
                  </a:moveTo>
                  <a:lnTo>
                    <a:pt x="266700" y="266700"/>
                  </a:lnTo>
                </a:path>
                <a:path w="6077585" h="266700">
                  <a:moveTo>
                    <a:pt x="5810694" y="38100"/>
                  </a:moveTo>
                  <a:lnTo>
                    <a:pt x="581069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8101" y="1005789"/>
            <a:ext cx="3547097" cy="48731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203835">
              <a:lnSpc>
                <a:spcPts val="3500"/>
              </a:lnSpc>
              <a:spcBef>
                <a:spcPts val="300"/>
              </a:spcBef>
            </a:pPr>
            <a:r>
              <a:rPr spc="105" dirty="0" err="1" smtClean="0"/>
              <a:t>Posyandu</a:t>
            </a:r>
            <a:r>
              <a:rPr spc="105" dirty="0" smtClean="0"/>
              <a:t> </a:t>
            </a:r>
            <a:r>
              <a:rPr spc="110" dirty="0" smtClean="0"/>
              <a:t> </a:t>
            </a:r>
            <a:r>
              <a:rPr spc="105" dirty="0" smtClean="0">
                <a:solidFill>
                  <a:srgbClr val="EC008C"/>
                </a:solidFill>
              </a:rPr>
              <a:t>PAUD</a:t>
            </a:r>
            <a:endParaRPr spc="-55" dirty="0">
              <a:solidFill>
                <a:srgbClr val="EC008C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999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6077585" cy="6798309"/>
            <a:chOff x="0" y="0"/>
            <a:chExt cx="6077585" cy="6798309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99" y="2246695"/>
              <a:ext cx="3344893" cy="21743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104" y="3526447"/>
              <a:ext cx="4982594" cy="32718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524" y="7691925"/>
            <a:ext cx="123189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14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97" y="7358686"/>
            <a:ext cx="5427881" cy="684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73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25" dirty="0">
                <a:solidFill>
                  <a:srgbClr val="40AD49"/>
                </a:solidFill>
                <a:latin typeface="Arial"/>
                <a:cs typeface="Arial"/>
              </a:rPr>
              <a:t>1</a:t>
            </a:r>
            <a:r>
              <a:rPr sz="1400" b="1" spc="25" dirty="0">
                <a:solidFill>
                  <a:srgbClr val="40AD49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01900" y="2372699"/>
            <a:ext cx="3644265" cy="3951604"/>
            <a:chOff x="1101900" y="2372699"/>
            <a:chExt cx="3644265" cy="395160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097" y="3294334"/>
              <a:ext cx="3615053" cy="30294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1900" y="2372699"/>
              <a:ext cx="1179830" cy="1136015"/>
            </a:xfrm>
            <a:custGeom>
              <a:avLst/>
              <a:gdLst/>
              <a:ahLst/>
              <a:cxnLst/>
              <a:rect l="l" t="t" r="r" b="b"/>
              <a:pathLst>
                <a:path w="1179830" h="1136014">
                  <a:moveTo>
                    <a:pt x="1058265" y="0"/>
                  </a:moveTo>
                  <a:lnTo>
                    <a:pt x="121335" y="0"/>
                  </a:lnTo>
                  <a:lnTo>
                    <a:pt x="51188" y="1837"/>
                  </a:lnTo>
                  <a:lnTo>
                    <a:pt x="15166" y="14697"/>
                  </a:lnTo>
                  <a:lnTo>
                    <a:pt x="1895" y="49602"/>
                  </a:lnTo>
                  <a:lnTo>
                    <a:pt x="0" y="117576"/>
                  </a:lnTo>
                  <a:lnTo>
                    <a:pt x="0" y="548106"/>
                  </a:lnTo>
                  <a:lnTo>
                    <a:pt x="1895" y="616080"/>
                  </a:lnTo>
                  <a:lnTo>
                    <a:pt x="15166" y="650986"/>
                  </a:lnTo>
                  <a:lnTo>
                    <a:pt x="51188" y="663846"/>
                  </a:lnTo>
                  <a:lnTo>
                    <a:pt x="121335" y="665683"/>
                  </a:lnTo>
                  <a:lnTo>
                    <a:pt x="797128" y="665683"/>
                  </a:lnTo>
                  <a:lnTo>
                    <a:pt x="815606" y="763663"/>
                  </a:lnTo>
                  <a:lnTo>
                    <a:pt x="750900" y="724471"/>
                  </a:lnTo>
                  <a:lnTo>
                    <a:pt x="811530" y="1135976"/>
                  </a:lnTo>
                  <a:lnTo>
                    <a:pt x="815606" y="857719"/>
                  </a:lnTo>
                  <a:lnTo>
                    <a:pt x="904582" y="917816"/>
                  </a:lnTo>
                  <a:lnTo>
                    <a:pt x="936942" y="665683"/>
                  </a:lnTo>
                  <a:lnTo>
                    <a:pt x="1058265" y="665683"/>
                  </a:lnTo>
                  <a:lnTo>
                    <a:pt x="1128412" y="663846"/>
                  </a:lnTo>
                  <a:lnTo>
                    <a:pt x="1164434" y="650986"/>
                  </a:lnTo>
                  <a:lnTo>
                    <a:pt x="1177705" y="616080"/>
                  </a:lnTo>
                  <a:lnTo>
                    <a:pt x="1179601" y="548106"/>
                  </a:lnTo>
                  <a:lnTo>
                    <a:pt x="1179601" y="117576"/>
                  </a:lnTo>
                  <a:lnTo>
                    <a:pt x="1177705" y="49602"/>
                  </a:lnTo>
                  <a:lnTo>
                    <a:pt x="1164434" y="14697"/>
                  </a:lnTo>
                  <a:lnTo>
                    <a:pt x="1128412" y="1837"/>
                  </a:lnTo>
                  <a:lnTo>
                    <a:pt x="105826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83699" y="2381881"/>
            <a:ext cx="102552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Ap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maksud 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ras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antara 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2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AUD 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pak?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3188" y="1814690"/>
            <a:ext cx="2199640" cy="1537335"/>
          </a:xfrm>
          <a:custGeom>
            <a:avLst/>
            <a:gdLst/>
            <a:ahLst/>
            <a:cxnLst/>
            <a:rect l="l" t="t" r="r" b="b"/>
            <a:pathLst>
              <a:path w="2199640" h="1537335">
                <a:moveTo>
                  <a:pt x="2091512" y="0"/>
                </a:moveTo>
                <a:lnTo>
                  <a:pt x="108000" y="0"/>
                </a:lnTo>
                <a:lnTo>
                  <a:pt x="45562" y="1770"/>
                </a:lnTo>
                <a:lnTo>
                  <a:pt x="13500" y="14163"/>
                </a:lnTo>
                <a:lnTo>
                  <a:pt x="1687" y="47802"/>
                </a:lnTo>
                <a:lnTo>
                  <a:pt x="0" y="113309"/>
                </a:lnTo>
                <a:lnTo>
                  <a:pt x="0" y="1261490"/>
                </a:lnTo>
                <a:lnTo>
                  <a:pt x="1687" y="1326997"/>
                </a:lnTo>
                <a:lnTo>
                  <a:pt x="13500" y="1360636"/>
                </a:lnTo>
                <a:lnTo>
                  <a:pt x="45562" y="1373029"/>
                </a:lnTo>
                <a:lnTo>
                  <a:pt x="108000" y="1374800"/>
                </a:lnTo>
                <a:lnTo>
                  <a:pt x="581621" y="1374800"/>
                </a:lnTo>
                <a:lnTo>
                  <a:pt x="586714" y="1537208"/>
                </a:lnTo>
                <a:lnTo>
                  <a:pt x="694715" y="1374800"/>
                </a:lnTo>
                <a:lnTo>
                  <a:pt x="2091512" y="1374800"/>
                </a:lnTo>
                <a:lnTo>
                  <a:pt x="2153950" y="1373029"/>
                </a:lnTo>
                <a:lnTo>
                  <a:pt x="2186012" y="1360636"/>
                </a:lnTo>
                <a:lnTo>
                  <a:pt x="2197825" y="1326997"/>
                </a:lnTo>
                <a:lnTo>
                  <a:pt x="2199513" y="1261490"/>
                </a:lnTo>
                <a:lnTo>
                  <a:pt x="2199513" y="113309"/>
                </a:lnTo>
                <a:lnTo>
                  <a:pt x="2197825" y="47802"/>
                </a:lnTo>
                <a:lnTo>
                  <a:pt x="2186012" y="14163"/>
                </a:lnTo>
                <a:lnTo>
                  <a:pt x="2153950" y="1770"/>
                </a:lnTo>
                <a:lnTo>
                  <a:pt x="209151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80000" y="1831641"/>
            <a:ext cx="1942464" cy="12954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Jadi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maksudnya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pengintegrasian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2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AU</a:t>
            </a:r>
            <a:r>
              <a:rPr sz="1000" spc="-225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ini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semu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anan 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dilakuka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sat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tempa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ole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par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0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- 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Mas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arakat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Demikia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pul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 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pengelolaan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salin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ber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oordinas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dan 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be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erjasam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antar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yana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andu, 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BKB.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Para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bisa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saling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berdiskusi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untuk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melihat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perkembangan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anak- </a:t>
            </a:r>
            <a:r>
              <a:rPr sz="1000" spc="-25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menerim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yana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ds</a:t>
            </a:r>
            <a:r>
              <a:rPr sz="1000" spc="-235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7926762"/>
            <a:ext cx="5711190" cy="382905"/>
            <a:chOff x="0" y="7926762"/>
            <a:chExt cx="5711190" cy="382905"/>
          </a:xfrm>
        </p:grpSpPr>
        <p:sp>
          <p:nvSpPr>
            <p:cNvPr id="13" name="object 13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04268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28600" y="0"/>
                  </a:moveTo>
                  <a:lnTo>
                    <a:pt x="0" y="0"/>
                  </a:lnTo>
                </a:path>
                <a:path w="266700" h="266700">
                  <a:moveTo>
                    <a:pt x="266700" y="38100"/>
                  </a:moveTo>
                  <a:lnTo>
                    <a:pt x="26670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7356881"/>
            <a:ext cx="5537039" cy="6858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" y="273037"/>
            <a:ext cx="5537835" cy="7493000"/>
            <a:chOff x="266700" y="273037"/>
            <a:chExt cx="5537835" cy="7493000"/>
          </a:xfrm>
        </p:grpSpPr>
        <p:sp>
          <p:nvSpPr>
            <p:cNvPr id="4" name="object 4"/>
            <p:cNvSpPr/>
            <p:nvPr/>
          </p:nvSpPr>
          <p:spPr>
            <a:xfrm>
              <a:off x="266700" y="273037"/>
              <a:ext cx="5537835" cy="4199890"/>
            </a:xfrm>
            <a:custGeom>
              <a:avLst/>
              <a:gdLst/>
              <a:ahLst/>
              <a:cxnLst/>
              <a:rect l="l" t="t" r="r" b="b"/>
              <a:pathLst>
                <a:path w="5537835" h="4199890">
                  <a:moveTo>
                    <a:pt x="5537644" y="0"/>
                  </a:moveTo>
                  <a:lnTo>
                    <a:pt x="0" y="0"/>
                  </a:lnTo>
                  <a:lnTo>
                    <a:pt x="0" y="4199305"/>
                  </a:lnTo>
                  <a:lnTo>
                    <a:pt x="5537644" y="4199305"/>
                  </a:lnTo>
                  <a:lnTo>
                    <a:pt x="5537644" y="0"/>
                  </a:lnTo>
                  <a:close/>
                </a:path>
              </a:pathLst>
            </a:custGeom>
            <a:solidFill>
              <a:srgbClr val="DBE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5199" y="1124878"/>
              <a:ext cx="4195445" cy="4773295"/>
            </a:xfrm>
            <a:custGeom>
              <a:avLst/>
              <a:gdLst/>
              <a:ahLst/>
              <a:cxnLst/>
              <a:rect l="l" t="t" r="r" b="b"/>
              <a:pathLst>
                <a:path w="4195445" h="4773295">
                  <a:moveTo>
                    <a:pt x="4195406" y="0"/>
                  </a:moveTo>
                  <a:lnTo>
                    <a:pt x="3430770" y="140859"/>
                  </a:lnTo>
                  <a:lnTo>
                    <a:pt x="2747849" y="192619"/>
                  </a:lnTo>
                  <a:lnTo>
                    <a:pt x="1761408" y="159603"/>
                  </a:lnTo>
                  <a:lnTo>
                    <a:pt x="86207" y="46139"/>
                  </a:lnTo>
                  <a:lnTo>
                    <a:pt x="271475" y="1434391"/>
                  </a:lnTo>
                  <a:lnTo>
                    <a:pt x="353102" y="2245090"/>
                  </a:lnTo>
                  <a:lnTo>
                    <a:pt x="348974" y="2791389"/>
                  </a:lnTo>
                  <a:lnTo>
                    <a:pt x="276974" y="3386442"/>
                  </a:lnTo>
                  <a:lnTo>
                    <a:pt x="177461" y="4010262"/>
                  </a:lnTo>
                  <a:lnTo>
                    <a:pt x="88499" y="4441720"/>
                  </a:lnTo>
                  <a:lnTo>
                    <a:pt x="24532" y="4692226"/>
                  </a:lnTo>
                  <a:lnTo>
                    <a:pt x="0" y="4773193"/>
                  </a:lnTo>
                  <a:lnTo>
                    <a:pt x="1600516" y="4490797"/>
                  </a:lnTo>
                  <a:lnTo>
                    <a:pt x="2531132" y="4392544"/>
                  </a:lnTo>
                  <a:lnTo>
                    <a:pt x="3149247" y="4474725"/>
                  </a:lnTo>
                  <a:lnTo>
                    <a:pt x="3812260" y="4733632"/>
                  </a:lnTo>
                  <a:lnTo>
                    <a:pt x="3738176" y="3181708"/>
                  </a:lnTo>
                  <a:lnTo>
                    <a:pt x="3722462" y="2283772"/>
                  </a:lnTo>
                  <a:lnTo>
                    <a:pt x="3773198" y="1697258"/>
                  </a:lnTo>
                  <a:lnTo>
                    <a:pt x="3898468" y="1079601"/>
                  </a:lnTo>
                  <a:lnTo>
                    <a:pt x="4037806" y="490491"/>
                  </a:lnTo>
                  <a:lnTo>
                    <a:pt x="4129552" y="166092"/>
                  </a:lnTo>
                  <a:lnTo>
                    <a:pt x="4179990" y="28547"/>
                  </a:lnTo>
                  <a:lnTo>
                    <a:pt x="4195406" y="0"/>
                  </a:lnTo>
                  <a:close/>
                </a:path>
              </a:pathLst>
            </a:custGeom>
            <a:solidFill>
              <a:srgbClr val="ED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0575" y="1397713"/>
              <a:ext cx="194310" cy="2962275"/>
            </a:xfrm>
            <a:custGeom>
              <a:avLst/>
              <a:gdLst/>
              <a:ahLst/>
              <a:cxnLst/>
              <a:rect l="l" t="t" r="r" b="b"/>
              <a:pathLst>
                <a:path w="194309" h="2962275">
                  <a:moveTo>
                    <a:pt x="0" y="0"/>
                  </a:moveTo>
                  <a:lnTo>
                    <a:pt x="7653" y="62191"/>
                  </a:lnTo>
                  <a:lnTo>
                    <a:pt x="15936" y="130667"/>
                  </a:lnTo>
                  <a:lnTo>
                    <a:pt x="24769" y="205035"/>
                  </a:lnTo>
                  <a:lnTo>
                    <a:pt x="29366" y="244306"/>
                  </a:lnTo>
                  <a:lnTo>
                    <a:pt x="34069" y="284902"/>
                  </a:lnTo>
                  <a:lnTo>
                    <a:pt x="38870" y="326775"/>
                  </a:lnTo>
                  <a:lnTo>
                    <a:pt x="43756" y="369875"/>
                  </a:lnTo>
                  <a:lnTo>
                    <a:pt x="48720" y="414153"/>
                  </a:lnTo>
                  <a:lnTo>
                    <a:pt x="53749" y="459560"/>
                  </a:lnTo>
                  <a:lnTo>
                    <a:pt x="58835" y="506047"/>
                  </a:lnTo>
                  <a:lnTo>
                    <a:pt x="63966" y="553565"/>
                  </a:lnTo>
                  <a:lnTo>
                    <a:pt x="69133" y="602065"/>
                  </a:lnTo>
                  <a:lnTo>
                    <a:pt x="74326" y="651497"/>
                  </a:lnTo>
                  <a:lnTo>
                    <a:pt x="79535" y="701812"/>
                  </a:lnTo>
                  <a:lnTo>
                    <a:pt x="84749" y="752962"/>
                  </a:lnTo>
                  <a:lnTo>
                    <a:pt x="89958" y="804897"/>
                  </a:lnTo>
                  <a:lnTo>
                    <a:pt x="95152" y="857568"/>
                  </a:lnTo>
                  <a:lnTo>
                    <a:pt x="100321" y="910926"/>
                  </a:lnTo>
                  <a:lnTo>
                    <a:pt x="105455" y="964922"/>
                  </a:lnTo>
                  <a:lnTo>
                    <a:pt x="110544" y="1019506"/>
                  </a:lnTo>
                  <a:lnTo>
                    <a:pt x="115577" y="1074629"/>
                  </a:lnTo>
                  <a:lnTo>
                    <a:pt x="120545" y="1130244"/>
                  </a:lnTo>
                  <a:lnTo>
                    <a:pt x="125437" y="1186299"/>
                  </a:lnTo>
                  <a:lnTo>
                    <a:pt x="130243" y="1242746"/>
                  </a:lnTo>
                  <a:lnTo>
                    <a:pt x="134953" y="1299537"/>
                  </a:lnTo>
                  <a:lnTo>
                    <a:pt x="139557" y="1356621"/>
                  </a:lnTo>
                  <a:lnTo>
                    <a:pt x="144044" y="1413950"/>
                  </a:lnTo>
                  <a:lnTo>
                    <a:pt x="148405" y="1471475"/>
                  </a:lnTo>
                  <a:lnTo>
                    <a:pt x="152630" y="1529146"/>
                  </a:lnTo>
                  <a:lnTo>
                    <a:pt x="156707" y="1586915"/>
                  </a:lnTo>
                  <a:lnTo>
                    <a:pt x="160628" y="1644732"/>
                  </a:lnTo>
                  <a:lnTo>
                    <a:pt x="164382" y="1702547"/>
                  </a:lnTo>
                  <a:lnTo>
                    <a:pt x="167958" y="1760313"/>
                  </a:lnTo>
                  <a:lnTo>
                    <a:pt x="171347" y="1817980"/>
                  </a:lnTo>
                  <a:lnTo>
                    <a:pt x="174539" y="1875498"/>
                  </a:lnTo>
                  <a:lnTo>
                    <a:pt x="177523" y="1932819"/>
                  </a:lnTo>
                  <a:lnTo>
                    <a:pt x="180290" y="1989894"/>
                  </a:lnTo>
                  <a:lnTo>
                    <a:pt x="182828" y="2046672"/>
                  </a:lnTo>
                  <a:lnTo>
                    <a:pt x="185129" y="2103106"/>
                  </a:lnTo>
                  <a:lnTo>
                    <a:pt x="187181" y="2159146"/>
                  </a:lnTo>
                  <a:lnTo>
                    <a:pt x="188975" y="2214743"/>
                  </a:lnTo>
                  <a:lnTo>
                    <a:pt x="190501" y="2269848"/>
                  </a:lnTo>
                  <a:lnTo>
                    <a:pt x="191748" y="2324411"/>
                  </a:lnTo>
                  <a:lnTo>
                    <a:pt x="192706" y="2378384"/>
                  </a:lnTo>
                  <a:lnTo>
                    <a:pt x="193365" y="2431718"/>
                  </a:lnTo>
                  <a:lnTo>
                    <a:pt x="193715" y="2484362"/>
                  </a:lnTo>
                  <a:lnTo>
                    <a:pt x="193746" y="2536269"/>
                  </a:lnTo>
                  <a:lnTo>
                    <a:pt x="193448" y="2587389"/>
                  </a:lnTo>
                  <a:lnTo>
                    <a:pt x="192811" y="2637673"/>
                  </a:lnTo>
                  <a:lnTo>
                    <a:pt x="191823" y="2687071"/>
                  </a:lnTo>
                  <a:lnTo>
                    <a:pt x="190476" y="2735536"/>
                  </a:lnTo>
                  <a:lnTo>
                    <a:pt x="188759" y="2783016"/>
                  </a:lnTo>
                  <a:lnTo>
                    <a:pt x="186662" y="2829465"/>
                  </a:lnTo>
                  <a:lnTo>
                    <a:pt x="184175" y="2874831"/>
                  </a:lnTo>
                  <a:lnTo>
                    <a:pt x="181288" y="2919067"/>
                  </a:lnTo>
                  <a:lnTo>
                    <a:pt x="177990" y="2962122"/>
                  </a:lnTo>
                </a:path>
              </a:pathLst>
            </a:custGeom>
            <a:ln w="3810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908" y="4721448"/>
              <a:ext cx="207010" cy="1040765"/>
            </a:xfrm>
            <a:custGeom>
              <a:avLst/>
              <a:gdLst/>
              <a:ahLst/>
              <a:cxnLst/>
              <a:rect l="l" t="t" r="r" b="b"/>
              <a:pathLst>
                <a:path w="207009" h="1040764">
                  <a:moveTo>
                    <a:pt x="206844" y="0"/>
                  </a:moveTo>
                  <a:lnTo>
                    <a:pt x="195338" y="74594"/>
                  </a:lnTo>
                  <a:lnTo>
                    <a:pt x="183860" y="146576"/>
                  </a:lnTo>
                  <a:lnTo>
                    <a:pt x="172431" y="215964"/>
                  </a:lnTo>
                  <a:lnTo>
                    <a:pt x="161075" y="282773"/>
                  </a:lnTo>
                  <a:lnTo>
                    <a:pt x="149811" y="347023"/>
                  </a:lnTo>
                  <a:lnTo>
                    <a:pt x="138663" y="408728"/>
                  </a:lnTo>
                  <a:lnTo>
                    <a:pt x="127651" y="467908"/>
                  </a:lnTo>
                  <a:lnTo>
                    <a:pt x="116798" y="524578"/>
                  </a:lnTo>
                  <a:lnTo>
                    <a:pt x="106125" y="578757"/>
                  </a:lnTo>
                  <a:lnTo>
                    <a:pt x="95654" y="630460"/>
                  </a:lnTo>
                  <a:lnTo>
                    <a:pt x="85407" y="679706"/>
                  </a:lnTo>
                  <a:lnTo>
                    <a:pt x="75405" y="726511"/>
                  </a:lnTo>
                  <a:lnTo>
                    <a:pt x="65669" y="770893"/>
                  </a:lnTo>
                  <a:lnTo>
                    <a:pt x="56222" y="812869"/>
                  </a:lnTo>
                  <a:lnTo>
                    <a:pt x="47086" y="852456"/>
                  </a:lnTo>
                  <a:lnTo>
                    <a:pt x="38282" y="889670"/>
                  </a:lnTo>
                  <a:lnTo>
                    <a:pt x="21756" y="957052"/>
                  </a:lnTo>
                  <a:lnTo>
                    <a:pt x="6818" y="1015152"/>
                  </a:lnTo>
                  <a:lnTo>
                    <a:pt x="0" y="1040765"/>
                  </a:lnTo>
                </a:path>
              </a:pathLst>
            </a:custGeom>
            <a:ln w="3810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4166" y="5663231"/>
              <a:ext cx="3455035" cy="198120"/>
            </a:xfrm>
            <a:custGeom>
              <a:avLst/>
              <a:gdLst/>
              <a:ahLst/>
              <a:cxnLst/>
              <a:rect l="l" t="t" r="r" b="b"/>
              <a:pathLst>
                <a:path w="3455035" h="198120">
                  <a:moveTo>
                    <a:pt x="0" y="198101"/>
                  </a:moveTo>
                  <a:lnTo>
                    <a:pt x="58507" y="188909"/>
                  </a:lnTo>
                  <a:lnTo>
                    <a:pt x="122913" y="179037"/>
                  </a:lnTo>
                  <a:lnTo>
                    <a:pt x="192903" y="168591"/>
                  </a:lnTo>
                  <a:lnTo>
                    <a:pt x="268162" y="157676"/>
                  </a:lnTo>
                  <a:lnTo>
                    <a:pt x="307669" y="152074"/>
                  </a:lnTo>
                  <a:lnTo>
                    <a:pt x="348375" y="146395"/>
                  </a:lnTo>
                  <a:lnTo>
                    <a:pt x="390241" y="140650"/>
                  </a:lnTo>
                  <a:lnTo>
                    <a:pt x="433227" y="134854"/>
                  </a:lnTo>
                  <a:lnTo>
                    <a:pt x="477293" y="129018"/>
                  </a:lnTo>
                  <a:lnTo>
                    <a:pt x="522402" y="123157"/>
                  </a:lnTo>
                  <a:lnTo>
                    <a:pt x="568512" y="117282"/>
                  </a:lnTo>
                  <a:lnTo>
                    <a:pt x="615585" y="111409"/>
                  </a:lnTo>
                  <a:lnTo>
                    <a:pt x="663581" y="105548"/>
                  </a:lnTo>
                  <a:lnTo>
                    <a:pt x="712461" y="99714"/>
                  </a:lnTo>
                  <a:lnTo>
                    <a:pt x="762186" y="93920"/>
                  </a:lnTo>
                  <a:lnTo>
                    <a:pt x="812715" y="88178"/>
                  </a:lnTo>
                  <a:lnTo>
                    <a:pt x="864011" y="82502"/>
                  </a:lnTo>
                  <a:lnTo>
                    <a:pt x="916033" y="76904"/>
                  </a:lnTo>
                  <a:lnTo>
                    <a:pt x="968741" y="71399"/>
                  </a:lnTo>
                  <a:lnTo>
                    <a:pt x="1022098" y="65998"/>
                  </a:lnTo>
                  <a:lnTo>
                    <a:pt x="1076062" y="60716"/>
                  </a:lnTo>
                  <a:lnTo>
                    <a:pt x="1130595" y="55564"/>
                  </a:lnTo>
                  <a:lnTo>
                    <a:pt x="1185658" y="50557"/>
                  </a:lnTo>
                  <a:lnTo>
                    <a:pt x="1241210" y="45707"/>
                  </a:lnTo>
                  <a:lnTo>
                    <a:pt x="1297214" y="41028"/>
                  </a:lnTo>
                  <a:lnTo>
                    <a:pt x="1353628" y="36532"/>
                  </a:lnTo>
                  <a:lnTo>
                    <a:pt x="1410414" y="32232"/>
                  </a:lnTo>
                  <a:lnTo>
                    <a:pt x="1467533" y="28142"/>
                  </a:lnTo>
                  <a:lnTo>
                    <a:pt x="1524944" y="24275"/>
                  </a:lnTo>
                  <a:lnTo>
                    <a:pt x="1582609" y="20644"/>
                  </a:lnTo>
                  <a:lnTo>
                    <a:pt x="1640489" y="17261"/>
                  </a:lnTo>
                  <a:lnTo>
                    <a:pt x="1698543" y="14140"/>
                  </a:lnTo>
                  <a:lnTo>
                    <a:pt x="1756733" y="11295"/>
                  </a:lnTo>
                  <a:lnTo>
                    <a:pt x="1815019" y="8737"/>
                  </a:lnTo>
                  <a:lnTo>
                    <a:pt x="1873361" y="6481"/>
                  </a:lnTo>
                  <a:lnTo>
                    <a:pt x="1931721" y="4538"/>
                  </a:lnTo>
                  <a:lnTo>
                    <a:pt x="1990058" y="2924"/>
                  </a:lnTo>
                  <a:lnTo>
                    <a:pt x="2048335" y="1649"/>
                  </a:lnTo>
                  <a:lnTo>
                    <a:pt x="2106510" y="728"/>
                  </a:lnTo>
                  <a:lnTo>
                    <a:pt x="2164545" y="174"/>
                  </a:lnTo>
                  <a:lnTo>
                    <a:pt x="2222400" y="0"/>
                  </a:lnTo>
                  <a:lnTo>
                    <a:pt x="2280036" y="218"/>
                  </a:lnTo>
                  <a:lnTo>
                    <a:pt x="2337414" y="842"/>
                  </a:lnTo>
                  <a:lnTo>
                    <a:pt x="2394494" y="1884"/>
                  </a:lnTo>
                  <a:lnTo>
                    <a:pt x="2451236" y="3359"/>
                  </a:lnTo>
                  <a:lnTo>
                    <a:pt x="2507602" y="5279"/>
                  </a:lnTo>
                  <a:lnTo>
                    <a:pt x="2563552" y="7657"/>
                  </a:lnTo>
                  <a:lnTo>
                    <a:pt x="2619047" y="10507"/>
                  </a:lnTo>
                  <a:lnTo>
                    <a:pt x="2674046" y="13840"/>
                  </a:lnTo>
                  <a:lnTo>
                    <a:pt x="2728512" y="17671"/>
                  </a:lnTo>
                  <a:lnTo>
                    <a:pt x="2782404" y="22013"/>
                  </a:lnTo>
                  <a:lnTo>
                    <a:pt x="2835683" y="26878"/>
                  </a:lnTo>
                  <a:lnTo>
                    <a:pt x="2888309" y="32280"/>
                  </a:lnTo>
                  <a:lnTo>
                    <a:pt x="2940244" y="38231"/>
                  </a:lnTo>
                  <a:lnTo>
                    <a:pt x="2991448" y="44745"/>
                  </a:lnTo>
                  <a:lnTo>
                    <a:pt x="3041881" y="51835"/>
                  </a:lnTo>
                  <a:lnTo>
                    <a:pt x="3091504" y="59515"/>
                  </a:lnTo>
                  <a:lnTo>
                    <a:pt x="3140277" y="67796"/>
                  </a:lnTo>
                  <a:lnTo>
                    <a:pt x="3188162" y="76692"/>
                  </a:lnTo>
                  <a:lnTo>
                    <a:pt x="3235119" y="86216"/>
                  </a:lnTo>
                  <a:lnTo>
                    <a:pt x="3281108" y="96382"/>
                  </a:lnTo>
                  <a:lnTo>
                    <a:pt x="3326091" y="107202"/>
                  </a:lnTo>
                  <a:lnTo>
                    <a:pt x="3370027" y="118690"/>
                  </a:lnTo>
                  <a:lnTo>
                    <a:pt x="3412877" y="130858"/>
                  </a:lnTo>
                  <a:lnTo>
                    <a:pt x="3454603" y="143720"/>
                  </a:lnTo>
                </a:path>
              </a:pathLst>
            </a:custGeom>
            <a:ln w="3810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7043" y="2354337"/>
              <a:ext cx="98425" cy="3275965"/>
            </a:xfrm>
            <a:custGeom>
              <a:avLst/>
              <a:gdLst/>
              <a:ahLst/>
              <a:cxnLst/>
              <a:rect l="l" t="t" r="r" b="b"/>
              <a:pathLst>
                <a:path w="98425" h="3275965">
                  <a:moveTo>
                    <a:pt x="30410" y="3275533"/>
                  </a:moveTo>
                  <a:lnTo>
                    <a:pt x="28027" y="3214419"/>
                  </a:lnTo>
                  <a:lnTo>
                    <a:pt x="25523" y="3147212"/>
                  </a:lnTo>
                  <a:lnTo>
                    <a:pt x="22938" y="3074263"/>
                  </a:lnTo>
                  <a:lnTo>
                    <a:pt x="21627" y="3035745"/>
                  </a:lnTo>
                  <a:lnTo>
                    <a:pt x="20311" y="2995924"/>
                  </a:lnTo>
                  <a:lnTo>
                    <a:pt x="18995" y="2954843"/>
                  </a:lnTo>
                  <a:lnTo>
                    <a:pt x="17683" y="2912546"/>
                  </a:lnTo>
                  <a:lnTo>
                    <a:pt x="16381" y="2869077"/>
                  </a:lnTo>
                  <a:lnTo>
                    <a:pt x="15093" y="2824481"/>
                  </a:lnTo>
                  <a:lnTo>
                    <a:pt x="13825" y="2778800"/>
                  </a:lnTo>
                  <a:lnTo>
                    <a:pt x="12581" y="2732080"/>
                  </a:lnTo>
                  <a:lnTo>
                    <a:pt x="11367" y="2684364"/>
                  </a:lnTo>
                  <a:lnTo>
                    <a:pt x="10187" y="2635695"/>
                  </a:lnTo>
                  <a:lnTo>
                    <a:pt x="9047" y="2586119"/>
                  </a:lnTo>
                  <a:lnTo>
                    <a:pt x="7951" y="2535678"/>
                  </a:lnTo>
                  <a:lnTo>
                    <a:pt x="6904" y="2484418"/>
                  </a:lnTo>
                  <a:lnTo>
                    <a:pt x="5911" y="2432381"/>
                  </a:lnTo>
                  <a:lnTo>
                    <a:pt x="4978" y="2379612"/>
                  </a:lnTo>
                  <a:lnTo>
                    <a:pt x="4109" y="2326154"/>
                  </a:lnTo>
                  <a:lnTo>
                    <a:pt x="3309" y="2272052"/>
                  </a:lnTo>
                  <a:lnTo>
                    <a:pt x="2584" y="2217350"/>
                  </a:lnTo>
                  <a:lnTo>
                    <a:pt x="1937" y="2162091"/>
                  </a:lnTo>
                  <a:lnTo>
                    <a:pt x="1375" y="2106320"/>
                  </a:lnTo>
                  <a:lnTo>
                    <a:pt x="902" y="2050080"/>
                  </a:lnTo>
                  <a:lnTo>
                    <a:pt x="523" y="1993416"/>
                  </a:lnTo>
                  <a:lnTo>
                    <a:pt x="243" y="1936371"/>
                  </a:lnTo>
                  <a:lnTo>
                    <a:pt x="67" y="1878989"/>
                  </a:lnTo>
                  <a:lnTo>
                    <a:pt x="0" y="1821314"/>
                  </a:lnTo>
                  <a:lnTo>
                    <a:pt x="46" y="1763391"/>
                  </a:lnTo>
                  <a:lnTo>
                    <a:pt x="212" y="1705263"/>
                  </a:lnTo>
                  <a:lnTo>
                    <a:pt x="502" y="1646974"/>
                  </a:lnTo>
                  <a:lnTo>
                    <a:pt x="920" y="1588567"/>
                  </a:lnTo>
                  <a:lnTo>
                    <a:pt x="1473" y="1530088"/>
                  </a:lnTo>
                  <a:lnTo>
                    <a:pt x="2164" y="1471580"/>
                  </a:lnTo>
                  <a:lnTo>
                    <a:pt x="2999" y="1413087"/>
                  </a:lnTo>
                  <a:lnTo>
                    <a:pt x="3983" y="1354653"/>
                  </a:lnTo>
                  <a:lnTo>
                    <a:pt x="5120" y="1296321"/>
                  </a:lnTo>
                  <a:lnTo>
                    <a:pt x="6417" y="1238136"/>
                  </a:lnTo>
                  <a:lnTo>
                    <a:pt x="7876" y="1180142"/>
                  </a:lnTo>
                  <a:lnTo>
                    <a:pt x="9505" y="1122383"/>
                  </a:lnTo>
                  <a:lnTo>
                    <a:pt x="11307" y="1064902"/>
                  </a:lnTo>
                  <a:lnTo>
                    <a:pt x="13288" y="1007743"/>
                  </a:lnTo>
                  <a:lnTo>
                    <a:pt x="15452" y="950952"/>
                  </a:lnTo>
                  <a:lnTo>
                    <a:pt x="17805" y="894570"/>
                  </a:lnTo>
                  <a:lnTo>
                    <a:pt x="20351" y="838643"/>
                  </a:lnTo>
                  <a:lnTo>
                    <a:pt x="23096" y="783215"/>
                  </a:lnTo>
                  <a:lnTo>
                    <a:pt x="26044" y="728329"/>
                  </a:lnTo>
                  <a:lnTo>
                    <a:pt x="29201" y="674029"/>
                  </a:lnTo>
                  <a:lnTo>
                    <a:pt x="32571" y="620359"/>
                  </a:lnTo>
                  <a:lnTo>
                    <a:pt x="36160" y="567363"/>
                  </a:lnTo>
                  <a:lnTo>
                    <a:pt x="39971" y="515086"/>
                  </a:lnTo>
                  <a:lnTo>
                    <a:pt x="44011" y="463570"/>
                  </a:lnTo>
                  <a:lnTo>
                    <a:pt x="48285" y="412861"/>
                  </a:lnTo>
                  <a:lnTo>
                    <a:pt x="52796" y="363002"/>
                  </a:lnTo>
                  <a:lnTo>
                    <a:pt x="57551" y="314036"/>
                  </a:lnTo>
                  <a:lnTo>
                    <a:pt x="62554" y="266009"/>
                  </a:lnTo>
                  <a:lnTo>
                    <a:pt x="67810" y="218963"/>
                  </a:lnTo>
                  <a:lnTo>
                    <a:pt x="73325" y="172943"/>
                  </a:lnTo>
                  <a:lnTo>
                    <a:pt x="79102" y="127992"/>
                  </a:lnTo>
                  <a:lnTo>
                    <a:pt x="85148" y="84156"/>
                  </a:lnTo>
                  <a:lnTo>
                    <a:pt x="91466" y="41477"/>
                  </a:lnTo>
                  <a:lnTo>
                    <a:pt x="98063" y="0"/>
                  </a:lnTo>
                </a:path>
              </a:pathLst>
            </a:custGeom>
            <a:ln w="3810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69918" y="1254049"/>
              <a:ext cx="197485" cy="745490"/>
            </a:xfrm>
            <a:custGeom>
              <a:avLst/>
              <a:gdLst/>
              <a:ahLst/>
              <a:cxnLst/>
              <a:rect l="l" t="t" r="r" b="b"/>
              <a:pathLst>
                <a:path w="197485" h="745489">
                  <a:moveTo>
                    <a:pt x="0" y="745274"/>
                  </a:moveTo>
                  <a:lnTo>
                    <a:pt x="18443" y="665887"/>
                  </a:lnTo>
                  <a:lnTo>
                    <a:pt x="36074" y="591418"/>
                  </a:lnTo>
                  <a:lnTo>
                    <a:pt x="52904" y="521711"/>
                  </a:lnTo>
                  <a:lnTo>
                    <a:pt x="68946" y="456610"/>
                  </a:lnTo>
                  <a:lnTo>
                    <a:pt x="84212" y="395960"/>
                  </a:lnTo>
                  <a:lnTo>
                    <a:pt x="98716" y="339605"/>
                  </a:lnTo>
                  <a:lnTo>
                    <a:pt x="112469" y="287389"/>
                  </a:lnTo>
                  <a:lnTo>
                    <a:pt x="125485" y="239157"/>
                  </a:lnTo>
                  <a:lnTo>
                    <a:pt x="137775" y="194753"/>
                  </a:lnTo>
                  <a:lnTo>
                    <a:pt x="149352" y="154021"/>
                  </a:lnTo>
                  <a:lnTo>
                    <a:pt x="160230" y="116806"/>
                  </a:lnTo>
                  <a:lnTo>
                    <a:pt x="179934" y="52303"/>
                  </a:lnTo>
                  <a:lnTo>
                    <a:pt x="188787" y="24704"/>
                  </a:lnTo>
                  <a:lnTo>
                    <a:pt x="196989" y="0"/>
                  </a:lnTo>
                </a:path>
              </a:pathLst>
            </a:custGeom>
            <a:ln w="3810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8095" y="1157943"/>
              <a:ext cx="3744595" cy="93345"/>
            </a:xfrm>
            <a:custGeom>
              <a:avLst/>
              <a:gdLst/>
              <a:ahLst/>
              <a:cxnLst/>
              <a:rect l="l" t="t" r="r" b="b"/>
              <a:pathLst>
                <a:path w="3744595" h="93344">
                  <a:moveTo>
                    <a:pt x="3744467" y="0"/>
                  </a:moveTo>
                  <a:lnTo>
                    <a:pt x="3705691" y="4858"/>
                  </a:lnTo>
                  <a:lnTo>
                    <a:pt x="3663659" y="9881"/>
                  </a:lnTo>
                  <a:lnTo>
                    <a:pt x="3618354" y="15034"/>
                  </a:lnTo>
                  <a:lnTo>
                    <a:pt x="3569757" y="20282"/>
                  </a:lnTo>
                  <a:lnTo>
                    <a:pt x="3517849" y="25592"/>
                  </a:lnTo>
                  <a:lnTo>
                    <a:pt x="3462614" y="30928"/>
                  </a:lnTo>
                  <a:lnTo>
                    <a:pt x="3404031" y="36258"/>
                  </a:lnTo>
                  <a:lnTo>
                    <a:pt x="3342084" y="41546"/>
                  </a:lnTo>
                  <a:lnTo>
                    <a:pt x="3276754" y="46759"/>
                  </a:lnTo>
                  <a:lnTo>
                    <a:pt x="3208023" y="51862"/>
                  </a:lnTo>
                  <a:lnTo>
                    <a:pt x="3135872" y="56821"/>
                  </a:lnTo>
                  <a:lnTo>
                    <a:pt x="3060283" y="61602"/>
                  </a:lnTo>
                  <a:lnTo>
                    <a:pt x="3021194" y="63915"/>
                  </a:lnTo>
                  <a:lnTo>
                    <a:pt x="2981239" y="66170"/>
                  </a:lnTo>
                  <a:lnTo>
                    <a:pt x="2940415" y="68364"/>
                  </a:lnTo>
                  <a:lnTo>
                    <a:pt x="2898720" y="70493"/>
                  </a:lnTo>
                  <a:lnTo>
                    <a:pt x="2856153" y="72550"/>
                  </a:lnTo>
                  <a:lnTo>
                    <a:pt x="2812709" y="74534"/>
                  </a:lnTo>
                  <a:lnTo>
                    <a:pt x="2768389" y="76439"/>
                  </a:lnTo>
                  <a:lnTo>
                    <a:pt x="2723188" y="78260"/>
                  </a:lnTo>
                  <a:lnTo>
                    <a:pt x="2677105" y="79995"/>
                  </a:lnTo>
                  <a:lnTo>
                    <a:pt x="2630137" y="81637"/>
                  </a:lnTo>
                  <a:lnTo>
                    <a:pt x="2582283" y="83184"/>
                  </a:lnTo>
                  <a:lnTo>
                    <a:pt x="2533540" y="84631"/>
                  </a:lnTo>
                  <a:lnTo>
                    <a:pt x="2483905" y="85974"/>
                  </a:lnTo>
                  <a:lnTo>
                    <a:pt x="2433377" y="87208"/>
                  </a:lnTo>
                  <a:lnTo>
                    <a:pt x="2381953" y="88328"/>
                  </a:lnTo>
                  <a:lnTo>
                    <a:pt x="2329631" y="89332"/>
                  </a:lnTo>
                  <a:lnTo>
                    <a:pt x="2276408" y="90214"/>
                  </a:lnTo>
                  <a:lnTo>
                    <a:pt x="2222283" y="90970"/>
                  </a:lnTo>
                  <a:lnTo>
                    <a:pt x="2167252" y="91597"/>
                  </a:lnTo>
                  <a:lnTo>
                    <a:pt x="2111314" y="92089"/>
                  </a:lnTo>
                  <a:lnTo>
                    <a:pt x="2054467" y="92442"/>
                  </a:lnTo>
                  <a:lnTo>
                    <a:pt x="1996708" y="92653"/>
                  </a:lnTo>
                  <a:lnTo>
                    <a:pt x="1938035" y="92716"/>
                  </a:lnTo>
                  <a:lnTo>
                    <a:pt x="1878445" y="92628"/>
                  </a:lnTo>
                  <a:lnTo>
                    <a:pt x="1817937" y="92384"/>
                  </a:lnTo>
                  <a:lnTo>
                    <a:pt x="1756508" y="91980"/>
                  </a:lnTo>
                  <a:lnTo>
                    <a:pt x="1694156" y="91412"/>
                  </a:lnTo>
                  <a:lnTo>
                    <a:pt x="1630878" y="90676"/>
                  </a:lnTo>
                  <a:lnTo>
                    <a:pt x="1566672" y="89766"/>
                  </a:lnTo>
                  <a:lnTo>
                    <a:pt x="1501536" y="88680"/>
                  </a:lnTo>
                  <a:lnTo>
                    <a:pt x="1435468" y="87412"/>
                  </a:lnTo>
                  <a:lnTo>
                    <a:pt x="1368465" y="85958"/>
                  </a:lnTo>
                  <a:lnTo>
                    <a:pt x="1300526" y="84315"/>
                  </a:lnTo>
                  <a:lnTo>
                    <a:pt x="1231647" y="82477"/>
                  </a:lnTo>
                  <a:lnTo>
                    <a:pt x="1161827" y="80441"/>
                  </a:lnTo>
                  <a:lnTo>
                    <a:pt x="1091063" y="78203"/>
                  </a:lnTo>
                  <a:lnTo>
                    <a:pt x="1019353" y="75757"/>
                  </a:lnTo>
                  <a:lnTo>
                    <a:pt x="946695" y="73100"/>
                  </a:lnTo>
                  <a:lnTo>
                    <a:pt x="873086" y="70227"/>
                  </a:lnTo>
                  <a:lnTo>
                    <a:pt x="798524" y="67134"/>
                  </a:lnTo>
                  <a:lnTo>
                    <a:pt x="723007" y="63818"/>
                  </a:lnTo>
                  <a:lnTo>
                    <a:pt x="646533" y="60273"/>
                  </a:lnTo>
                  <a:lnTo>
                    <a:pt x="569099" y="56495"/>
                  </a:lnTo>
                  <a:lnTo>
                    <a:pt x="490703" y="52480"/>
                  </a:lnTo>
                  <a:lnTo>
                    <a:pt x="411343" y="48224"/>
                  </a:lnTo>
                  <a:lnTo>
                    <a:pt x="331017" y="43723"/>
                  </a:lnTo>
                  <a:lnTo>
                    <a:pt x="249721" y="38972"/>
                  </a:lnTo>
                  <a:lnTo>
                    <a:pt x="167455" y="33967"/>
                  </a:lnTo>
                  <a:lnTo>
                    <a:pt x="84215" y="28703"/>
                  </a:lnTo>
                  <a:lnTo>
                    <a:pt x="0" y="23177"/>
                  </a:lnTo>
                </a:path>
              </a:pathLst>
            </a:custGeom>
            <a:ln w="38099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2349" y="4435690"/>
              <a:ext cx="19050" cy="146050"/>
            </a:xfrm>
            <a:custGeom>
              <a:avLst/>
              <a:gdLst/>
              <a:ahLst/>
              <a:cxnLst/>
              <a:rect l="l" t="t" r="r" b="b"/>
              <a:pathLst>
                <a:path w="19050" h="146050">
                  <a:moveTo>
                    <a:pt x="19050" y="0"/>
                  </a:moveTo>
                  <a:lnTo>
                    <a:pt x="14649" y="38461"/>
                  </a:lnTo>
                  <a:lnTo>
                    <a:pt x="7372" y="93332"/>
                  </a:lnTo>
                  <a:lnTo>
                    <a:pt x="2457" y="128379"/>
                  </a:lnTo>
                  <a:lnTo>
                    <a:pt x="0" y="145719"/>
                  </a:lnTo>
                </a:path>
              </a:pathLst>
            </a:custGeom>
            <a:ln w="38100">
              <a:solidFill>
                <a:srgbClr val="A2D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154" y="5811341"/>
              <a:ext cx="110997" cy="1057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9682" y="5763259"/>
              <a:ext cx="106832" cy="114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9331" y="2116999"/>
              <a:ext cx="68605" cy="1812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9095" y="1105826"/>
              <a:ext cx="110553" cy="1013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362" y="1151965"/>
              <a:ext cx="111429" cy="1136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699" y="3915143"/>
              <a:ext cx="2249528" cy="385035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52077" y="7609151"/>
            <a:ext cx="158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40AD49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0000" y="1454193"/>
            <a:ext cx="299910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Permendagri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No</a:t>
            </a:r>
            <a:r>
              <a:rPr sz="10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19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2011,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Pasal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4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dikatakan</a:t>
            </a:r>
            <a:r>
              <a:rPr sz="10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bahwa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proses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mekanisme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pengintegrasian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lain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adalah: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241300" marR="635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Mekanisme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penyelenggaraan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melakukan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identifikasi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potensi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memetakan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potensi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permasalahan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suat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wila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meliputi:</a:t>
            </a:r>
            <a:endParaRPr sz="1000">
              <a:latin typeface="Microsoft Sans Serif"/>
              <a:cs typeface="Microsoft Sans Serif"/>
            </a:endParaRPr>
          </a:p>
          <a:p>
            <a:pPr marL="457200" marR="7620" lvl="1" indent="-228600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gambaran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kondisi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akan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melakukan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rasia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yana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dasa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endParaRPr sz="1000">
              <a:latin typeface="Microsoft Sans Serif"/>
              <a:cs typeface="Microsoft Sans Serif"/>
            </a:endParaRPr>
          </a:p>
          <a:p>
            <a:pPr marL="457200" lvl="1" indent="-229235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jumlah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mempunyai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usia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0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tahun;</a:t>
            </a:r>
            <a:endParaRPr sz="1000">
              <a:latin typeface="Microsoft Sans Serif"/>
              <a:cs typeface="Microsoft Sans Serif"/>
            </a:endParaRPr>
          </a:p>
          <a:p>
            <a:pPr marL="457200" lvl="1" indent="-229235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bersedi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membant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dala</a:t>
            </a:r>
            <a:r>
              <a:rPr sz="1000" spc="-275" dirty="0">
                <a:solidFill>
                  <a:srgbClr val="231F20"/>
                </a:solidFill>
                <a:latin typeface="Microsoft Sans Serif"/>
                <a:cs typeface="Microsoft Sans Serif"/>
              </a:rPr>
              <a:t>m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egiatan;</a:t>
            </a:r>
            <a:endParaRPr sz="1000">
              <a:latin typeface="Microsoft Sans Serif"/>
              <a:cs typeface="Microsoft Sans Serif"/>
            </a:endParaRPr>
          </a:p>
          <a:p>
            <a:pPr marL="457200" marR="6350" lvl="1" indent="-228600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kepedulian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partisipasi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untuk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mendukung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egiatan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endParaRPr sz="1000">
              <a:latin typeface="Microsoft Sans Serif"/>
              <a:cs typeface="Microsoft Sans Serif"/>
            </a:endParaRPr>
          </a:p>
          <a:p>
            <a:pPr marL="457200" lvl="1" indent="-229235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saran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prasarana.</a:t>
            </a:r>
            <a:endParaRPr sz="1000">
              <a:latin typeface="Microsoft Sans Serif"/>
              <a:cs typeface="Microsoft Sans Serif"/>
            </a:endParaRPr>
          </a:p>
          <a:p>
            <a:pPr marL="241300" marR="5715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Setelah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mengetahui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potensi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permasalahan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sebagaimana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dimaksud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ayat</a:t>
            </a:r>
            <a:r>
              <a:rPr sz="10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(1)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selanjutnya</a:t>
            </a:r>
            <a:r>
              <a:rPr sz="10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membuat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kesepakatan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bersama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tokoh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perangkat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desa.</a:t>
            </a:r>
            <a:endParaRPr sz="1000">
              <a:latin typeface="Microsoft Sans Serif"/>
              <a:cs typeface="Microsoft Sans Serif"/>
            </a:endParaRPr>
          </a:p>
          <a:p>
            <a:pPr marL="241300" marR="635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Kesepakatan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sebagaimana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dimaksud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ayat</a:t>
            </a:r>
            <a:r>
              <a:rPr sz="10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(2)</a:t>
            </a:r>
            <a:r>
              <a:rPr sz="10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diperlukan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untuk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menambah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kegiatan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secara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terintegrasi.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413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Hasil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kesepakatan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sebagaimana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dimaksud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ayat</a:t>
            </a:r>
            <a:r>
              <a:rPr sz="10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(3) 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disampaikan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kepada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penanggungjawab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teknis</a:t>
            </a:r>
            <a:endParaRPr sz="1000">
              <a:latin typeface="Microsoft Sans Serif"/>
              <a:cs typeface="Microsoft Sans Serif"/>
            </a:endParaRPr>
          </a:p>
          <a:p>
            <a:pPr marL="952500" algn="just">
              <a:lnSpc>
                <a:spcPct val="100000"/>
              </a:lnSpc>
            </a:pP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okjana</a:t>
            </a:r>
            <a:r>
              <a:rPr sz="10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l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ecamatan.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999" y="7926762"/>
            <a:ext cx="190500" cy="15875"/>
            <a:chOff x="107999" y="7926762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778905" y="7926762"/>
            <a:ext cx="190500" cy="15875"/>
            <a:chOff x="5778905" y="7926762"/>
            <a:chExt cx="190500" cy="15875"/>
          </a:xfrm>
        </p:grpSpPr>
        <p:sp>
          <p:nvSpPr>
            <p:cNvPr id="25" name="object 25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6762" y="8010900"/>
            <a:ext cx="15875" cy="190500"/>
            <a:chOff x="366762" y="80109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694767" y="8010900"/>
            <a:ext cx="15875" cy="190500"/>
            <a:chOff x="5694767" y="8010900"/>
            <a:chExt cx="15875" cy="190500"/>
          </a:xfrm>
        </p:grpSpPr>
        <p:sp>
          <p:nvSpPr>
            <p:cNvPr id="31" name="object 31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0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0"/>
                </a:moveTo>
                <a:lnTo>
                  <a:pt x="0" y="0"/>
                </a:lnTo>
              </a:path>
              <a:path w="266700" h="266700">
                <a:moveTo>
                  <a:pt x="266700" y="38100"/>
                </a:moveTo>
                <a:lnTo>
                  <a:pt x="26670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0" y="0"/>
            <a:ext cx="6077585" cy="382905"/>
            <a:chOff x="0" y="0"/>
            <a:chExt cx="6077585" cy="382905"/>
          </a:xfrm>
        </p:grpSpPr>
        <p:sp>
          <p:nvSpPr>
            <p:cNvPr id="35" name="object 35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524" y="7691925"/>
            <a:ext cx="123189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16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97" y="7358686"/>
            <a:ext cx="5427881" cy="684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68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40" dirty="0">
                <a:solidFill>
                  <a:srgbClr val="40AD49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40AD49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23" y="4502193"/>
            <a:ext cx="427482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Sebagai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contoh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terpadu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Bahari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yang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diberi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identitas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PINTAR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Desa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Darrussalam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Kecamatan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Bolo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Kab.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Bima,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terpadu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Beringin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Lansia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Desa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Dena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Kecamatan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Madapangga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terpadu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Benteng</a:t>
            </a:r>
            <a:r>
              <a:rPr sz="10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Kesehatan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Reproduksi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Remaja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Desa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Nunggi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Kecamatan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Wera.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Sifat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keterpaduan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ditunjukkan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bersamaannya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waktu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pemberian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jenis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PAUD,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atau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keduanya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bisa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saling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mengisi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satu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sama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lain.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Terintegrasi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Bije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Solah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Kabupaten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Lombok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Tengah,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mulai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terbentuk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2009</a:t>
            </a:r>
            <a:r>
              <a:rPr sz="10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mendapatkan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izin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operasional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 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2010.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Awalnya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Lalu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Wardhani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hanya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mendirikan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PAUD,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kemudian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mengintegrasikan</a:t>
            </a:r>
            <a:r>
              <a:rPr sz="10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Bina</a:t>
            </a:r>
            <a:r>
              <a:rPr sz="10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</a:t>
            </a:r>
            <a:r>
              <a:rPr sz="10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Balita.</a:t>
            </a:r>
            <a:r>
              <a:rPr sz="10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Inisiatif</a:t>
            </a:r>
            <a:r>
              <a:rPr sz="100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pembentukan</a:t>
            </a:r>
            <a:r>
              <a:rPr sz="10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berasal</a:t>
            </a:r>
            <a:r>
              <a:rPr sz="1000" spc="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Lalu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Wardhani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beberapa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tokoh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masyarakat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Dusun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Bije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Solah.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Selain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karena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instruksi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pemerintah,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Pak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Lalu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kesehariannya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menjadi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guru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Taman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Alquran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merasa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perlu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mendirikan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PAUD.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terintegrasi</a:t>
            </a:r>
            <a:r>
              <a:rPr sz="1000" spc="2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</a:t>
            </a: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memiliki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5 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tutor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5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Posyandu.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Kegiatan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dilaksanakan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hari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senin-sabtu,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sementara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diadakan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satu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bulan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satu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kali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bina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satu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bulan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dua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kali.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436" y="1239177"/>
            <a:ext cx="4648616" cy="29566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53999" y="1149394"/>
            <a:ext cx="1391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160" dirty="0">
                <a:solidFill>
                  <a:srgbClr val="231F20"/>
                </a:solidFill>
                <a:latin typeface="Arial"/>
                <a:cs typeface="Arial"/>
              </a:rPr>
              <a:t>Conto</a:t>
            </a:r>
            <a:r>
              <a:rPr sz="1000" i="1" spc="-1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8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i="1" spc="-150" dirty="0">
                <a:solidFill>
                  <a:srgbClr val="231F20"/>
                </a:solidFill>
                <a:latin typeface="Arial"/>
                <a:cs typeface="Arial"/>
              </a:rPr>
              <a:t>endidika</a:t>
            </a:r>
            <a:r>
              <a:rPr sz="1000" i="1" spc="-19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65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1000" i="1" spc="-1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5" dirty="0">
                <a:solidFill>
                  <a:srgbClr val="231F20"/>
                </a:solidFill>
                <a:latin typeface="Arial"/>
                <a:cs typeface="Arial"/>
              </a:rPr>
              <a:t>Usi</a:t>
            </a:r>
            <a:r>
              <a:rPr sz="1000" i="1" spc="-1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0" dirty="0">
                <a:solidFill>
                  <a:srgbClr val="231F20"/>
                </a:solidFill>
                <a:latin typeface="Arial"/>
                <a:cs typeface="Arial"/>
              </a:rPr>
              <a:t>Dini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7926762"/>
            <a:ext cx="5711190" cy="382905"/>
            <a:chOff x="0" y="7926762"/>
            <a:chExt cx="5711190" cy="382905"/>
          </a:xfrm>
        </p:grpSpPr>
        <p:sp>
          <p:nvSpPr>
            <p:cNvPr id="10" name="object 10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4268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28600" y="0"/>
                  </a:moveTo>
                  <a:lnTo>
                    <a:pt x="0" y="0"/>
                  </a:lnTo>
                </a:path>
                <a:path w="266700" h="266700">
                  <a:moveTo>
                    <a:pt x="266700" y="38100"/>
                  </a:moveTo>
                  <a:lnTo>
                    <a:pt x="26670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999" y="5035594"/>
            <a:ext cx="4620260" cy="281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Dariman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15" dirty="0">
                <a:solidFill>
                  <a:srgbClr val="00AEEF"/>
                </a:solidFill>
                <a:latin typeface="Trebuchet MS"/>
                <a:cs typeface="Trebuchet MS"/>
              </a:rPr>
              <a:t>sumbe</a:t>
            </a:r>
            <a:r>
              <a:rPr sz="1600" spc="-145" dirty="0">
                <a:solidFill>
                  <a:srgbClr val="00AEEF"/>
                </a:solidFill>
                <a:latin typeface="Trebuchet MS"/>
                <a:cs typeface="Trebuchet MS"/>
              </a:rPr>
              <a:t>r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dan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50" dirty="0">
                <a:solidFill>
                  <a:srgbClr val="00AEEF"/>
                </a:solidFill>
                <a:latin typeface="Trebuchet MS"/>
                <a:cs typeface="Trebuchet MS"/>
              </a:rPr>
              <a:t>k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etig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15" dirty="0">
                <a:solidFill>
                  <a:srgbClr val="00AEEF"/>
                </a:solidFill>
                <a:latin typeface="Trebuchet MS"/>
                <a:cs typeface="Trebuchet MS"/>
              </a:rPr>
              <a:t>pel</a:t>
            </a:r>
            <a:r>
              <a:rPr sz="1600" spc="-265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yanan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dasa</a:t>
            </a:r>
            <a:r>
              <a:rPr sz="1600" spc="-130" dirty="0">
                <a:solidFill>
                  <a:srgbClr val="00AEEF"/>
                </a:solidFill>
                <a:latin typeface="Trebuchet MS"/>
                <a:cs typeface="Trebuchet MS"/>
              </a:rPr>
              <a:t>r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00AEEF"/>
                </a:solidFill>
                <a:latin typeface="Trebuchet MS"/>
                <a:cs typeface="Trebuchet MS"/>
              </a:rPr>
              <a:t>ini?</a:t>
            </a:r>
            <a:endParaRPr sz="1600">
              <a:latin typeface="Trebuchet MS"/>
              <a:cs typeface="Trebuchet MS"/>
            </a:endParaRPr>
          </a:p>
          <a:p>
            <a:pPr marL="12700" marR="351790" algn="just">
              <a:lnSpc>
                <a:spcPct val="100000"/>
              </a:lnSpc>
              <a:spcBef>
                <a:spcPts val="1080"/>
              </a:spcBef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Alokasi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Desa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dapat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menjadi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salah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satu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sumber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</a:t>
            </a:r>
            <a:r>
              <a:rPr sz="10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kegiatan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atau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BKB.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Ada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beberapa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desa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telah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menggunakan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Alokasi</a:t>
            </a:r>
            <a:r>
              <a:rPr sz="10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Desa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mendukung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kegiatan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yaitu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sebesar </a:t>
            </a:r>
            <a:r>
              <a:rPr sz="10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Rp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150.000/tahun/kader.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memang</a:t>
            </a:r>
            <a:r>
              <a:rPr sz="10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tidak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besar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tetapi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diharapkan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dapat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memberikan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dukungan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motivasi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bagi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para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terus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melakukan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350520" algn="just">
              <a:lnSpc>
                <a:spcPct val="100000"/>
              </a:lnSpc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Alokasi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lain</a:t>
            </a:r>
            <a:r>
              <a:rPr sz="10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juga</a:t>
            </a:r>
            <a:r>
              <a:rPr sz="10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disediakan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oleh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Dinas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setempat,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misalnya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informasi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diberikan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oleh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Dinas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Timur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Tengah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Selatan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yaitu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sebesar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Rp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200.000/tahun/kader.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351155" algn="just">
              <a:lnSpc>
                <a:spcPct val="100000"/>
              </a:lnSpc>
            </a:pP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Lombok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Tengah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Kontribusi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pemerintah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terintegrasi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 berupa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operasional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sebesar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Rp.240.000,-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tahun, 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jika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didik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lebih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</a:t>
            </a:r>
            <a:r>
              <a:rPr sz="10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20</a:t>
            </a:r>
            <a:r>
              <a:rPr sz="10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ditanggung</a:t>
            </a:r>
            <a:r>
              <a:rPr sz="10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oleh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pemerintah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hanya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25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anak.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“Kalau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dilihat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kalau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kita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memandang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segi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pendanaan,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Ya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Allah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ampun,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sampai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sekarang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</a:t>
            </a:r>
            <a:r>
              <a:rPr sz="10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bulan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September,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Oktober,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November,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Januari,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Februari,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Maret,</a:t>
            </a:r>
            <a:r>
              <a:rPr sz="10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ndak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pernah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dia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400" b="1" spc="-275" dirty="0">
                <a:solidFill>
                  <a:srgbClr val="40AD49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999" y="968587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40" dirty="0">
                <a:solidFill>
                  <a:srgbClr val="EC008C"/>
                </a:solidFill>
                <a:latin typeface="Trebuchet MS"/>
                <a:cs typeface="Trebuchet MS"/>
              </a:rPr>
              <a:t>C.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90" dirty="0">
                <a:solidFill>
                  <a:srgbClr val="EC008C"/>
                </a:solidFill>
                <a:latin typeface="Trebuchet MS"/>
                <a:cs typeface="Trebuchet MS"/>
              </a:rPr>
              <a:t>Sumber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350" dirty="0">
                <a:solidFill>
                  <a:srgbClr val="EC008C"/>
                </a:solidFill>
                <a:latin typeface="Trebuchet MS"/>
                <a:cs typeface="Trebuchet MS"/>
              </a:rPr>
              <a:t>dana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1119" y="1559768"/>
            <a:ext cx="4031615" cy="3451225"/>
            <a:chOff x="1221119" y="1559768"/>
            <a:chExt cx="4031615" cy="3451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1119" y="2241347"/>
              <a:ext cx="3401579" cy="27693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98699" y="1559775"/>
              <a:ext cx="2753995" cy="1200150"/>
            </a:xfrm>
            <a:custGeom>
              <a:avLst/>
              <a:gdLst/>
              <a:ahLst/>
              <a:cxnLst/>
              <a:rect l="l" t="t" r="r" b="b"/>
              <a:pathLst>
                <a:path w="2753995" h="1200150">
                  <a:moveTo>
                    <a:pt x="1457921" y="108000"/>
                  </a:moveTo>
                  <a:lnTo>
                    <a:pt x="1456232" y="45567"/>
                  </a:lnTo>
                  <a:lnTo>
                    <a:pt x="1444421" y="13500"/>
                  </a:lnTo>
                  <a:lnTo>
                    <a:pt x="1412354" y="1689"/>
                  </a:lnTo>
                  <a:lnTo>
                    <a:pt x="1349921" y="0"/>
                  </a:lnTo>
                  <a:lnTo>
                    <a:pt x="108000" y="0"/>
                  </a:lnTo>
                  <a:lnTo>
                    <a:pt x="45554" y="1689"/>
                  </a:lnTo>
                  <a:lnTo>
                    <a:pt x="13500" y="13500"/>
                  </a:lnTo>
                  <a:lnTo>
                    <a:pt x="1676" y="45567"/>
                  </a:lnTo>
                  <a:lnTo>
                    <a:pt x="0" y="108000"/>
                  </a:lnTo>
                  <a:lnTo>
                    <a:pt x="0" y="573582"/>
                  </a:lnTo>
                  <a:lnTo>
                    <a:pt x="1676" y="636016"/>
                  </a:lnTo>
                  <a:lnTo>
                    <a:pt x="13500" y="668083"/>
                  </a:lnTo>
                  <a:lnTo>
                    <a:pt x="45554" y="679894"/>
                  </a:lnTo>
                  <a:lnTo>
                    <a:pt x="108000" y="681583"/>
                  </a:lnTo>
                  <a:lnTo>
                    <a:pt x="374497" y="681583"/>
                  </a:lnTo>
                  <a:lnTo>
                    <a:pt x="387096" y="812927"/>
                  </a:lnTo>
                  <a:lnTo>
                    <a:pt x="457047" y="681583"/>
                  </a:lnTo>
                  <a:lnTo>
                    <a:pt x="1349921" y="681583"/>
                  </a:lnTo>
                  <a:lnTo>
                    <a:pt x="1412354" y="679894"/>
                  </a:lnTo>
                  <a:lnTo>
                    <a:pt x="1444421" y="668083"/>
                  </a:lnTo>
                  <a:lnTo>
                    <a:pt x="1456232" y="636016"/>
                  </a:lnTo>
                  <a:lnTo>
                    <a:pt x="1457921" y="573582"/>
                  </a:lnTo>
                  <a:lnTo>
                    <a:pt x="1457921" y="108000"/>
                  </a:lnTo>
                  <a:close/>
                </a:path>
                <a:path w="2753995" h="1200150">
                  <a:moveTo>
                    <a:pt x="2753995" y="596925"/>
                  </a:moveTo>
                  <a:lnTo>
                    <a:pt x="2752306" y="534492"/>
                  </a:lnTo>
                  <a:lnTo>
                    <a:pt x="2740495" y="502424"/>
                  </a:lnTo>
                  <a:lnTo>
                    <a:pt x="2708427" y="490613"/>
                  </a:lnTo>
                  <a:lnTo>
                    <a:pt x="2645994" y="488924"/>
                  </a:lnTo>
                  <a:lnTo>
                    <a:pt x="1701038" y="488924"/>
                  </a:lnTo>
                  <a:lnTo>
                    <a:pt x="1638592" y="490613"/>
                  </a:lnTo>
                  <a:lnTo>
                    <a:pt x="1606537" y="502424"/>
                  </a:lnTo>
                  <a:lnTo>
                    <a:pt x="1594713" y="534492"/>
                  </a:lnTo>
                  <a:lnTo>
                    <a:pt x="1593037" y="596925"/>
                  </a:lnTo>
                  <a:lnTo>
                    <a:pt x="1593037" y="878319"/>
                  </a:lnTo>
                  <a:lnTo>
                    <a:pt x="1402765" y="1045362"/>
                  </a:lnTo>
                  <a:lnTo>
                    <a:pt x="1593037" y="974852"/>
                  </a:lnTo>
                  <a:lnTo>
                    <a:pt x="1593037" y="1091920"/>
                  </a:lnTo>
                  <a:lnTo>
                    <a:pt x="1594713" y="1154353"/>
                  </a:lnTo>
                  <a:lnTo>
                    <a:pt x="1606537" y="1186421"/>
                  </a:lnTo>
                  <a:lnTo>
                    <a:pt x="1638592" y="1198232"/>
                  </a:lnTo>
                  <a:lnTo>
                    <a:pt x="1701038" y="1199921"/>
                  </a:lnTo>
                  <a:lnTo>
                    <a:pt x="2645994" y="1199921"/>
                  </a:lnTo>
                  <a:lnTo>
                    <a:pt x="2708427" y="1198232"/>
                  </a:lnTo>
                  <a:lnTo>
                    <a:pt x="2740495" y="1186421"/>
                  </a:lnTo>
                  <a:lnTo>
                    <a:pt x="2752306" y="1154353"/>
                  </a:lnTo>
                  <a:lnTo>
                    <a:pt x="2753995" y="1091920"/>
                  </a:lnTo>
                  <a:lnTo>
                    <a:pt x="2753995" y="596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68315" y="1589309"/>
            <a:ext cx="132715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Ad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pro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ra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pemerintah 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untu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in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bu</a:t>
            </a:r>
            <a:r>
              <a:rPr sz="9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ecil  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sekal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dar</a:t>
            </a:r>
            <a:r>
              <a:rPr sz="9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des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in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Alokas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 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des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untu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100.000/ 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bula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bu.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5599" y="2069875"/>
            <a:ext cx="898525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Wa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eci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sekal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a 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pak</a:t>
            </a:r>
            <a:r>
              <a:rPr sz="9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man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cuku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 </a:t>
            </a:r>
            <a:r>
              <a:rPr sz="9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membia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seluruh 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egiatan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lag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3 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sekaligu</a:t>
            </a:r>
            <a:r>
              <a:rPr sz="9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699" y="1452908"/>
            <a:ext cx="1050290" cy="1043940"/>
          </a:xfrm>
          <a:custGeom>
            <a:avLst/>
            <a:gdLst/>
            <a:ahLst/>
            <a:cxnLst/>
            <a:rect l="l" t="t" r="r" b="b"/>
            <a:pathLst>
              <a:path w="1050289" h="1043939">
                <a:moveTo>
                  <a:pt x="941997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503491"/>
                </a:lnTo>
                <a:lnTo>
                  <a:pt x="1687" y="565929"/>
                </a:lnTo>
                <a:lnTo>
                  <a:pt x="13500" y="597992"/>
                </a:lnTo>
                <a:lnTo>
                  <a:pt x="45562" y="609804"/>
                </a:lnTo>
                <a:lnTo>
                  <a:pt x="108000" y="611492"/>
                </a:lnTo>
                <a:lnTo>
                  <a:pt x="709549" y="611492"/>
                </a:lnTo>
                <a:lnTo>
                  <a:pt x="725995" y="701497"/>
                </a:lnTo>
                <a:lnTo>
                  <a:pt x="668401" y="665492"/>
                </a:lnTo>
                <a:lnTo>
                  <a:pt x="722363" y="1043495"/>
                </a:lnTo>
                <a:lnTo>
                  <a:pt x="725995" y="787895"/>
                </a:lnTo>
                <a:lnTo>
                  <a:pt x="805205" y="843102"/>
                </a:lnTo>
                <a:lnTo>
                  <a:pt x="833996" y="611492"/>
                </a:lnTo>
                <a:lnTo>
                  <a:pt x="941997" y="611492"/>
                </a:lnTo>
                <a:lnTo>
                  <a:pt x="1004435" y="609804"/>
                </a:lnTo>
                <a:lnTo>
                  <a:pt x="1036497" y="597992"/>
                </a:lnTo>
                <a:lnTo>
                  <a:pt x="1048310" y="565929"/>
                </a:lnTo>
                <a:lnTo>
                  <a:pt x="1049997" y="503491"/>
                </a:lnTo>
                <a:lnTo>
                  <a:pt x="1049997" y="108000"/>
                </a:lnTo>
                <a:lnTo>
                  <a:pt x="1048310" y="45562"/>
                </a:lnTo>
                <a:lnTo>
                  <a:pt x="1036497" y="13500"/>
                </a:lnTo>
                <a:lnTo>
                  <a:pt x="1004435" y="1687"/>
                </a:lnTo>
                <a:lnTo>
                  <a:pt x="94199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5662" y="1515365"/>
            <a:ext cx="675005" cy="5054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egiatan  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Posyandu,PAUD 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BK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 </a:t>
            </a:r>
            <a:r>
              <a:rPr sz="9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man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pa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kades?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6077585" cy="382905"/>
            <a:chOff x="0" y="0"/>
            <a:chExt cx="6077585" cy="382905"/>
          </a:xfrm>
        </p:grpSpPr>
        <p:sp>
          <p:nvSpPr>
            <p:cNvPr id="12" name="object 12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7999" y="7926762"/>
            <a:ext cx="190500" cy="15875"/>
            <a:chOff x="107999" y="7926762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78905" y="7926762"/>
            <a:ext cx="190500" cy="15875"/>
            <a:chOff x="5778905" y="7926762"/>
            <a:chExt cx="190500" cy="15875"/>
          </a:xfrm>
        </p:grpSpPr>
        <p:sp>
          <p:nvSpPr>
            <p:cNvPr id="19" name="object 19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66762" y="8010900"/>
            <a:ext cx="15875" cy="190500"/>
            <a:chOff x="366762" y="8010900"/>
            <a:chExt cx="15875" cy="190500"/>
          </a:xfrm>
        </p:grpSpPr>
        <p:sp>
          <p:nvSpPr>
            <p:cNvPr id="22" name="object 22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94767" y="8010900"/>
            <a:ext cx="15875" cy="190500"/>
            <a:chOff x="5694767" y="801090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0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0"/>
                </a:moveTo>
                <a:lnTo>
                  <a:pt x="0" y="0"/>
                </a:lnTo>
              </a:path>
              <a:path w="266700" h="266700">
                <a:moveTo>
                  <a:pt x="266700" y="38100"/>
                </a:moveTo>
                <a:lnTo>
                  <a:pt x="26670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524" y="7691925"/>
            <a:ext cx="123189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18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58686"/>
            <a:ext cx="5712578" cy="9507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63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40" dirty="0">
                <a:solidFill>
                  <a:srgbClr val="40AD49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999" y="1149394"/>
            <a:ext cx="42741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kasih,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juga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tiang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menurut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aturan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membantu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pendanaan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ada </a:t>
            </a:r>
            <a:r>
              <a:rPr sz="1000" spc="-30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kali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setahun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BOP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240 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rb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anak,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anak”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ungkap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Lalu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Mardani.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Bije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solah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mempunyai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didik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sebanyak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62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orang,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operasional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dapatkan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setiap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tahunnya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 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25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x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Rp.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240.000,- 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sebesar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Rp.6.000.000,-.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Sehingga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operasional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bulan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Rp.500.000,-.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Insentif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 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tutor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sebesar 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Rp.75.000,-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bulan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orang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diambil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dana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operasional.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Sementara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insentif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Rp.10.000,-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orang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per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bulan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diambil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ADD.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999" y="2542327"/>
            <a:ext cx="4274820" cy="16808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Sumber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in</a:t>
            </a:r>
            <a:r>
              <a:rPr sz="1600" spc="-295" dirty="0">
                <a:solidFill>
                  <a:srgbClr val="00AEEF"/>
                </a:solidFill>
                <a:latin typeface="Trebuchet MS"/>
                <a:cs typeface="Trebuchet MS"/>
              </a:rPr>
              <a:t>F</a:t>
            </a:r>
            <a:r>
              <a:rPr sz="1600" spc="-210" dirty="0">
                <a:solidFill>
                  <a:srgbClr val="00AEEF"/>
                </a:solidFill>
                <a:latin typeface="Trebuchet MS"/>
                <a:cs typeface="Trebuchet MS"/>
              </a:rPr>
              <a:t>ormas</a:t>
            </a:r>
            <a:r>
              <a:rPr sz="1600" spc="-110" dirty="0">
                <a:solidFill>
                  <a:srgbClr val="00AEEF"/>
                </a:solidFill>
                <a:latin typeface="Trebuchet MS"/>
                <a:cs typeface="Trebuchet MS"/>
              </a:rPr>
              <a:t>i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241300" marR="6985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Permendagri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No</a:t>
            </a:r>
            <a:r>
              <a:rPr sz="10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19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2011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tentang</a:t>
            </a:r>
            <a:r>
              <a:rPr sz="10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program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Pengintegrasian</a:t>
            </a: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layanan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social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Pedoman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50" dirty="0">
                <a:solidFill>
                  <a:srgbClr val="231F20"/>
                </a:solidFill>
                <a:latin typeface="Microsoft Sans Serif"/>
                <a:cs typeface="Microsoft Sans Serif"/>
              </a:rPr>
              <a:t>Umum</a:t>
            </a:r>
            <a:r>
              <a:rPr sz="1000" spc="-2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Kementrian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RI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bekerjasama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Kelompok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Kerja </a:t>
            </a:r>
            <a:r>
              <a:rPr sz="1000" spc="-25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Operasiona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l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okjanal)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Laporan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SST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_TTS_2013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tentang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integrasi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yaitu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BKB</a:t>
            </a:r>
            <a:endParaRPr sz="1000">
              <a:latin typeface="Microsoft Sans Serif"/>
              <a:cs typeface="Microsoft Sans Serif"/>
            </a:endParaRPr>
          </a:p>
          <a:p>
            <a:pPr marL="241300" marR="5715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Laporan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SST_Bima_2013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tentang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integrasi</a:t>
            </a:r>
            <a:r>
              <a:rPr sz="10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r>
              <a:rPr sz="1000" spc="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yiatu</a:t>
            </a:r>
            <a:r>
              <a:rPr sz="10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 </a:t>
            </a:r>
            <a:r>
              <a:rPr sz="1000" spc="-25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BKB</a:t>
            </a:r>
            <a:endParaRPr sz="1000">
              <a:latin typeface="Microsoft Sans Serif"/>
              <a:cs typeface="Microsoft Sans Serif"/>
            </a:endParaRPr>
          </a:p>
          <a:p>
            <a:pPr marL="241300" marR="635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Laporan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SST_Lombok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Tengah_2013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tentang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integrasi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r>
              <a:rPr sz="1000" spc="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yiatu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BKB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700" y="618373"/>
            <a:ext cx="1955164" cy="7220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>
              <a:lnSpc>
                <a:spcPts val="869"/>
              </a:lnSpc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tabLst>
                <a:tab pos="1375410" algn="l"/>
              </a:tabLst>
            </a:pPr>
            <a:r>
              <a:rPr sz="1400" b="1" spc="-15" dirty="0">
                <a:solidFill>
                  <a:srgbClr val="40AD49"/>
                </a:solidFill>
                <a:latin typeface="Arial"/>
                <a:cs typeface="Arial"/>
              </a:rPr>
              <a:t>20	</a:t>
            </a:r>
            <a:r>
              <a:rPr sz="1050" spc="-7" baseline="3968" dirty="0">
                <a:solidFill>
                  <a:srgbClr val="40AD49"/>
                </a:solidFill>
                <a:latin typeface="Microsoft Sans Serif"/>
                <a:cs typeface="Microsoft Sans Serif"/>
              </a:rPr>
              <a:t>20</a:t>
            </a:r>
            <a:endParaRPr sz="1050" baseline="3968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875" y="273050"/>
            <a:ext cx="5537835" cy="7769859"/>
          </a:xfrm>
          <a:custGeom>
            <a:avLst/>
            <a:gdLst/>
            <a:ahLst/>
            <a:cxnLst/>
            <a:rect l="l" t="t" r="r" b="b"/>
            <a:pathLst>
              <a:path w="5537835" h="7769859">
                <a:moveTo>
                  <a:pt x="5537644" y="0"/>
                </a:moveTo>
                <a:lnTo>
                  <a:pt x="0" y="0"/>
                </a:lnTo>
                <a:lnTo>
                  <a:pt x="0" y="7769644"/>
                </a:lnTo>
                <a:lnTo>
                  <a:pt x="5537644" y="7769644"/>
                </a:lnTo>
                <a:lnTo>
                  <a:pt x="5537644" y="0"/>
                </a:lnTo>
                <a:close/>
              </a:path>
            </a:pathLst>
          </a:custGeom>
          <a:solidFill>
            <a:srgbClr val="DBE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6077585" cy="8309609"/>
            <a:chOff x="0" y="0"/>
            <a:chExt cx="6077585" cy="8309609"/>
          </a:xfrm>
        </p:grpSpPr>
        <p:sp>
          <p:nvSpPr>
            <p:cNvPr id="6" name="object 6"/>
            <p:cNvSpPr/>
            <p:nvPr/>
          </p:nvSpPr>
          <p:spPr>
            <a:xfrm>
              <a:off x="107999" y="107994"/>
              <a:ext cx="5861685" cy="8093709"/>
            </a:xfrm>
            <a:custGeom>
              <a:avLst/>
              <a:gdLst/>
              <a:ahLst/>
              <a:cxnLst/>
              <a:rect l="l" t="t" r="r" b="b"/>
              <a:pathLst>
                <a:path w="5861685" h="8093709">
                  <a:moveTo>
                    <a:pt x="190500" y="266700"/>
                  </a:moveTo>
                  <a:lnTo>
                    <a:pt x="0" y="266700"/>
                  </a:lnTo>
                </a:path>
                <a:path w="5861685" h="8093709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8093709">
                  <a:moveTo>
                    <a:pt x="190500" y="7826705"/>
                  </a:moveTo>
                  <a:lnTo>
                    <a:pt x="0" y="7826705"/>
                  </a:lnTo>
                </a:path>
                <a:path w="5861685" h="8093709">
                  <a:moveTo>
                    <a:pt x="5670905" y="7826705"/>
                  </a:moveTo>
                  <a:lnTo>
                    <a:pt x="5861405" y="7826705"/>
                  </a:lnTo>
                </a:path>
                <a:path w="5861685" h="8093709">
                  <a:moveTo>
                    <a:pt x="266700" y="190500"/>
                  </a:moveTo>
                  <a:lnTo>
                    <a:pt x="266700" y="0"/>
                  </a:lnTo>
                </a:path>
                <a:path w="5861685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5861685" h="8093709">
                  <a:moveTo>
                    <a:pt x="5594705" y="190500"/>
                  </a:moveTo>
                  <a:lnTo>
                    <a:pt x="5594705" y="0"/>
                  </a:lnTo>
                </a:path>
                <a:path w="5861685" h="8093709">
                  <a:moveTo>
                    <a:pt x="5594705" y="7902905"/>
                  </a:moveTo>
                  <a:lnTo>
                    <a:pt x="5594705" y="8093405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999" y="107994"/>
              <a:ext cx="5861685" cy="8093709"/>
            </a:xfrm>
            <a:custGeom>
              <a:avLst/>
              <a:gdLst/>
              <a:ahLst/>
              <a:cxnLst/>
              <a:rect l="l" t="t" r="r" b="b"/>
              <a:pathLst>
                <a:path w="5861685" h="8093709">
                  <a:moveTo>
                    <a:pt x="190500" y="266700"/>
                  </a:moveTo>
                  <a:lnTo>
                    <a:pt x="0" y="266700"/>
                  </a:lnTo>
                </a:path>
                <a:path w="5861685" h="8093709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8093709">
                  <a:moveTo>
                    <a:pt x="190500" y="7826705"/>
                  </a:moveTo>
                  <a:lnTo>
                    <a:pt x="0" y="7826705"/>
                  </a:lnTo>
                </a:path>
                <a:path w="5861685" h="8093709">
                  <a:moveTo>
                    <a:pt x="5670905" y="7826705"/>
                  </a:moveTo>
                  <a:lnTo>
                    <a:pt x="5861405" y="7826705"/>
                  </a:lnTo>
                </a:path>
                <a:path w="5861685" h="8093709">
                  <a:moveTo>
                    <a:pt x="266700" y="190500"/>
                  </a:moveTo>
                  <a:lnTo>
                    <a:pt x="266700" y="0"/>
                  </a:lnTo>
                </a:path>
                <a:path w="5861685" h="8093709">
                  <a:moveTo>
                    <a:pt x="266700" y="7902905"/>
                  </a:moveTo>
                  <a:lnTo>
                    <a:pt x="266700" y="8093405"/>
                  </a:lnTo>
                </a:path>
                <a:path w="5861685" h="8093709">
                  <a:moveTo>
                    <a:pt x="5594705" y="190500"/>
                  </a:moveTo>
                  <a:lnTo>
                    <a:pt x="5594705" y="0"/>
                  </a:lnTo>
                </a:path>
                <a:path w="5861685" h="8093709">
                  <a:moveTo>
                    <a:pt x="5594705" y="7902905"/>
                  </a:moveTo>
                  <a:lnTo>
                    <a:pt x="5594705" y="8093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6077585" cy="8309609"/>
            </a:xfrm>
            <a:custGeom>
              <a:avLst/>
              <a:gdLst/>
              <a:ahLst/>
              <a:cxnLst/>
              <a:rect l="l" t="t" r="r" b="b"/>
              <a:pathLst>
                <a:path w="6077585" h="8309609">
                  <a:moveTo>
                    <a:pt x="228600" y="266700"/>
                  </a:moveTo>
                  <a:lnTo>
                    <a:pt x="0" y="266700"/>
                  </a:lnTo>
                </a:path>
                <a:path w="6077585" h="8309609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8309609">
                  <a:moveTo>
                    <a:pt x="228600" y="8042694"/>
                  </a:moveTo>
                  <a:lnTo>
                    <a:pt x="0" y="8042694"/>
                  </a:lnTo>
                </a:path>
                <a:path w="6077585" h="8309609">
                  <a:moveTo>
                    <a:pt x="5848794" y="8042694"/>
                  </a:moveTo>
                  <a:lnTo>
                    <a:pt x="6077394" y="8042694"/>
                  </a:lnTo>
                </a:path>
                <a:path w="6077585" h="8309609">
                  <a:moveTo>
                    <a:pt x="266700" y="228600"/>
                  </a:moveTo>
                  <a:lnTo>
                    <a:pt x="266700" y="0"/>
                  </a:lnTo>
                </a:path>
                <a:path w="6077585" h="8309609">
                  <a:moveTo>
                    <a:pt x="266700" y="8080794"/>
                  </a:moveTo>
                  <a:lnTo>
                    <a:pt x="266700" y="8309394"/>
                  </a:lnTo>
                </a:path>
                <a:path w="6077585" h="8309609">
                  <a:moveTo>
                    <a:pt x="5810694" y="228600"/>
                  </a:moveTo>
                  <a:lnTo>
                    <a:pt x="5810694" y="0"/>
                  </a:lnTo>
                </a:path>
                <a:path w="6077585" h="8309609">
                  <a:moveTo>
                    <a:pt x="5810694" y="8080794"/>
                  </a:moveTo>
                  <a:lnTo>
                    <a:pt x="5810694" y="83093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951" y="7691925"/>
            <a:ext cx="7429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6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97" y="7358686"/>
            <a:ext cx="5427881" cy="684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250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AD49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999" y="4186205"/>
            <a:ext cx="4276725" cy="32372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600" spc="-200" dirty="0">
                <a:solidFill>
                  <a:srgbClr val="00AEEF"/>
                </a:solidFill>
                <a:latin typeface="Trebuchet MS"/>
                <a:cs typeface="Trebuchet MS"/>
              </a:rPr>
              <a:t>P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o</a:t>
            </a:r>
            <a:r>
              <a:rPr sz="1600" spc="-114" dirty="0">
                <a:solidFill>
                  <a:srgbClr val="00AEEF"/>
                </a:solidFill>
                <a:latin typeface="Trebuchet MS"/>
                <a:cs typeface="Trebuchet MS"/>
              </a:rPr>
              <a:t>s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Pel</a:t>
            </a:r>
            <a:r>
              <a:rPr sz="1600" spc="-265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yanan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45" dirty="0">
                <a:solidFill>
                  <a:srgbClr val="00AEEF"/>
                </a:solidFill>
                <a:latin typeface="Trebuchet MS"/>
                <a:cs typeface="Trebuchet MS"/>
              </a:rPr>
              <a:t>T</a:t>
            </a:r>
            <a:r>
              <a:rPr sz="1600" spc="-210" dirty="0">
                <a:solidFill>
                  <a:srgbClr val="00AEEF"/>
                </a:solidFill>
                <a:latin typeface="Trebuchet MS"/>
                <a:cs typeface="Trebuchet MS"/>
              </a:rPr>
              <a:t>erpad</a:t>
            </a:r>
            <a:r>
              <a:rPr sz="1600" spc="-215" dirty="0">
                <a:solidFill>
                  <a:srgbClr val="00AEEF"/>
                </a:solidFill>
                <a:latin typeface="Trebuchet MS"/>
                <a:cs typeface="Trebuchet MS"/>
              </a:rPr>
              <a:t>u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00AEEF"/>
                </a:solidFill>
                <a:latin typeface="Trebuchet MS"/>
                <a:cs typeface="Trebuchet MS"/>
              </a:rPr>
              <a:t>(POS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Y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ANDU)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680"/>
              </a:spcBef>
            </a:pP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merupakan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salah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satu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bentuk</a:t>
            </a:r>
            <a:r>
              <a:rPr sz="10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Upaya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Bersumber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Daya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(UKBM)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dikelola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diselenggarakan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dari,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oleh, untuk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bersama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penyelenggaraan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pembangunan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kesehatan,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guna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memberdayakan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memberikan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kemudahan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kepada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memperoleh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mempercepat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penurunan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angka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kematian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ibu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bayi.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Bin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0" dirty="0">
                <a:solidFill>
                  <a:srgbClr val="00AEEF"/>
                </a:solidFill>
                <a:latin typeface="Trebuchet MS"/>
                <a:cs typeface="Trebuchet MS"/>
              </a:rPr>
              <a:t>Keluarg</a:t>
            </a:r>
            <a:r>
              <a:rPr sz="1600" spc="-200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Balit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00AEEF"/>
                </a:solidFill>
                <a:latin typeface="Trebuchet MS"/>
                <a:cs typeface="Trebuchet MS"/>
              </a:rPr>
              <a:t>(BKB)</a:t>
            </a:r>
            <a:endParaRPr sz="1600">
              <a:latin typeface="Trebuchet MS"/>
              <a:cs typeface="Trebuchet MS"/>
            </a:endParaRPr>
          </a:p>
          <a:p>
            <a:pPr marL="12700" marR="6985" algn="just">
              <a:lnSpc>
                <a:spcPct val="100000"/>
              </a:lnSpc>
              <a:spcBef>
                <a:spcPts val="360"/>
              </a:spcBef>
            </a:pP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upaya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peningkatan</a:t>
            </a:r>
            <a:r>
              <a:rPr sz="10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pengetahuan,</a:t>
            </a:r>
            <a:r>
              <a:rPr sz="10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keterampilan</a:t>
            </a:r>
            <a:r>
              <a:rPr sz="1000" spc="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kesadaran</a:t>
            </a:r>
            <a:r>
              <a:rPr sz="100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ibu</a:t>
            </a:r>
            <a:r>
              <a:rPr sz="10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serta</a:t>
            </a:r>
            <a:r>
              <a:rPr sz="10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anggota</a:t>
            </a:r>
            <a:r>
              <a:rPr sz="100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lain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membina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tumbuh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kembang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balitanya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melalui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rangsangan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fisik,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motorik,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kecerdasan,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sosial,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emosional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serta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moral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berlangsung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proses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interaksi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antara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ibu/anggota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lainnya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0" dirty="0">
                <a:solidFill>
                  <a:srgbClr val="00AEEF"/>
                </a:solidFill>
                <a:latin typeface="Trebuchet MS"/>
                <a:cs typeface="Trebuchet MS"/>
              </a:rPr>
              <a:t>P</a:t>
            </a: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endidi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k</a:t>
            </a:r>
            <a:r>
              <a:rPr sz="1600" spc="-229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Ana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k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Usia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Din</a:t>
            </a:r>
            <a:r>
              <a:rPr sz="1600" spc="-125" dirty="0">
                <a:solidFill>
                  <a:srgbClr val="00AEEF"/>
                </a:solidFill>
                <a:latin typeface="Trebuchet MS"/>
                <a:cs typeface="Trebuchet MS"/>
              </a:rPr>
              <a:t>i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00AEEF"/>
                </a:solidFill>
                <a:latin typeface="Trebuchet MS"/>
                <a:cs typeface="Trebuchet MS"/>
              </a:rPr>
              <a:t>(</a:t>
            </a:r>
            <a:r>
              <a:rPr sz="1600" spc="-190" dirty="0">
                <a:solidFill>
                  <a:srgbClr val="00AEEF"/>
                </a:solidFill>
                <a:latin typeface="Trebuchet MS"/>
                <a:cs typeface="Trebuchet MS"/>
              </a:rPr>
              <a:t>P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55" dirty="0">
                <a:solidFill>
                  <a:srgbClr val="00AEEF"/>
                </a:solidFill>
                <a:latin typeface="Trebuchet MS"/>
                <a:cs typeface="Trebuchet MS"/>
              </a:rPr>
              <a:t>UD)</a:t>
            </a:r>
            <a:endParaRPr sz="1600">
              <a:latin typeface="Trebuchet MS"/>
              <a:cs typeface="Trebuchet MS"/>
            </a:endParaRPr>
          </a:p>
          <a:p>
            <a:pPr marL="12700" marR="8255" algn="just">
              <a:lnSpc>
                <a:spcPct val="100000"/>
              </a:lnSpc>
              <a:spcBef>
                <a:spcPts val="359"/>
              </a:spcBef>
            </a:pP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suatu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upaya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pembinaan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ditujukan</a:t>
            </a:r>
            <a:r>
              <a:rPr sz="10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kepada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sejak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lahir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sampai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usia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6 </a:t>
            </a:r>
            <a:r>
              <a:rPr sz="10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enam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dilakukan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melalui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pemberian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rangsangan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membantu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pertumbuhan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perkembangan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jasmani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rohani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agar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memiliki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kesiapan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memasuki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lebih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lanjut.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4698" y="1490812"/>
            <a:ext cx="3641090" cy="2938145"/>
            <a:chOff x="914698" y="1490812"/>
            <a:chExt cx="3641090" cy="29381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700" y="1802108"/>
              <a:ext cx="3281024" cy="26267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4698" y="1490812"/>
              <a:ext cx="1003935" cy="860425"/>
            </a:xfrm>
            <a:custGeom>
              <a:avLst/>
              <a:gdLst/>
              <a:ahLst/>
              <a:cxnLst/>
              <a:rect l="l" t="t" r="r" b="b"/>
              <a:pathLst>
                <a:path w="1003935" h="860425">
                  <a:moveTo>
                    <a:pt x="839627" y="602348"/>
                  </a:moveTo>
                  <a:lnTo>
                    <a:pt x="699452" y="602348"/>
                  </a:lnTo>
                  <a:lnTo>
                    <a:pt x="1003566" y="860209"/>
                  </a:lnTo>
                  <a:lnTo>
                    <a:pt x="839627" y="602348"/>
                  </a:lnTo>
                  <a:close/>
                </a:path>
                <a:path w="1003935" h="860425">
                  <a:moveTo>
                    <a:pt x="691197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494893"/>
                  </a:lnTo>
                  <a:lnTo>
                    <a:pt x="1687" y="557331"/>
                  </a:lnTo>
                  <a:lnTo>
                    <a:pt x="13500" y="589394"/>
                  </a:lnTo>
                  <a:lnTo>
                    <a:pt x="45562" y="601206"/>
                  </a:lnTo>
                  <a:lnTo>
                    <a:pt x="108000" y="602894"/>
                  </a:lnTo>
                  <a:lnTo>
                    <a:pt x="691197" y="602894"/>
                  </a:lnTo>
                  <a:lnTo>
                    <a:pt x="694410" y="602856"/>
                  </a:lnTo>
                  <a:lnTo>
                    <a:pt x="699452" y="602348"/>
                  </a:lnTo>
                  <a:lnTo>
                    <a:pt x="839627" y="602348"/>
                  </a:lnTo>
                  <a:lnTo>
                    <a:pt x="794346" y="531126"/>
                  </a:lnTo>
                  <a:lnTo>
                    <a:pt x="796396" y="522981"/>
                  </a:lnTo>
                  <a:lnTo>
                    <a:pt x="797920" y="514243"/>
                  </a:lnTo>
                  <a:lnTo>
                    <a:pt x="798870" y="504889"/>
                  </a:lnTo>
                  <a:lnTo>
                    <a:pt x="799198" y="494893"/>
                  </a:lnTo>
                  <a:lnTo>
                    <a:pt x="799198" y="108000"/>
                  </a:lnTo>
                  <a:lnTo>
                    <a:pt x="797510" y="45562"/>
                  </a:lnTo>
                  <a:lnTo>
                    <a:pt x="785698" y="13500"/>
                  </a:lnTo>
                  <a:lnTo>
                    <a:pt x="753635" y="1687"/>
                  </a:lnTo>
                  <a:lnTo>
                    <a:pt x="6911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999" y="968585"/>
            <a:ext cx="326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 dirty="0">
                <a:solidFill>
                  <a:srgbClr val="EC008C"/>
                </a:solidFill>
                <a:latin typeface="Trebuchet MS"/>
                <a:cs typeface="Trebuchet MS"/>
              </a:rPr>
              <a:t>A</a:t>
            </a:r>
            <a:r>
              <a:rPr sz="2400" spc="-220" dirty="0">
                <a:solidFill>
                  <a:srgbClr val="EC008C"/>
                </a:solidFill>
                <a:latin typeface="Trebuchet MS"/>
                <a:cs typeface="Trebuchet MS"/>
              </a:rPr>
              <a:t>.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90" dirty="0">
                <a:solidFill>
                  <a:srgbClr val="EC008C"/>
                </a:solidFill>
                <a:latin typeface="Trebuchet MS"/>
                <a:cs typeface="Trebuchet MS"/>
              </a:rPr>
              <a:t>P</a:t>
            </a:r>
            <a:r>
              <a:rPr sz="2400" spc="-305" dirty="0">
                <a:solidFill>
                  <a:srgbClr val="EC008C"/>
                </a:solidFill>
                <a:latin typeface="Trebuchet MS"/>
                <a:cs typeface="Trebuchet MS"/>
              </a:rPr>
              <a:t>enganta</a:t>
            </a:r>
            <a:r>
              <a:rPr sz="2400" spc="-229" dirty="0">
                <a:solidFill>
                  <a:srgbClr val="EC008C"/>
                </a:solidFill>
                <a:latin typeface="Trebuchet MS"/>
                <a:cs typeface="Trebuchet MS"/>
              </a:rPr>
              <a:t>r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365" dirty="0">
                <a:solidFill>
                  <a:srgbClr val="EC008C"/>
                </a:solidFill>
                <a:latin typeface="Trebuchet MS"/>
                <a:cs typeface="Trebuchet MS"/>
              </a:rPr>
              <a:t>T</a:t>
            </a:r>
            <a:r>
              <a:rPr sz="2400" spc="-320" dirty="0">
                <a:solidFill>
                  <a:srgbClr val="EC008C"/>
                </a:solidFill>
                <a:latin typeface="Trebuchet MS"/>
                <a:cs typeface="Trebuchet MS"/>
              </a:rPr>
              <a:t>entan</a:t>
            </a:r>
            <a:r>
              <a:rPr sz="2400" spc="-305" dirty="0">
                <a:solidFill>
                  <a:srgbClr val="EC008C"/>
                </a:solidFill>
                <a:latin typeface="Trebuchet MS"/>
                <a:cs typeface="Trebuchet MS"/>
              </a:rPr>
              <a:t>g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90" dirty="0">
                <a:solidFill>
                  <a:srgbClr val="EC008C"/>
                </a:solidFill>
                <a:latin typeface="Trebuchet MS"/>
                <a:cs typeface="Trebuchet MS"/>
              </a:rPr>
              <a:t>P</a:t>
            </a:r>
            <a:r>
              <a:rPr sz="2400" spc="-235" dirty="0">
                <a:solidFill>
                  <a:srgbClr val="EC008C"/>
                </a:solidFill>
                <a:latin typeface="Trebuchet MS"/>
                <a:cs typeface="Trebuchet MS"/>
              </a:rPr>
              <a:t>o</a:t>
            </a:r>
            <a:r>
              <a:rPr sz="2400" spc="-195" dirty="0">
                <a:solidFill>
                  <a:srgbClr val="EC008C"/>
                </a:solidFill>
                <a:latin typeface="Trebuchet MS"/>
                <a:cs typeface="Trebuchet MS"/>
              </a:rPr>
              <a:t>s</a:t>
            </a:r>
            <a:r>
              <a:rPr sz="2400" spc="-355" dirty="0">
                <a:solidFill>
                  <a:srgbClr val="EC008C"/>
                </a:solidFill>
                <a:latin typeface="Trebuchet MS"/>
                <a:cs typeface="Trebuchet MS"/>
              </a:rPr>
              <a:t>y</a:t>
            </a:r>
            <a:r>
              <a:rPr sz="2400" spc="-340" dirty="0">
                <a:solidFill>
                  <a:srgbClr val="EC008C"/>
                </a:solidFill>
                <a:latin typeface="Trebuchet MS"/>
                <a:cs typeface="Trebuchet MS"/>
              </a:rPr>
              <a:t>andu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599" y="1501108"/>
            <a:ext cx="561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Ad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arisa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3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599" y="1615408"/>
            <a:ext cx="648970" cy="391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AU</a:t>
            </a:r>
            <a:r>
              <a:rPr sz="900" spc="-32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, 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kadang-kadang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v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ol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bu.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56192" y="1610461"/>
            <a:ext cx="2637155" cy="1355725"/>
          </a:xfrm>
          <a:custGeom>
            <a:avLst/>
            <a:gdLst/>
            <a:ahLst/>
            <a:cxnLst/>
            <a:rect l="l" t="t" r="r" b="b"/>
            <a:pathLst>
              <a:path w="2637154" h="1355725">
                <a:moveTo>
                  <a:pt x="682155" y="108000"/>
                </a:moveTo>
                <a:lnTo>
                  <a:pt x="680389" y="45567"/>
                </a:lnTo>
                <a:lnTo>
                  <a:pt x="668058" y="13500"/>
                </a:lnTo>
                <a:lnTo>
                  <a:pt x="634580" y="1689"/>
                </a:lnTo>
                <a:lnTo>
                  <a:pt x="569379" y="0"/>
                </a:lnTo>
                <a:lnTo>
                  <a:pt x="112776" y="0"/>
                </a:lnTo>
                <a:lnTo>
                  <a:pt x="47574" y="1689"/>
                </a:lnTo>
                <a:lnTo>
                  <a:pt x="14097" y="13500"/>
                </a:lnTo>
                <a:lnTo>
                  <a:pt x="1765" y="45567"/>
                </a:lnTo>
                <a:lnTo>
                  <a:pt x="0" y="108000"/>
                </a:lnTo>
                <a:lnTo>
                  <a:pt x="0" y="398208"/>
                </a:lnTo>
                <a:lnTo>
                  <a:pt x="1765" y="460654"/>
                </a:lnTo>
                <a:lnTo>
                  <a:pt x="14097" y="492709"/>
                </a:lnTo>
                <a:lnTo>
                  <a:pt x="47574" y="504532"/>
                </a:lnTo>
                <a:lnTo>
                  <a:pt x="112776" y="506209"/>
                </a:lnTo>
                <a:lnTo>
                  <a:pt x="200825" y="506209"/>
                </a:lnTo>
                <a:lnTo>
                  <a:pt x="240334" y="700151"/>
                </a:lnTo>
                <a:lnTo>
                  <a:pt x="284695" y="512559"/>
                </a:lnTo>
                <a:lnTo>
                  <a:pt x="285330" y="506209"/>
                </a:lnTo>
                <a:lnTo>
                  <a:pt x="569379" y="506209"/>
                </a:lnTo>
                <a:lnTo>
                  <a:pt x="634580" y="504532"/>
                </a:lnTo>
                <a:lnTo>
                  <a:pt x="668058" y="492709"/>
                </a:lnTo>
                <a:lnTo>
                  <a:pt x="680389" y="460654"/>
                </a:lnTo>
                <a:lnTo>
                  <a:pt x="682155" y="398208"/>
                </a:lnTo>
                <a:lnTo>
                  <a:pt x="682155" y="108000"/>
                </a:lnTo>
                <a:close/>
              </a:path>
              <a:path w="2637154" h="1355725">
                <a:moveTo>
                  <a:pt x="1627149" y="387007"/>
                </a:moveTo>
                <a:lnTo>
                  <a:pt x="1625460" y="324573"/>
                </a:lnTo>
                <a:lnTo>
                  <a:pt x="1613649" y="292506"/>
                </a:lnTo>
                <a:lnTo>
                  <a:pt x="1581581" y="280695"/>
                </a:lnTo>
                <a:lnTo>
                  <a:pt x="1519148" y="279006"/>
                </a:lnTo>
                <a:lnTo>
                  <a:pt x="883856" y="279006"/>
                </a:lnTo>
                <a:lnTo>
                  <a:pt x="821423" y="280695"/>
                </a:lnTo>
                <a:lnTo>
                  <a:pt x="789355" y="292506"/>
                </a:lnTo>
                <a:lnTo>
                  <a:pt x="777544" y="324573"/>
                </a:lnTo>
                <a:lnTo>
                  <a:pt x="775855" y="387007"/>
                </a:lnTo>
                <a:lnTo>
                  <a:pt x="775855" y="527304"/>
                </a:lnTo>
                <a:lnTo>
                  <a:pt x="777544" y="589737"/>
                </a:lnTo>
                <a:lnTo>
                  <a:pt x="789355" y="621804"/>
                </a:lnTo>
                <a:lnTo>
                  <a:pt x="821410" y="633615"/>
                </a:lnTo>
                <a:lnTo>
                  <a:pt x="883843" y="635304"/>
                </a:lnTo>
                <a:lnTo>
                  <a:pt x="965504" y="635304"/>
                </a:lnTo>
                <a:lnTo>
                  <a:pt x="910602" y="743216"/>
                </a:lnTo>
                <a:lnTo>
                  <a:pt x="1042746" y="635304"/>
                </a:lnTo>
                <a:lnTo>
                  <a:pt x="1519148" y="635304"/>
                </a:lnTo>
                <a:lnTo>
                  <a:pt x="1581581" y="633615"/>
                </a:lnTo>
                <a:lnTo>
                  <a:pt x="1613649" y="621804"/>
                </a:lnTo>
                <a:lnTo>
                  <a:pt x="1625460" y="589737"/>
                </a:lnTo>
                <a:lnTo>
                  <a:pt x="1627149" y="527304"/>
                </a:lnTo>
                <a:lnTo>
                  <a:pt x="1627149" y="387007"/>
                </a:lnTo>
                <a:close/>
              </a:path>
              <a:path w="2637154" h="1355725">
                <a:moveTo>
                  <a:pt x="2636951" y="684606"/>
                </a:moveTo>
                <a:lnTo>
                  <a:pt x="2635262" y="622173"/>
                </a:lnTo>
                <a:lnTo>
                  <a:pt x="2623451" y="590105"/>
                </a:lnTo>
                <a:lnTo>
                  <a:pt x="2591384" y="578294"/>
                </a:lnTo>
                <a:lnTo>
                  <a:pt x="2528951" y="576605"/>
                </a:lnTo>
                <a:lnTo>
                  <a:pt x="1819859" y="576605"/>
                </a:lnTo>
                <a:lnTo>
                  <a:pt x="1757413" y="578294"/>
                </a:lnTo>
                <a:lnTo>
                  <a:pt x="1725358" y="590105"/>
                </a:lnTo>
                <a:lnTo>
                  <a:pt x="1713547" y="622173"/>
                </a:lnTo>
                <a:lnTo>
                  <a:pt x="1711858" y="684606"/>
                </a:lnTo>
                <a:lnTo>
                  <a:pt x="1711858" y="766724"/>
                </a:lnTo>
                <a:lnTo>
                  <a:pt x="1518983" y="848741"/>
                </a:lnTo>
                <a:lnTo>
                  <a:pt x="1711858" y="851242"/>
                </a:lnTo>
                <a:lnTo>
                  <a:pt x="1711858" y="1247305"/>
                </a:lnTo>
                <a:lnTo>
                  <a:pt x="1713547" y="1309738"/>
                </a:lnTo>
                <a:lnTo>
                  <a:pt x="1725358" y="1341805"/>
                </a:lnTo>
                <a:lnTo>
                  <a:pt x="1757413" y="1353616"/>
                </a:lnTo>
                <a:lnTo>
                  <a:pt x="1819846" y="1355305"/>
                </a:lnTo>
                <a:lnTo>
                  <a:pt x="2528951" y="1355305"/>
                </a:lnTo>
                <a:lnTo>
                  <a:pt x="2591384" y="1353616"/>
                </a:lnTo>
                <a:lnTo>
                  <a:pt x="2623451" y="1341805"/>
                </a:lnTo>
                <a:lnTo>
                  <a:pt x="2635262" y="1309738"/>
                </a:lnTo>
                <a:lnTo>
                  <a:pt x="2636951" y="1247305"/>
                </a:lnTo>
                <a:lnTo>
                  <a:pt x="2636951" y="68460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01999" y="1641504"/>
            <a:ext cx="607695" cy="391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Bu</a:t>
            </a:r>
            <a:r>
              <a:rPr sz="9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saj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a 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egiata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warga 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des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in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a?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3999" y="1907108"/>
            <a:ext cx="760095" cy="2768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Kala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si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f</a:t>
            </a:r>
            <a:r>
              <a:rPr sz="9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at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a 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pelayanan?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5000" y="2233489"/>
            <a:ext cx="75819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Kala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 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paling 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andu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AUD 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kantor 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des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bu.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7926762"/>
            <a:ext cx="5711190" cy="382905"/>
            <a:chOff x="0" y="7926762"/>
            <a:chExt cx="5711190" cy="382905"/>
          </a:xfrm>
        </p:grpSpPr>
        <p:sp>
          <p:nvSpPr>
            <p:cNvPr id="18" name="object 18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804268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28600" y="0"/>
                  </a:moveTo>
                  <a:lnTo>
                    <a:pt x="0" y="0"/>
                  </a:lnTo>
                </a:path>
                <a:path w="266700" h="266700">
                  <a:moveTo>
                    <a:pt x="266700" y="38100"/>
                  </a:moveTo>
                  <a:lnTo>
                    <a:pt x="26670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7356881"/>
            <a:ext cx="5537039" cy="6858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" y="273037"/>
            <a:ext cx="5537835" cy="4375785"/>
            <a:chOff x="266700" y="273037"/>
            <a:chExt cx="5537835" cy="4375785"/>
          </a:xfrm>
        </p:grpSpPr>
        <p:sp>
          <p:nvSpPr>
            <p:cNvPr id="4" name="object 4"/>
            <p:cNvSpPr/>
            <p:nvPr/>
          </p:nvSpPr>
          <p:spPr>
            <a:xfrm>
              <a:off x="266700" y="273037"/>
              <a:ext cx="5537835" cy="4199890"/>
            </a:xfrm>
            <a:custGeom>
              <a:avLst/>
              <a:gdLst/>
              <a:ahLst/>
              <a:cxnLst/>
              <a:rect l="l" t="t" r="r" b="b"/>
              <a:pathLst>
                <a:path w="5537835" h="4199890">
                  <a:moveTo>
                    <a:pt x="5537644" y="0"/>
                  </a:moveTo>
                  <a:lnTo>
                    <a:pt x="0" y="0"/>
                  </a:lnTo>
                  <a:lnTo>
                    <a:pt x="0" y="4199305"/>
                  </a:lnTo>
                  <a:lnTo>
                    <a:pt x="5537644" y="4199305"/>
                  </a:lnTo>
                  <a:lnTo>
                    <a:pt x="5537644" y="0"/>
                  </a:lnTo>
                  <a:close/>
                </a:path>
              </a:pathLst>
            </a:custGeom>
            <a:solidFill>
              <a:srgbClr val="DBE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81903" y="1404211"/>
              <a:ext cx="1181100" cy="669925"/>
            </a:xfrm>
            <a:custGeom>
              <a:avLst/>
              <a:gdLst/>
              <a:ahLst/>
              <a:cxnLst/>
              <a:rect l="l" t="t" r="r" b="b"/>
              <a:pathLst>
                <a:path w="1181100" h="669925">
                  <a:moveTo>
                    <a:pt x="1072794" y="0"/>
                  </a:moveTo>
                  <a:lnTo>
                    <a:pt x="262801" y="0"/>
                  </a:lnTo>
                  <a:lnTo>
                    <a:pt x="200363" y="1687"/>
                  </a:lnTo>
                  <a:lnTo>
                    <a:pt x="168300" y="13500"/>
                  </a:lnTo>
                  <a:lnTo>
                    <a:pt x="156487" y="45562"/>
                  </a:lnTo>
                  <a:lnTo>
                    <a:pt x="154800" y="108000"/>
                  </a:lnTo>
                  <a:lnTo>
                    <a:pt x="154800" y="367411"/>
                  </a:lnTo>
                  <a:lnTo>
                    <a:pt x="0" y="495642"/>
                  </a:lnTo>
                  <a:lnTo>
                    <a:pt x="154800" y="464248"/>
                  </a:lnTo>
                  <a:lnTo>
                    <a:pt x="154800" y="561517"/>
                  </a:lnTo>
                  <a:lnTo>
                    <a:pt x="156487" y="623955"/>
                  </a:lnTo>
                  <a:lnTo>
                    <a:pt x="168300" y="656018"/>
                  </a:lnTo>
                  <a:lnTo>
                    <a:pt x="200363" y="667831"/>
                  </a:lnTo>
                  <a:lnTo>
                    <a:pt x="262801" y="669518"/>
                  </a:lnTo>
                  <a:lnTo>
                    <a:pt x="1072794" y="669518"/>
                  </a:lnTo>
                  <a:lnTo>
                    <a:pt x="1135232" y="667831"/>
                  </a:lnTo>
                  <a:lnTo>
                    <a:pt x="1167295" y="656018"/>
                  </a:lnTo>
                  <a:lnTo>
                    <a:pt x="1179107" y="623955"/>
                  </a:lnTo>
                  <a:lnTo>
                    <a:pt x="1180795" y="561517"/>
                  </a:lnTo>
                  <a:lnTo>
                    <a:pt x="1180795" y="108000"/>
                  </a:lnTo>
                  <a:lnTo>
                    <a:pt x="1179107" y="45562"/>
                  </a:lnTo>
                  <a:lnTo>
                    <a:pt x="1167295" y="13500"/>
                  </a:lnTo>
                  <a:lnTo>
                    <a:pt x="1135232" y="1687"/>
                  </a:lnTo>
                  <a:lnTo>
                    <a:pt x="1072794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7444" y="1271016"/>
              <a:ext cx="2782515" cy="337764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09266" y="7609151"/>
            <a:ext cx="113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40AD49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999" y="4730794"/>
            <a:ext cx="4143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0" dirty="0">
                <a:solidFill>
                  <a:srgbClr val="00AEEF"/>
                </a:solidFill>
                <a:latin typeface="Trebuchet MS"/>
                <a:cs typeface="Trebuchet MS"/>
              </a:rPr>
              <a:t>Fungsi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00AEEF"/>
                </a:solidFill>
                <a:latin typeface="Trebuchet MS"/>
                <a:cs typeface="Trebuchet MS"/>
              </a:rPr>
              <a:t>5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70" dirty="0">
                <a:solidFill>
                  <a:srgbClr val="00AEEF"/>
                </a:solidFill>
                <a:latin typeface="Trebuchet MS"/>
                <a:cs typeface="Trebuchet MS"/>
              </a:rPr>
              <a:t>Meja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15" dirty="0">
                <a:solidFill>
                  <a:srgbClr val="00AEEF"/>
                </a:solidFill>
                <a:latin typeface="Trebuchet MS"/>
                <a:cs typeface="Trebuchet MS"/>
              </a:rPr>
              <a:t>atau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00AEEF"/>
                </a:solidFill>
                <a:latin typeface="Trebuchet MS"/>
                <a:cs typeface="Trebuchet MS"/>
              </a:rPr>
              <a:t>5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Langkah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0" dirty="0">
                <a:solidFill>
                  <a:srgbClr val="00AEEF"/>
                </a:solidFill>
                <a:latin typeface="Trebuchet MS"/>
                <a:cs typeface="Trebuchet MS"/>
              </a:rPr>
              <a:t>kegiatan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9" dirty="0">
                <a:solidFill>
                  <a:srgbClr val="00AEEF"/>
                </a:solidFill>
                <a:latin typeface="Trebuchet MS"/>
                <a:cs typeface="Trebuchet MS"/>
              </a:rPr>
              <a:t>pelayanan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Posyandu: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999" y="6788193"/>
            <a:ext cx="3997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150" dirty="0">
                <a:solidFill>
                  <a:srgbClr val="231F20"/>
                </a:solidFill>
                <a:latin typeface="Arial"/>
                <a:cs typeface="Arial"/>
              </a:rPr>
              <a:t>Sumber: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140" dirty="0">
                <a:solidFill>
                  <a:srgbClr val="231F20"/>
                </a:solidFill>
                <a:latin typeface="Arial"/>
                <a:cs typeface="Arial"/>
              </a:rPr>
              <a:t>Buku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95" dirty="0">
                <a:solidFill>
                  <a:srgbClr val="231F20"/>
                </a:solidFill>
                <a:latin typeface="Arial"/>
                <a:cs typeface="Arial"/>
              </a:rPr>
              <a:t>Pedoman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0" dirty="0">
                <a:solidFill>
                  <a:srgbClr val="231F20"/>
                </a:solidFill>
                <a:latin typeface="Arial"/>
                <a:cs typeface="Arial"/>
              </a:rPr>
              <a:t>Umum</a:t>
            </a:r>
            <a:r>
              <a:rPr sz="1000" i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0" dirty="0">
                <a:solidFill>
                  <a:srgbClr val="231F20"/>
                </a:solidFill>
                <a:latin typeface="Arial"/>
                <a:cs typeface="Arial"/>
              </a:rPr>
              <a:t>Posyandu,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231F20"/>
                </a:solidFill>
                <a:latin typeface="Arial"/>
                <a:cs typeface="Arial"/>
              </a:rPr>
              <a:t>Kementrian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0" dirty="0">
                <a:solidFill>
                  <a:srgbClr val="231F20"/>
                </a:solidFill>
                <a:latin typeface="Arial"/>
                <a:cs typeface="Arial"/>
              </a:rPr>
              <a:t>Kesehatan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30" dirty="0">
                <a:solidFill>
                  <a:srgbClr val="231F20"/>
                </a:solidFill>
                <a:latin typeface="Arial"/>
                <a:cs typeface="Arial"/>
              </a:rPr>
              <a:t>bekerjasam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70" dirty="0">
                <a:solidFill>
                  <a:srgbClr val="231F20"/>
                </a:solidFill>
                <a:latin typeface="Arial"/>
                <a:cs typeface="Arial"/>
              </a:rPr>
              <a:t>dengan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65" dirty="0">
                <a:solidFill>
                  <a:srgbClr val="231F20"/>
                </a:solidFill>
                <a:latin typeface="Arial"/>
                <a:cs typeface="Arial"/>
              </a:rPr>
              <a:t>POKJANAL,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60" dirty="0">
                <a:solidFill>
                  <a:srgbClr val="231F20"/>
                </a:solidFill>
                <a:latin typeface="Arial"/>
                <a:cs typeface="Arial"/>
              </a:rPr>
              <a:t>2011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16292" y="5116284"/>
          <a:ext cx="4244339" cy="1681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8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7652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LANGKA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(ME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solidFill>
                      <a:srgbClr val="A2D8CD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solidFill>
                      <a:srgbClr val="A2D8CD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PELAKSANA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solidFill>
                      <a:srgbClr val="A2D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Pertama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DBECCE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Pendaftaran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DBECCE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Kader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DB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8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Kedua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EDF3C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8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Penimbangan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EDF3CF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Kader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EDF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Ketiga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DBECCE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engisia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KMS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DBECCE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Kader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DB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7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Keempat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DF3C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6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Penyuluhan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DF3CF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Kader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DF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Kelima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DBECCE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ela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ana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esehatan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DBECCE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Kade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etuga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esehatan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solidFill>
                      <a:srgbClr val="DB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241000" y="1428470"/>
            <a:ext cx="848994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Kala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an 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kam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sudah 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lim</a:t>
            </a:r>
            <a:r>
              <a:rPr sz="9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mej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pak..</a:t>
            </a:r>
            <a:r>
              <a:rPr sz="9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20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pi 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tida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selal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lima 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oran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hadi</a:t>
            </a:r>
            <a:r>
              <a:rPr sz="9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1043" y="897511"/>
            <a:ext cx="1398270" cy="669925"/>
          </a:xfrm>
          <a:custGeom>
            <a:avLst/>
            <a:gdLst/>
            <a:ahLst/>
            <a:cxnLst/>
            <a:rect l="l" t="t" r="r" b="b"/>
            <a:pathLst>
              <a:path w="1398270" h="669925">
                <a:moveTo>
                  <a:pt x="11393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561517"/>
                </a:lnTo>
                <a:lnTo>
                  <a:pt x="1687" y="623955"/>
                </a:lnTo>
                <a:lnTo>
                  <a:pt x="13500" y="656018"/>
                </a:lnTo>
                <a:lnTo>
                  <a:pt x="45562" y="667831"/>
                </a:lnTo>
                <a:lnTo>
                  <a:pt x="108000" y="669518"/>
                </a:lnTo>
                <a:lnTo>
                  <a:pt x="1139304" y="669518"/>
                </a:lnTo>
                <a:lnTo>
                  <a:pt x="1201742" y="667831"/>
                </a:lnTo>
                <a:lnTo>
                  <a:pt x="1233805" y="656018"/>
                </a:lnTo>
                <a:lnTo>
                  <a:pt x="1245617" y="623955"/>
                </a:lnTo>
                <a:lnTo>
                  <a:pt x="1247305" y="561517"/>
                </a:lnTo>
                <a:lnTo>
                  <a:pt x="1247305" y="504304"/>
                </a:lnTo>
                <a:lnTo>
                  <a:pt x="1397660" y="534784"/>
                </a:lnTo>
                <a:lnTo>
                  <a:pt x="1247305" y="410248"/>
                </a:lnTo>
                <a:lnTo>
                  <a:pt x="1247305" y="108000"/>
                </a:lnTo>
                <a:lnTo>
                  <a:pt x="1245617" y="45562"/>
                </a:lnTo>
                <a:lnTo>
                  <a:pt x="1233805" y="13500"/>
                </a:lnTo>
                <a:lnTo>
                  <a:pt x="1201742" y="1687"/>
                </a:lnTo>
                <a:lnTo>
                  <a:pt x="113930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4741" y="941681"/>
            <a:ext cx="1030605" cy="5054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137795">
              <a:lnSpc>
                <a:spcPts val="900"/>
              </a:lnSpc>
              <a:spcBef>
                <a:spcPts val="280"/>
              </a:spcBef>
            </a:pP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Ber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j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umla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  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in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bu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?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Apa</a:t>
            </a:r>
            <a:endParaRPr sz="900">
              <a:latin typeface="Microsoft Sans Serif"/>
              <a:cs typeface="Microsoft Sans Serif"/>
            </a:endParaRPr>
          </a:p>
          <a:p>
            <a:pPr marL="12700" marR="5080">
              <a:lnSpc>
                <a:spcPts val="900"/>
              </a:lnSpc>
            </a:pP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sudah 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lengk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lim</a:t>
            </a:r>
            <a:r>
              <a:rPr sz="9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meja?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6077585" cy="382905"/>
            <a:chOff x="0" y="0"/>
            <a:chExt cx="6077585" cy="382905"/>
          </a:xfrm>
        </p:grpSpPr>
        <p:sp>
          <p:nvSpPr>
            <p:cNvPr id="15" name="object 15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7999" y="7926762"/>
            <a:ext cx="190500" cy="15875"/>
            <a:chOff x="107999" y="7926762"/>
            <a:chExt cx="190500" cy="15875"/>
          </a:xfrm>
        </p:grpSpPr>
        <p:sp>
          <p:nvSpPr>
            <p:cNvPr id="19" name="object 19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778905" y="7926762"/>
            <a:ext cx="190500" cy="15875"/>
            <a:chOff x="5778905" y="7926762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66762" y="8010900"/>
            <a:ext cx="15875" cy="190500"/>
            <a:chOff x="366762" y="801090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694767" y="8010900"/>
            <a:ext cx="15875" cy="190500"/>
            <a:chOff x="5694767" y="80109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0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0"/>
                </a:moveTo>
                <a:lnTo>
                  <a:pt x="0" y="0"/>
                </a:lnTo>
              </a:path>
              <a:path w="266700" h="266700">
                <a:moveTo>
                  <a:pt x="266700" y="38100"/>
                </a:moveTo>
                <a:lnTo>
                  <a:pt x="26670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951" y="7691925"/>
            <a:ext cx="7429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8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97" y="7358686"/>
            <a:ext cx="5427881" cy="684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4290060" cy="240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 marL="30480">
              <a:lnSpc>
                <a:spcPct val="100000"/>
              </a:lnSpc>
              <a:spcBef>
                <a:spcPts val="470"/>
              </a:spcBef>
            </a:pP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Siapa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yang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menjadi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sasaran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dari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0" dirty="0">
                <a:solidFill>
                  <a:srgbClr val="00AEEF"/>
                </a:solidFill>
                <a:latin typeface="Trebuchet MS"/>
                <a:cs typeface="Trebuchet MS"/>
              </a:rPr>
              <a:t>kegiatan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70" dirty="0">
                <a:solidFill>
                  <a:srgbClr val="00AEEF"/>
                </a:solidFill>
                <a:latin typeface="Trebuchet MS"/>
                <a:cs typeface="Trebuchet MS"/>
              </a:rPr>
              <a:t>Posyandu?</a:t>
            </a:r>
            <a:endParaRPr sz="1600">
              <a:latin typeface="Trebuchet MS"/>
              <a:cs typeface="Trebuchet MS"/>
            </a:endParaRPr>
          </a:p>
          <a:p>
            <a:pPr marL="30480">
              <a:lnSpc>
                <a:spcPct val="100000"/>
              </a:lnSpc>
              <a:spcBef>
                <a:spcPts val="405"/>
              </a:spcBef>
            </a:pP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Sasara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seluru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mas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arakat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utama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a:</a:t>
            </a:r>
            <a:endParaRPr sz="1000">
              <a:latin typeface="Microsoft Sans Serif"/>
              <a:cs typeface="Microsoft Sans Serif"/>
            </a:endParaRPr>
          </a:p>
          <a:p>
            <a:pPr marL="173990" indent="-144145">
              <a:lnSpc>
                <a:spcPct val="100000"/>
              </a:lnSpc>
              <a:buAutoNum type="arabicPeriod"/>
              <a:tabLst>
                <a:tab pos="174625" algn="l"/>
              </a:tabLst>
            </a:pP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Bayi;</a:t>
            </a:r>
            <a:endParaRPr sz="1000">
              <a:latin typeface="Microsoft Sans Serif"/>
              <a:cs typeface="Microsoft Sans Serif"/>
            </a:endParaRPr>
          </a:p>
          <a:p>
            <a:pPr marL="174625" indent="-144780">
              <a:lnSpc>
                <a:spcPct val="100000"/>
              </a:lnSpc>
              <a:buAutoNum type="arabicPeriod"/>
              <a:tabLst>
                <a:tab pos="175260" algn="l"/>
              </a:tabLst>
            </a:pP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balita;</a:t>
            </a:r>
            <a:endParaRPr sz="1000">
              <a:latin typeface="Microsoft Sans Serif"/>
              <a:cs typeface="Microsoft Sans Serif"/>
            </a:endParaRPr>
          </a:p>
          <a:p>
            <a:pPr marL="174625" indent="-144780">
              <a:lnSpc>
                <a:spcPct val="100000"/>
              </a:lnSpc>
              <a:buAutoNum type="arabicPeriod"/>
              <a:tabLst>
                <a:tab pos="175260" algn="l"/>
              </a:tabLst>
            </a:pP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Ibu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hamil,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ibu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nifas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ibu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menyusui;</a:t>
            </a:r>
            <a:endParaRPr sz="1000">
              <a:latin typeface="Microsoft Sans Serif"/>
              <a:cs typeface="Microsoft Sans Serif"/>
            </a:endParaRPr>
          </a:p>
          <a:p>
            <a:pPr marL="174625" indent="-144780">
              <a:lnSpc>
                <a:spcPct val="100000"/>
              </a:lnSpc>
              <a:buAutoNum type="arabicPeriod"/>
              <a:tabLst>
                <a:tab pos="175260" algn="l"/>
              </a:tabLst>
            </a:pP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asanga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Usi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Subu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(PUS);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 marL="30480">
              <a:lnSpc>
                <a:spcPct val="100000"/>
              </a:lnSpc>
              <a:spcBef>
                <a:spcPts val="795"/>
              </a:spcBef>
            </a:pP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Siapa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an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g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dinama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k</a:t>
            </a:r>
            <a:r>
              <a:rPr sz="1600" spc="-229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KADER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00AEEF"/>
                </a:solidFill>
                <a:latin typeface="Trebuchet MS"/>
                <a:cs typeface="Trebuchet MS"/>
              </a:rPr>
              <a:t>?</a:t>
            </a:r>
            <a:endParaRPr sz="1600">
              <a:latin typeface="Trebuchet MS"/>
              <a:cs typeface="Trebuchet MS"/>
            </a:endParaRPr>
          </a:p>
          <a:p>
            <a:pPr marL="30480" marR="5080">
              <a:lnSpc>
                <a:spcPct val="100000"/>
              </a:lnSpc>
              <a:spcBef>
                <a:spcPts val="840"/>
              </a:spcBef>
            </a:pP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selanjutnya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disebut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anggota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bersedia,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20" dirty="0">
                <a:solidFill>
                  <a:srgbClr val="231F20"/>
                </a:solidFill>
                <a:latin typeface="Microsoft Sans Serif"/>
                <a:cs typeface="Microsoft Sans Serif"/>
              </a:rPr>
              <a:t>mampu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memiliki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waktu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menyelenggarakan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kegiatan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secara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sukarela.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31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40AD49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699" y="3199435"/>
            <a:ext cx="4248000" cy="41952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17235" y="7092993"/>
            <a:ext cx="1995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Fungs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mej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pertam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empat.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7926762"/>
            <a:ext cx="5711190" cy="382905"/>
            <a:chOff x="0" y="7926762"/>
            <a:chExt cx="5711190" cy="382905"/>
          </a:xfrm>
        </p:grpSpPr>
        <p:sp>
          <p:nvSpPr>
            <p:cNvPr id="9" name="object 9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04268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28600" y="0"/>
                  </a:moveTo>
                  <a:lnTo>
                    <a:pt x="0" y="0"/>
                  </a:lnTo>
                </a:path>
                <a:path w="266700" h="266700">
                  <a:moveTo>
                    <a:pt x="266700" y="38100"/>
                  </a:moveTo>
                  <a:lnTo>
                    <a:pt x="26670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238" y="7609151"/>
            <a:ext cx="1219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40AD49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8592" y="2381905"/>
            <a:ext cx="4824095" cy="5297805"/>
            <a:chOff x="878592" y="2381905"/>
            <a:chExt cx="4824095" cy="5297805"/>
          </a:xfrm>
        </p:grpSpPr>
        <p:sp>
          <p:nvSpPr>
            <p:cNvPr id="4" name="object 4"/>
            <p:cNvSpPr/>
            <p:nvPr/>
          </p:nvSpPr>
          <p:spPr>
            <a:xfrm>
              <a:off x="895739" y="2399055"/>
              <a:ext cx="3620135" cy="3209290"/>
            </a:xfrm>
            <a:custGeom>
              <a:avLst/>
              <a:gdLst/>
              <a:ahLst/>
              <a:cxnLst/>
              <a:rect l="l" t="t" r="r" b="b"/>
              <a:pathLst>
                <a:path w="3620135" h="3209290">
                  <a:moveTo>
                    <a:pt x="3620071" y="0"/>
                  </a:moveTo>
                  <a:lnTo>
                    <a:pt x="2960294" y="94689"/>
                  </a:lnTo>
                  <a:lnTo>
                    <a:pt x="2371026" y="129482"/>
                  </a:lnTo>
                  <a:lnTo>
                    <a:pt x="1519859" y="107288"/>
                  </a:lnTo>
                  <a:lnTo>
                    <a:pt x="74383" y="31013"/>
                  </a:lnTo>
                  <a:lnTo>
                    <a:pt x="234246" y="964268"/>
                  </a:lnTo>
                  <a:lnTo>
                    <a:pt x="304680" y="1509261"/>
                  </a:lnTo>
                  <a:lnTo>
                    <a:pt x="301117" y="1876508"/>
                  </a:lnTo>
                  <a:lnTo>
                    <a:pt x="238988" y="2276525"/>
                  </a:lnTo>
                  <a:lnTo>
                    <a:pt x="153126" y="2695892"/>
                  </a:lnTo>
                  <a:lnTo>
                    <a:pt x="76365" y="2985939"/>
                  </a:lnTo>
                  <a:lnTo>
                    <a:pt x="21168" y="3154340"/>
                  </a:lnTo>
                  <a:lnTo>
                    <a:pt x="0" y="3208769"/>
                  </a:lnTo>
                  <a:lnTo>
                    <a:pt x="1381035" y="3018937"/>
                  </a:lnTo>
                  <a:lnTo>
                    <a:pt x="2184034" y="2952889"/>
                  </a:lnTo>
                  <a:lnTo>
                    <a:pt x="2717386" y="3008133"/>
                  </a:lnTo>
                  <a:lnTo>
                    <a:pt x="3289477" y="3182175"/>
                  </a:lnTo>
                  <a:lnTo>
                    <a:pt x="3225553" y="2138896"/>
                  </a:lnTo>
                  <a:lnTo>
                    <a:pt x="3211993" y="1535260"/>
                  </a:lnTo>
                  <a:lnTo>
                    <a:pt x="3255771" y="1140975"/>
                  </a:lnTo>
                  <a:lnTo>
                    <a:pt x="3363861" y="725754"/>
                  </a:lnTo>
                  <a:lnTo>
                    <a:pt x="3484090" y="329730"/>
                  </a:lnTo>
                  <a:lnTo>
                    <a:pt x="3563251" y="111655"/>
                  </a:lnTo>
                  <a:lnTo>
                    <a:pt x="3606770" y="19190"/>
                  </a:lnTo>
                  <a:lnTo>
                    <a:pt x="3620071" y="0"/>
                  </a:lnTo>
                  <a:close/>
                </a:path>
              </a:pathLst>
            </a:custGeom>
            <a:solidFill>
              <a:srgbClr val="EDF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8837" y="2668959"/>
              <a:ext cx="153670" cy="1846580"/>
            </a:xfrm>
            <a:custGeom>
              <a:avLst/>
              <a:gdLst/>
              <a:ahLst/>
              <a:cxnLst/>
              <a:rect l="l" t="t" r="r" b="b"/>
              <a:pathLst>
                <a:path w="153669" h="1846579">
                  <a:moveTo>
                    <a:pt x="0" y="0"/>
                  </a:moveTo>
                  <a:lnTo>
                    <a:pt x="11044" y="72723"/>
                  </a:lnTo>
                  <a:lnTo>
                    <a:pt x="16869" y="111902"/>
                  </a:lnTo>
                  <a:lnTo>
                    <a:pt x="22860" y="152830"/>
                  </a:lnTo>
                  <a:lnTo>
                    <a:pt x="28993" y="195408"/>
                  </a:lnTo>
                  <a:lnTo>
                    <a:pt x="35242" y="239541"/>
                  </a:lnTo>
                  <a:lnTo>
                    <a:pt x="41580" y="285129"/>
                  </a:lnTo>
                  <a:lnTo>
                    <a:pt x="47981" y="332076"/>
                  </a:lnTo>
                  <a:lnTo>
                    <a:pt x="54421" y="380284"/>
                  </a:lnTo>
                  <a:lnTo>
                    <a:pt x="60873" y="429656"/>
                  </a:lnTo>
                  <a:lnTo>
                    <a:pt x="67312" y="480095"/>
                  </a:lnTo>
                  <a:lnTo>
                    <a:pt x="73711" y="531502"/>
                  </a:lnTo>
                  <a:lnTo>
                    <a:pt x="80045" y="583781"/>
                  </a:lnTo>
                  <a:lnTo>
                    <a:pt x="86287" y="636833"/>
                  </a:lnTo>
                  <a:lnTo>
                    <a:pt x="92413" y="690562"/>
                  </a:lnTo>
                  <a:lnTo>
                    <a:pt x="98396" y="744871"/>
                  </a:lnTo>
                  <a:lnTo>
                    <a:pt x="104210" y="799661"/>
                  </a:lnTo>
                  <a:lnTo>
                    <a:pt x="109831" y="854835"/>
                  </a:lnTo>
                  <a:lnTo>
                    <a:pt x="115230" y="910295"/>
                  </a:lnTo>
                  <a:lnTo>
                    <a:pt x="120384" y="965945"/>
                  </a:lnTo>
                  <a:lnTo>
                    <a:pt x="125266" y="1021687"/>
                  </a:lnTo>
                  <a:lnTo>
                    <a:pt x="129851" y="1077424"/>
                  </a:lnTo>
                  <a:lnTo>
                    <a:pt x="134111" y="1133057"/>
                  </a:lnTo>
                  <a:lnTo>
                    <a:pt x="138023" y="1188490"/>
                  </a:lnTo>
                  <a:lnTo>
                    <a:pt x="141559" y="1243624"/>
                  </a:lnTo>
                  <a:lnTo>
                    <a:pt x="144695" y="1298364"/>
                  </a:lnTo>
                  <a:lnTo>
                    <a:pt x="147404" y="1352610"/>
                  </a:lnTo>
                  <a:lnTo>
                    <a:pt x="149660" y="1406266"/>
                  </a:lnTo>
                  <a:lnTo>
                    <a:pt x="151437" y="1459235"/>
                  </a:lnTo>
                  <a:lnTo>
                    <a:pt x="152711" y="1511418"/>
                  </a:lnTo>
                  <a:lnTo>
                    <a:pt x="153454" y="1562718"/>
                  </a:lnTo>
                  <a:lnTo>
                    <a:pt x="153642" y="1613039"/>
                  </a:lnTo>
                  <a:lnTo>
                    <a:pt x="153248" y="1662282"/>
                  </a:lnTo>
                  <a:lnTo>
                    <a:pt x="152246" y="1710350"/>
                  </a:lnTo>
                  <a:lnTo>
                    <a:pt x="150611" y="1757145"/>
                  </a:lnTo>
                  <a:lnTo>
                    <a:pt x="148317" y="1802571"/>
                  </a:lnTo>
                  <a:lnTo>
                    <a:pt x="145338" y="1846529"/>
                  </a:lnTo>
                </a:path>
              </a:pathLst>
            </a:custGeom>
            <a:ln w="3429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925" y="4912215"/>
              <a:ext cx="139700" cy="544830"/>
            </a:xfrm>
            <a:custGeom>
              <a:avLst/>
              <a:gdLst/>
              <a:ahLst/>
              <a:cxnLst/>
              <a:rect l="l" t="t" r="r" b="b"/>
              <a:pathLst>
                <a:path w="139700" h="544829">
                  <a:moveTo>
                    <a:pt x="139382" y="0"/>
                  </a:moveTo>
                  <a:lnTo>
                    <a:pt x="125144" y="67025"/>
                  </a:lnTo>
                  <a:lnTo>
                    <a:pt x="111049" y="130440"/>
                  </a:lnTo>
                  <a:lnTo>
                    <a:pt x="97155" y="190278"/>
                  </a:lnTo>
                  <a:lnTo>
                    <a:pt x="83517" y="246575"/>
                  </a:lnTo>
                  <a:lnTo>
                    <a:pt x="70193" y="299366"/>
                  </a:lnTo>
                  <a:lnTo>
                    <a:pt x="57239" y="348685"/>
                  </a:lnTo>
                  <a:lnTo>
                    <a:pt x="44711" y="394568"/>
                  </a:lnTo>
                  <a:lnTo>
                    <a:pt x="32667" y="437050"/>
                  </a:lnTo>
                  <a:lnTo>
                    <a:pt x="21162" y="476165"/>
                  </a:lnTo>
                  <a:lnTo>
                    <a:pt x="10254" y="511949"/>
                  </a:lnTo>
                  <a:lnTo>
                    <a:pt x="0" y="544436"/>
                  </a:lnTo>
                </a:path>
              </a:pathLst>
            </a:custGeom>
            <a:ln w="3429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9451" y="5449970"/>
              <a:ext cx="2921635" cy="128905"/>
            </a:xfrm>
            <a:custGeom>
              <a:avLst/>
              <a:gdLst/>
              <a:ahLst/>
              <a:cxnLst/>
              <a:rect l="l" t="t" r="r" b="b"/>
              <a:pathLst>
                <a:path w="2921635" h="128904">
                  <a:moveTo>
                    <a:pt x="0" y="128889"/>
                  </a:moveTo>
                  <a:lnTo>
                    <a:pt x="62814" y="121346"/>
                  </a:lnTo>
                  <a:lnTo>
                    <a:pt x="132093" y="113276"/>
                  </a:lnTo>
                  <a:lnTo>
                    <a:pt x="207419" y="104786"/>
                  </a:lnTo>
                  <a:lnTo>
                    <a:pt x="247218" y="100418"/>
                  </a:lnTo>
                  <a:lnTo>
                    <a:pt x="288373" y="95985"/>
                  </a:lnTo>
                  <a:lnTo>
                    <a:pt x="330831" y="91501"/>
                  </a:lnTo>
                  <a:lnTo>
                    <a:pt x="374540" y="86980"/>
                  </a:lnTo>
                  <a:lnTo>
                    <a:pt x="419447" y="82435"/>
                  </a:lnTo>
                  <a:lnTo>
                    <a:pt x="465501" y="77879"/>
                  </a:lnTo>
                  <a:lnTo>
                    <a:pt x="512649" y="73327"/>
                  </a:lnTo>
                  <a:lnTo>
                    <a:pt x="560839" y="68791"/>
                  </a:lnTo>
                  <a:lnTo>
                    <a:pt x="610019" y="64285"/>
                  </a:lnTo>
                  <a:lnTo>
                    <a:pt x="660137" y="59823"/>
                  </a:lnTo>
                  <a:lnTo>
                    <a:pt x="711141" y="55418"/>
                  </a:lnTo>
                  <a:lnTo>
                    <a:pt x="762978" y="51083"/>
                  </a:lnTo>
                  <a:lnTo>
                    <a:pt x="815596" y="46833"/>
                  </a:lnTo>
                  <a:lnTo>
                    <a:pt x="868944" y="42680"/>
                  </a:lnTo>
                  <a:lnTo>
                    <a:pt x="922968" y="38638"/>
                  </a:lnTo>
                  <a:lnTo>
                    <a:pt x="977617" y="34721"/>
                  </a:lnTo>
                  <a:lnTo>
                    <a:pt x="1032840" y="30942"/>
                  </a:lnTo>
                  <a:lnTo>
                    <a:pt x="1088582" y="27314"/>
                  </a:lnTo>
                  <a:lnTo>
                    <a:pt x="1144793" y="23852"/>
                  </a:lnTo>
                  <a:lnTo>
                    <a:pt x="1201420" y="20568"/>
                  </a:lnTo>
                  <a:lnTo>
                    <a:pt x="1258411" y="17476"/>
                  </a:lnTo>
                  <a:lnTo>
                    <a:pt x="1315713" y="14589"/>
                  </a:lnTo>
                  <a:lnTo>
                    <a:pt x="1373276" y="11922"/>
                  </a:lnTo>
                  <a:lnTo>
                    <a:pt x="1431046" y="9487"/>
                  </a:lnTo>
                  <a:lnTo>
                    <a:pt x="1488971" y="7298"/>
                  </a:lnTo>
                  <a:lnTo>
                    <a:pt x="1546999" y="5369"/>
                  </a:lnTo>
                  <a:lnTo>
                    <a:pt x="1605079" y="3713"/>
                  </a:lnTo>
                  <a:lnTo>
                    <a:pt x="1663157" y="2343"/>
                  </a:lnTo>
                  <a:lnTo>
                    <a:pt x="1721182" y="1273"/>
                  </a:lnTo>
                  <a:lnTo>
                    <a:pt x="1779101" y="517"/>
                  </a:lnTo>
                  <a:lnTo>
                    <a:pt x="1836863" y="88"/>
                  </a:lnTo>
                  <a:lnTo>
                    <a:pt x="1894415" y="0"/>
                  </a:lnTo>
                  <a:lnTo>
                    <a:pt x="1951705" y="265"/>
                  </a:lnTo>
                  <a:lnTo>
                    <a:pt x="2008680" y="898"/>
                  </a:lnTo>
                  <a:lnTo>
                    <a:pt x="2065290" y="1912"/>
                  </a:lnTo>
                  <a:lnTo>
                    <a:pt x="2121480" y="3320"/>
                  </a:lnTo>
                  <a:lnTo>
                    <a:pt x="2177201" y="5137"/>
                  </a:lnTo>
                  <a:lnTo>
                    <a:pt x="2232398" y="7375"/>
                  </a:lnTo>
                  <a:lnTo>
                    <a:pt x="2287020" y="10048"/>
                  </a:lnTo>
                  <a:lnTo>
                    <a:pt x="2341015" y="13169"/>
                  </a:lnTo>
                  <a:lnTo>
                    <a:pt x="2394331" y="16752"/>
                  </a:lnTo>
                  <a:lnTo>
                    <a:pt x="2446916" y="20811"/>
                  </a:lnTo>
                  <a:lnTo>
                    <a:pt x="2498716" y="25359"/>
                  </a:lnTo>
                  <a:lnTo>
                    <a:pt x="2549681" y="30410"/>
                  </a:lnTo>
                  <a:lnTo>
                    <a:pt x="2599758" y="35976"/>
                  </a:lnTo>
                  <a:lnTo>
                    <a:pt x="2648895" y="42072"/>
                  </a:lnTo>
                  <a:lnTo>
                    <a:pt x="2697039" y="48711"/>
                  </a:lnTo>
                  <a:lnTo>
                    <a:pt x="2744139" y="55906"/>
                  </a:lnTo>
                  <a:lnTo>
                    <a:pt x="2790142" y="63671"/>
                  </a:lnTo>
                  <a:lnTo>
                    <a:pt x="2834997" y="72020"/>
                  </a:lnTo>
                  <a:lnTo>
                    <a:pt x="2878650" y="80966"/>
                  </a:lnTo>
                  <a:lnTo>
                    <a:pt x="2921050" y="90522"/>
                  </a:lnTo>
                </a:path>
              </a:pathLst>
            </a:custGeom>
            <a:ln w="3429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0341" y="3274912"/>
              <a:ext cx="74930" cy="2075814"/>
            </a:xfrm>
            <a:custGeom>
              <a:avLst/>
              <a:gdLst/>
              <a:ahLst/>
              <a:cxnLst/>
              <a:rect l="l" t="t" r="r" b="b"/>
              <a:pathLst>
                <a:path w="74929" h="2075814">
                  <a:moveTo>
                    <a:pt x="22455" y="2075573"/>
                  </a:moveTo>
                  <a:lnTo>
                    <a:pt x="19210" y="2004085"/>
                  </a:lnTo>
                  <a:lnTo>
                    <a:pt x="17559" y="1965468"/>
                  </a:lnTo>
                  <a:lnTo>
                    <a:pt x="15908" y="1925057"/>
                  </a:lnTo>
                  <a:lnTo>
                    <a:pt x="14268" y="1882944"/>
                  </a:lnTo>
                  <a:lnTo>
                    <a:pt x="12655" y="1839218"/>
                  </a:lnTo>
                  <a:lnTo>
                    <a:pt x="11079" y="1793972"/>
                  </a:lnTo>
                  <a:lnTo>
                    <a:pt x="9556" y="1747295"/>
                  </a:lnTo>
                  <a:lnTo>
                    <a:pt x="8098" y="1699279"/>
                  </a:lnTo>
                  <a:lnTo>
                    <a:pt x="6718" y="1650015"/>
                  </a:lnTo>
                  <a:lnTo>
                    <a:pt x="5430" y="1599594"/>
                  </a:lnTo>
                  <a:lnTo>
                    <a:pt x="4246" y="1548107"/>
                  </a:lnTo>
                  <a:lnTo>
                    <a:pt x="3180" y="1495644"/>
                  </a:lnTo>
                  <a:lnTo>
                    <a:pt x="2245" y="1442297"/>
                  </a:lnTo>
                  <a:lnTo>
                    <a:pt x="1455" y="1388157"/>
                  </a:lnTo>
                  <a:lnTo>
                    <a:pt x="822" y="1333314"/>
                  </a:lnTo>
                  <a:lnTo>
                    <a:pt x="359" y="1277860"/>
                  </a:lnTo>
                  <a:lnTo>
                    <a:pt x="81" y="1221885"/>
                  </a:lnTo>
                  <a:lnTo>
                    <a:pt x="0" y="1165481"/>
                  </a:lnTo>
                  <a:lnTo>
                    <a:pt x="128" y="1108738"/>
                  </a:lnTo>
                  <a:lnTo>
                    <a:pt x="481" y="1051747"/>
                  </a:lnTo>
                  <a:lnTo>
                    <a:pt x="1070" y="994600"/>
                  </a:lnTo>
                  <a:lnTo>
                    <a:pt x="1909" y="937387"/>
                  </a:lnTo>
                  <a:lnTo>
                    <a:pt x="3012" y="880199"/>
                  </a:lnTo>
                  <a:lnTo>
                    <a:pt x="4390" y="823128"/>
                  </a:lnTo>
                  <a:lnTo>
                    <a:pt x="6058" y="766263"/>
                  </a:lnTo>
                  <a:lnTo>
                    <a:pt x="8029" y="709697"/>
                  </a:lnTo>
                  <a:lnTo>
                    <a:pt x="10316" y="653519"/>
                  </a:lnTo>
                  <a:lnTo>
                    <a:pt x="12932" y="597822"/>
                  </a:lnTo>
                  <a:lnTo>
                    <a:pt x="15891" y="542696"/>
                  </a:lnTo>
                  <a:lnTo>
                    <a:pt x="19204" y="488231"/>
                  </a:lnTo>
                  <a:lnTo>
                    <a:pt x="22887" y="434519"/>
                  </a:lnTo>
                  <a:lnTo>
                    <a:pt x="26952" y="381651"/>
                  </a:lnTo>
                  <a:lnTo>
                    <a:pt x="31412" y="329718"/>
                  </a:lnTo>
                  <a:lnTo>
                    <a:pt x="36280" y="278811"/>
                  </a:lnTo>
                  <a:lnTo>
                    <a:pt x="41570" y="229020"/>
                  </a:lnTo>
                  <a:lnTo>
                    <a:pt x="47294" y="180437"/>
                  </a:lnTo>
                  <a:lnTo>
                    <a:pt x="53467" y="133152"/>
                  </a:lnTo>
                  <a:lnTo>
                    <a:pt x="60100" y="87257"/>
                  </a:lnTo>
                  <a:lnTo>
                    <a:pt x="67209" y="42843"/>
                  </a:lnTo>
                  <a:lnTo>
                    <a:pt x="74804" y="0"/>
                  </a:lnTo>
                </a:path>
              </a:pathLst>
            </a:custGeom>
            <a:ln w="3429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3593" y="2513420"/>
              <a:ext cx="144780" cy="426720"/>
            </a:xfrm>
            <a:custGeom>
              <a:avLst/>
              <a:gdLst/>
              <a:ahLst/>
              <a:cxnLst/>
              <a:rect l="l" t="t" r="r" b="b"/>
              <a:pathLst>
                <a:path w="144779" h="426719">
                  <a:moveTo>
                    <a:pt x="0" y="426199"/>
                  </a:moveTo>
                  <a:lnTo>
                    <a:pt x="21080" y="356928"/>
                  </a:lnTo>
                  <a:lnTo>
                    <a:pt x="40830" y="293793"/>
                  </a:lnTo>
                  <a:lnTo>
                    <a:pt x="59279" y="236511"/>
                  </a:lnTo>
                  <a:lnTo>
                    <a:pt x="76456" y="184802"/>
                  </a:lnTo>
                  <a:lnTo>
                    <a:pt x="92390" y="138385"/>
                  </a:lnTo>
                  <a:lnTo>
                    <a:pt x="107111" y="96977"/>
                  </a:lnTo>
                  <a:lnTo>
                    <a:pt x="120648" y="60298"/>
                  </a:lnTo>
                  <a:lnTo>
                    <a:pt x="133029" y="28066"/>
                  </a:lnTo>
                  <a:lnTo>
                    <a:pt x="144284" y="0"/>
                  </a:lnTo>
                </a:path>
              </a:pathLst>
            </a:custGeom>
            <a:ln w="3429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824" y="2424428"/>
              <a:ext cx="3178175" cy="59690"/>
            </a:xfrm>
            <a:custGeom>
              <a:avLst/>
              <a:gdLst/>
              <a:ahLst/>
              <a:cxnLst/>
              <a:rect l="l" t="t" r="r" b="b"/>
              <a:pathLst>
                <a:path w="3178175" h="59689">
                  <a:moveTo>
                    <a:pt x="3177603" y="0"/>
                  </a:moveTo>
                  <a:lnTo>
                    <a:pt x="3136169" y="3850"/>
                  </a:lnTo>
                  <a:lnTo>
                    <a:pt x="3091066" y="7811"/>
                  </a:lnTo>
                  <a:lnTo>
                    <a:pt x="3042270" y="11849"/>
                  </a:lnTo>
                  <a:lnTo>
                    <a:pt x="2989759" y="15928"/>
                  </a:lnTo>
                  <a:lnTo>
                    <a:pt x="2933509" y="20015"/>
                  </a:lnTo>
                  <a:lnTo>
                    <a:pt x="2873497" y="24076"/>
                  </a:lnTo>
                  <a:lnTo>
                    <a:pt x="2809699" y="28077"/>
                  </a:lnTo>
                  <a:lnTo>
                    <a:pt x="2742092" y="31984"/>
                  </a:lnTo>
                  <a:lnTo>
                    <a:pt x="2670654" y="35764"/>
                  </a:lnTo>
                  <a:lnTo>
                    <a:pt x="2595360" y="39381"/>
                  </a:lnTo>
                  <a:lnTo>
                    <a:pt x="2556260" y="41118"/>
                  </a:lnTo>
                  <a:lnTo>
                    <a:pt x="2516188" y="42802"/>
                  </a:lnTo>
                  <a:lnTo>
                    <a:pt x="2475140" y="44428"/>
                  </a:lnTo>
                  <a:lnTo>
                    <a:pt x="2433114" y="45993"/>
                  </a:lnTo>
                  <a:lnTo>
                    <a:pt x="2390106" y="47492"/>
                  </a:lnTo>
                  <a:lnTo>
                    <a:pt x="2346115" y="48920"/>
                  </a:lnTo>
                  <a:lnTo>
                    <a:pt x="2301136" y="50274"/>
                  </a:lnTo>
                  <a:lnTo>
                    <a:pt x="2255168" y="51549"/>
                  </a:lnTo>
                  <a:lnTo>
                    <a:pt x="2208206" y="52741"/>
                  </a:lnTo>
                  <a:lnTo>
                    <a:pt x="2160249" y="53846"/>
                  </a:lnTo>
                  <a:lnTo>
                    <a:pt x="2111293" y="54859"/>
                  </a:lnTo>
                  <a:lnTo>
                    <a:pt x="2061335" y="55777"/>
                  </a:lnTo>
                  <a:lnTo>
                    <a:pt x="2010373" y="56594"/>
                  </a:lnTo>
                  <a:lnTo>
                    <a:pt x="1958404" y="57308"/>
                  </a:lnTo>
                  <a:lnTo>
                    <a:pt x="1905424" y="57912"/>
                  </a:lnTo>
                  <a:lnTo>
                    <a:pt x="1851431" y="58404"/>
                  </a:lnTo>
                  <a:lnTo>
                    <a:pt x="1796422" y="58779"/>
                  </a:lnTo>
                  <a:lnTo>
                    <a:pt x="1740394" y="59033"/>
                  </a:lnTo>
                  <a:lnTo>
                    <a:pt x="1683344" y="59161"/>
                  </a:lnTo>
                  <a:lnTo>
                    <a:pt x="1625269" y="59159"/>
                  </a:lnTo>
                  <a:lnTo>
                    <a:pt x="1566166" y="59024"/>
                  </a:lnTo>
                  <a:lnTo>
                    <a:pt x="1506033" y="58750"/>
                  </a:lnTo>
                  <a:lnTo>
                    <a:pt x="1444866" y="58333"/>
                  </a:lnTo>
                  <a:lnTo>
                    <a:pt x="1382662" y="57770"/>
                  </a:lnTo>
                  <a:lnTo>
                    <a:pt x="1319420" y="57056"/>
                  </a:lnTo>
                  <a:lnTo>
                    <a:pt x="1255134" y="56186"/>
                  </a:lnTo>
                  <a:lnTo>
                    <a:pt x="1189804" y="55157"/>
                  </a:lnTo>
                  <a:lnTo>
                    <a:pt x="1123426" y="53964"/>
                  </a:lnTo>
                  <a:lnTo>
                    <a:pt x="1055996" y="52603"/>
                  </a:lnTo>
                  <a:lnTo>
                    <a:pt x="987513" y="51070"/>
                  </a:lnTo>
                  <a:lnTo>
                    <a:pt x="917973" y="49360"/>
                  </a:lnTo>
                  <a:lnTo>
                    <a:pt x="847373" y="47469"/>
                  </a:lnTo>
                  <a:lnTo>
                    <a:pt x="775710" y="45394"/>
                  </a:lnTo>
                  <a:lnTo>
                    <a:pt x="702982" y="43129"/>
                  </a:lnTo>
                  <a:lnTo>
                    <a:pt x="629185" y="40670"/>
                  </a:lnTo>
                  <a:lnTo>
                    <a:pt x="554317" y="38014"/>
                  </a:lnTo>
                  <a:lnTo>
                    <a:pt x="478375" y="35156"/>
                  </a:lnTo>
                  <a:lnTo>
                    <a:pt x="401356" y="32091"/>
                  </a:lnTo>
                  <a:lnTo>
                    <a:pt x="323256" y="28816"/>
                  </a:lnTo>
                  <a:lnTo>
                    <a:pt x="244074" y="25326"/>
                  </a:lnTo>
                  <a:lnTo>
                    <a:pt x="163806" y="21617"/>
                  </a:lnTo>
                  <a:lnTo>
                    <a:pt x="82448" y="17685"/>
                  </a:lnTo>
                  <a:lnTo>
                    <a:pt x="0" y="13525"/>
                  </a:lnTo>
                </a:path>
              </a:pathLst>
            </a:custGeom>
            <a:ln w="34290">
              <a:solidFill>
                <a:srgbClr val="A2D8C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349" y="4595769"/>
              <a:ext cx="26670" cy="159385"/>
            </a:xfrm>
            <a:custGeom>
              <a:avLst/>
              <a:gdLst/>
              <a:ahLst/>
              <a:cxnLst/>
              <a:rect l="l" t="t" r="r" b="b"/>
              <a:pathLst>
                <a:path w="26669" h="159385">
                  <a:moveTo>
                    <a:pt x="26047" y="0"/>
                  </a:moveTo>
                  <a:lnTo>
                    <a:pt x="20651" y="40928"/>
                  </a:lnTo>
                  <a:lnTo>
                    <a:pt x="14389" y="79819"/>
                  </a:lnTo>
                  <a:lnTo>
                    <a:pt x="7199" y="119795"/>
                  </a:lnTo>
                  <a:lnTo>
                    <a:pt x="3600" y="139434"/>
                  </a:lnTo>
                  <a:lnTo>
                    <a:pt x="0" y="158838"/>
                  </a:lnTo>
                </a:path>
              </a:pathLst>
            </a:custGeom>
            <a:ln w="34290">
              <a:solidFill>
                <a:srgbClr val="A2D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592" y="5515630"/>
              <a:ext cx="108800" cy="1093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6175" y="5487195"/>
              <a:ext cx="106184" cy="1111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3531" y="3045848"/>
              <a:ext cx="70904" cy="1707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5359" y="2381905"/>
              <a:ext cx="107607" cy="897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976" y="2412918"/>
              <a:ext cx="108140" cy="1138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0659" y="3848649"/>
              <a:ext cx="2982033" cy="383044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99147" y="968587"/>
            <a:ext cx="369379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spc="-250" dirty="0">
                <a:solidFill>
                  <a:srgbClr val="EC008C"/>
                </a:solidFill>
                <a:latin typeface="Trebuchet MS"/>
                <a:cs typeface="Trebuchet MS"/>
              </a:rPr>
              <a:t>B.</a:t>
            </a:r>
            <a:r>
              <a:rPr sz="2400" spc="-270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80" dirty="0">
                <a:solidFill>
                  <a:srgbClr val="EC008C"/>
                </a:solidFill>
                <a:latin typeface="Trebuchet MS"/>
                <a:cs typeface="Trebuchet MS"/>
              </a:rPr>
              <a:t>Pengintegrasian</a:t>
            </a:r>
            <a:r>
              <a:rPr sz="2400" spc="-270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335" dirty="0">
                <a:solidFill>
                  <a:srgbClr val="EC008C"/>
                </a:solidFill>
                <a:latin typeface="Trebuchet MS"/>
                <a:cs typeface="Trebuchet MS"/>
              </a:rPr>
              <a:t>Pelayanan</a:t>
            </a:r>
            <a:r>
              <a:rPr sz="2400" spc="-270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10" dirty="0">
                <a:solidFill>
                  <a:srgbClr val="EC008C"/>
                </a:solidFill>
                <a:latin typeface="Trebuchet MS"/>
                <a:cs typeface="Trebuchet MS"/>
              </a:rPr>
              <a:t>Sosial </a:t>
            </a:r>
            <a:r>
              <a:rPr sz="2400" spc="-70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54" dirty="0">
                <a:solidFill>
                  <a:srgbClr val="EC008C"/>
                </a:solidFill>
                <a:latin typeface="Trebuchet MS"/>
                <a:cs typeface="Trebuchet MS"/>
              </a:rPr>
              <a:t>Dasa</a:t>
            </a:r>
            <a:r>
              <a:rPr sz="2400" spc="-190" dirty="0">
                <a:solidFill>
                  <a:srgbClr val="EC008C"/>
                </a:solidFill>
                <a:latin typeface="Trebuchet MS"/>
                <a:cs typeface="Trebuchet MS"/>
              </a:rPr>
              <a:t>r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380" dirty="0">
                <a:solidFill>
                  <a:srgbClr val="EC008C"/>
                </a:solidFill>
                <a:latin typeface="Trebuchet MS"/>
                <a:cs typeface="Trebuchet MS"/>
              </a:rPr>
              <a:t>d</a:t>
            </a:r>
            <a:r>
              <a:rPr sz="2400" spc="-195" dirty="0">
                <a:solidFill>
                  <a:srgbClr val="EC008C"/>
                </a:solidFill>
                <a:latin typeface="Trebuchet MS"/>
                <a:cs typeface="Trebuchet MS"/>
              </a:rPr>
              <a:t>i</a:t>
            </a:r>
            <a:r>
              <a:rPr sz="2400" spc="-275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2400" spc="-285" dirty="0">
                <a:solidFill>
                  <a:srgbClr val="EC008C"/>
                </a:solidFill>
                <a:latin typeface="Trebuchet MS"/>
                <a:cs typeface="Trebuchet MS"/>
              </a:rPr>
              <a:t>P</a:t>
            </a:r>
            <a:r>
              <a:rPr sz="2400" spc="-235" dirty="0">
                <a:solidFill>
                  <a:srgbClr val="EC008C"/>
                </a:solidFill>
                <a:latin typeface="Trebuchet MS"/>
                <a:cs typeface="Trebuchet MS"/>
              </a:rPr>
              <a:t>o</a:t>
            </a:r>
            <a:r>
              <a:rPr sz="2400" spc="-195" dirty="0">
                <a:solidFill>
                  <a:srgbClr val="EC008C"/>
                </a:solidFill>
                <a:latin typeface="Trebuchet MS"/>
                <a:cs typeface="Trebuchet MS"/>
              </a:rPr>
              <a:t>s</a:t>
            </a:r>
            <a:r>
              <a:rPr sz="2400" spc="-355" dirty="0">
                <a:solidFill>
                  <a:srgbClr val="EC008C"/>
                </a:solidFill>
                <a:latin typeface="Trebuchet MS"/>
                <a:cs typeface="Trebuchet MS"/>
              </a:rPr>
              <a:t>y</a:t>
            </a:r>
            <a:r>
              <a:rPr sz="2400" spc="-340" dirty="0">
                <a:solidFill>
                  <a:srgbClr val="EC008C"/>
                </a:solidFill>
                <a:latin typeface="Trebuchet MS"/>
                <a:cs typeface="Trebuchet MS"/>
              </a:rPr>
              <a:t>andu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9147" y="1758994"/>
            <a:ext cx="4274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2011,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Kementrian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Negeri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mengeluarkan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sebuah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Peraturan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Menteri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No.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19</a:t>
            </a:r>
            <a:r>
              <a:rPr sz="10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Tahun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2011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tentang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program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Pengintegrasian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layanan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social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Posyandu.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Pengintergrasian</a:t>
            </a:r>
            <a:r>
              <a:rPr sz="10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dimaksud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Permen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ini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tertera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pasal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ayat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(2).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9280" y="2717838"/>
            <a:ext cx="2400300" cy="2266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28905">
              <a:lnSpc>
                <a:spcPts val="1700"/>
              </a:lnSpc>
              <a:spcBef>
                <a:spcPts val="340"/>
              </a:spcBef>
            </a:pP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Ap</a:t>
            </a:r>
            <a:r>
              <a:rPr sz="1600" spc="-210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an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g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dimaksu</a:t>
            </a:r>
            <a:r>
              <a:rPr sz="1600" spc="-210" dirty="0">
                <a:solidFill>
                  <a:srgbClr val="00AEEF"/>
                </a:solidFill>
                <a:latin typeface="Trebuchet MS"/>
                <a:cs typeface="Trebuchet MS"/>
              </a:rPr>
              <a:t>d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denga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40" dirty="0">
                <a:solidFill>
                  <a:srgbClr val="00AEEF"/>
                </a:solidFill>
                <a:latin typeface="Trebuchet MS"/>
                <a:cs typeface="Trebuchet MS"/>
              </a:rPr>
              <a:t>sosial  </a:t>
            </a:r>
            <a:r>
              <a:rPr sz="1600" spc="-190" dirty="0">
                <a:solidFill>
                  <a:srgbClr val="00AEEF"/>
                </a:solidFill>
                <a:latin typeface="Trebuchet MS"/>
                <a:cs typeface="Trebuchet MS"/>
              </a:rPr>
              <a:t>Pengintegrasian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9" dirty="0">
                <a:solidFill>
                  <a:srgbClr val="00AEEF"/>
                </a:solidFill>
                <a:latin typeface="Trebuchet MS"/>
                <a:cs typeface="Trebuchet MS"/>
              </a:rPr>
              <a:t>layanan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50" dirty="0">
                <a:solidFill>
                  <a:srgbClr val="00AEEF"/>
                </a:solidFill>
                <a:latin typeface="Trebuchet MS"/>
                <a:cs typeface="Trebuchet MS"/>
              </a:rPr>
              <a:t>sosial </a:t>
            </a:r>
            <a:r>
              <a:rPr sz="1600" spc="-14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dasa</a:t>
            </a:r>
            <a:r>
              <a:rPr sz="1600" spc="-130" dirty="0">
                <a:solidFill>
                  <a:srgbClr val="00AEEF"/>
                </a:solidFill>
                <a:latin typeface="Trebuchet MS"/>
                <a:cs typeface="Trebuchet MS"/>
              </a:rPr>
              <a:t>r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54" dirty="0">
                <a:solidFill>
                  <a:srgbClr val="00AEEF"/>
                </a:solidFill>
                <a:latin typeface="Trebuchet MS"/>
                <a:cs typeface="Trebuchet MS"/>
              </a:rPr>
              <a:t>d</a:t>
            </a:r>
            <a:r>
              <a:rPr sz="1600" spc="-130" dirty="0">
                <a:solidFill>
                  <a:srgbClr val="00AEEF"/>
                </a:solidFill>
                <a:latin typeface="Trebuchet MS"/>
                <a:cs typeface="Trebuchet MS"/>
              </a:rPr>
              <a:t>i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P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o</a:t>
            </a:r>
            <a:r>
              <a:rPr sz="1600" spc="-130" dirty="0">
                <a:solidFill>
                  <a:srgbClr val="00AEEF"/>
                </a:solidFill>
                <a:latin typeface="Trebuchet MS"/>
                <a:cs typeface="Trebuchet MS"/>
              </a:rPr>
              <a:t>s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andu?</a:t>
            </a:r>
            <a:endParaRPr sz="16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310"/>
              </a:spcBef>
            </a:pP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Pengintegrasian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layanan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sosial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adalah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“Suatu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upaya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mensinergikan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berbagai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layanan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dibutuhkan</a:t>
            </a: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meliputi</a:t>
            </a:r>
            <a:r>
              <a:rPr sz="100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perbaikan</a:t>
            </a:r>
            <a:r>
              <a:rPr sz="100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gizi,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perkembangan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anak,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peningkatan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ekonomi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keluarga,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ketahanan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pangan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keluarga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esejahteraa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sosial.”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Jeni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yana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dasa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10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dimaksu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10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b="1" spc="-13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os</a:t>
            </a:r>
            <a:r>
              <a:rPr sz="1000" b="1" spc="-18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125" dirty="0">
                <a:solidFill>
                  <a:srgbClr val="231F20"/>
                </a:solidFill>
                <a:latin typeface="Arial"/>
                <a:cs typeface="Arial"/>
              </a:rPr>
              <a:t>andu,  </a:t>
            </a:r>
            <a:r>
              <a:rPr sz="1000" b="1" spc="-18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spc="-2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9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b="1" spc="-2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1000" b="1" spc="-1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0" dirty="0">
                <a:solidFill>
                  <a:srgbClr val="231F20"/>
                </a:solidFill>
                <a:latin typeface="Arial"/>
                <a:cs typeface="Arial"/>
              </a:rPr>
              <a:t>BK</a:t>
            </a:r>
            <a:r>
              <a:rPr sz="1000" b="1" spc="-229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Sasara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yana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adala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esehatan  ibu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bay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999" y="7926762"/>
            <a:ext cx="190500" cy="15875"/>
            <a:chOff x="107999" y="7926762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778905" y="7926762"/>
            <a:ext cx="190500" cy="15875"/>
            <a:chOff x="5778905" y="7926762"/>
            <a:chExt cx="190500" cy="15875"/>
          </a:xfrm>
        </p:grpSpPr>
        <p:sp>
          <p:nvSpPr>
            <p:cNvPr id="25" name="object 25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6762" y="8010900"/>
            <a:ext cx="15875" cy="190500"/>
            <a:chOff x="366762" y="80109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694767" y="8010900"/>
            <a:ext cx="15875" cy="190500"/>
            <a:chOff x="5694767" y="8010900"/>
            <a:chExt cx="15875" cy="190500"/>
          </a:xfrm>
        </p:grpSpPr>
        <p:sp>
          <p:nvSpPr>
            <p:cNvPr id="31" name="object 31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0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0"/>
                </a:moveTo>
                <a:lnTo>
                  <a:pt x="0" y="0"/>
                </a:lnTo>
              </a:path>
              <a:path w="266700" h="266700">
                <a:moveTo>
                  <a:pt x="266700" y="38100"/>
                </a:moveTo>
                <a:lnTo>
                  <a:pt x="26670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0" y="0"/>
            <a:ext cx="6077585" cy="382905"/>
            <a:chOff x="0" y="0"/>
            <a:chExt cx="6077585" cy="382905"/>
          </a:xfrm>
        </p:grpSpPr>
        <p:sp>
          <p:nvSpPr>
            <p:cNvPr id="35" name="object 35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524" y="7691925"/>
            <a:ext cx="123189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10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97" y="7358686"/>
            <a:ext cx="5427881" cy="684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67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25" dirty="0">
                <a:solidFill>
                  <a:srgbClr val="40AD49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199" y="4858389"/>
            <a:ext cx="3989704" cy="2413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92100">
              <a:lnSpc>
                <a:spcPts val="1700"/>
              </a:lnSpc>
              <a:spcBef>
                <a:spcPts val="340"/>
              </a:spcBef>
            </a:pPr>
            <a:r>
              <a:rPr sz="1600" spc="-250" dirty="0">
                <a:solidFill>
                  <a:srgbClr val="00AEEF"/>
                </a:solidFill>
                <a:latin typeface="Trebuchet MS"/>
                <a:cs typeface="Trebuchet MS"/>
              </a:rPr>
              <a:t>Dalam </a:t>
            </a: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Pasal </a:t>
            </a:r>
            <a:r>
              <a:rPr sz="1600" spc="-20" dirty="0">
                <a:solidFill>
                  <a:srgbClr val="00AEEF"/>
                </a:solidFill>
                <a:latin typeface="Trebuchet MS"/>
                <a:cs typeface="Trebuchet MS"/>
              </a:rPr>
              <a:t>5 </a:t>
            </a:r>
            <a:r>
              <a:rPr sz="1600" spc="-215" dirty="0">
                <a:solidFill>
                  <a:srgbClr val="00AEEF"/>
                </a:solidFill>
                <a:latin typeface="Trebuchet MS"/>
                <a:cs typeface="Trebuchet MS"/>
              </a:rPr>
              <a:t>Ayat </a:t>
            </a:r>
            <a:r>
              <a:rPr sz="1600" spc="-40" dirty="0">
                <a:solidFill>
                  <a:srgbClr val="00AEEF"/>
                </a:solidFill>
                <a:latin typeface="Trebuchet MS"/>
                <a:cs typeface="Trebuchet MS"/>
              </a:rPr>
              <a:t>(2) </a:t>
            </a:r>
            <a:r>
              <a:rPr sz="1600" spc="-204" dirty="0">
                <a:solidFill>
                  <a:srgbClr val="00AEEF"/>
                </a:solidFill>
                <a:latin typeface="Trebuchet MS"/>
                <a:cs typeface="Trebuchet MS"/>
              </a:rPr>
              <a:t>PermenDagri </a:t>
            </a:r>
            <a:r>
              <a:rPr sz="1600" spc="-200" dirty="0">
                <a:solidFill>
                  <a:srgbClr val="00AEEF"/>
                </a:solidFill>
                <a:latin typeface="Trebuchet MS"/>
                <a:cs typeface="Trebuchet MS"/>
              </a:rPr>
              <a:t>No 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19 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tahun </a:t>
            </a:r>
            <a:r>
              <a:rPr sz="1600" spc="-254" dirty="0">
                <a:solidFill>
                  <a:srgbClr val="00AEEF"/>
                </a:solidFill>
                <a:latin typeface="Trebuchet MS"/>
                <a:cs typeface="Trebuchet MS"/>
              </a:rPr>
              <a:t>2011 </a:t>
            </a:r>
            <a:r>
              <a:rPr sz="1600" spc="-47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disebutkan: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Pengintegrasian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layanan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sosial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sebagaimana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dimaksud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ayat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(1)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meliputi: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pembinaan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gizi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ibu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anak;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pengendalian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penyakit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penyehatan 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lingkungan;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prilak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hidu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bersi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sehat;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esehata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lanju</a:t>
            </a:r>
            <a:r>
              <a:rPr sz="10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usia;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BKB;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Po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2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AUD;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percepata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penganekaragama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onsums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pangan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endParaRPr sz="1000">
              <a:latin typeface="Microsoft Sans Serif"/>
              <a:cs typeface="Microsoft Sans Serif"/>
            </a:endParaRPr>
          </a:p>
          <a:p>
            <a:pPr marL="241300" marR="489584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pemberdayaan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fakir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miskin,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komunitas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adat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terpencil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penyandang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masalah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esejahteraa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sosial;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esehata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reproduks</a:t>
            </a:r>
            <a:r>
              <a:rPr sz="10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remaj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peningkata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e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220" dirty="0">
                <a:solidFill>
                  <a:srgbClr val="231F20"/>
                </a:solidFill>
                <a:latin typeface="Microsoft Sans Serif"/>
                <a:cs typeface="Microsoft Sans Serif"/>
              </a:rPr>
              <a:t>onom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eluarga.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5449" y="1120893"/>
            <a:ext cx="4925060" cy="3639185"/>
            <a:chOff x="575449" y="1120893"/>
            <a:chExt cx="4925060" cy="36391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637" y="1291675"/>
              <a:ext cx="4599341" cy="34678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5449" y="1120901"/>
              <a:ext cx="3305810" cy="1099820"/>
            </a:xfrm>
            <a:custGeom>
              <a:avLst/>
              <a:gdLst/>
              <a:ahLst/>
              <a:cxnLst/>
              <a:rect l="l" t="t" r="r" b="b"/>
              <a:pathLst>
                <a:path w="3305810" h="1099820">
                  <a:moveTo>
                    <a:pt x="1023251" y="268147"/>
                  </a:moveTo>
                  <a:lnTo>
                    <a:pt x="1021562" y="205714"/>
                  </a:lnTo>
                  <a:lnTo>
                    <a:pt x="1009738" y="173647"/>
                  </a:lnTo>
                  <a:lnTo>
                    <a:pt x="977684" y="161836"/>
                  </a:lnTo>
                  <a:lnTo>
                    <a:pt x="915250" y="160147"/>
                  </a:lnTo>
                  <a:lnTo>
                    <a:pt x="108000" y="160147"/>
                  </a:lnTo>
                  <a:lnTo>
                    <a:pt x="45554" y="161836"/>
                  </a:lnTo>
                  <a:lnTo>
                    <a:pt x="13500" y="173647"/>
                  </a:lnTo>
                  <a:lnTo>
                    <a:pt x="1676" y="205714"/>
                  </a:lnTo>
                  <a:lnTo>
                    <a:pt x="0" y="268147"/>
                  </a:lnTo>
                  <a:lnTo>
                    <a:pt x="0" y="991400"/>
                  </a:lnTo>
                  <a:lnTo>
                    <a:pt x="1676" y="1053846"/>
                  </a:lnTo>
                  <a:lnTo>
                    <a:pt x="13500" y="1085900"/>
                  </a:lnTo>
                  <a:lnTo>
                    <a:pt x="45554" y="1097711"/>
                  </a:lnTo>
                  <a:lnTo>
                    <a:pt x="108000" y="1099400"/>
                  </a:lnTo>
                  <a:lnTo>
                    <a:pt x="915250" y="1099400"/>
                  </a:lnTo>
                  <a:lnTo>
                    <a:pt x="977684" y="1097711"/>
                  </a:lnTo>
                  <a:lnTo>
                    <a:pt x="1009751" y="1085900"/>
                  </a:lnTo>
                  <a:lnTo>
                    <a:pt x="1021562" y="1053846"/>
                  </a:lnTo>
                  <a:lnTo>
                    <a:pt x="1023251" y="991400"/>
                  </a:lnTo>
                  <a:lnTo>
                    <a:pt x="1023251" y="268147"/>
                  </a:lnTo>
                  <a:close/>
                </a:path>
                <a:path w="3305810" h="1099820">
                  <a:moveTo>
                    <a:pt x="3305645" y="108000"/>
                  </a:moveTo>
                  <a:lnTo>
                    <a:pt x="3303955" y="45554"/>
                  </a:lnTo>
                  <a:lnTo>
                    <a:pt x="3292144" y="13500"/>
                  </a:lnTo>
                  <a:lnTo>
                    <a:pt x="3260077" y="1689"/>
                  </a:lnTo>
                  <a:lnTo>
                    <a:pt x="3197644" y="0"/>
                  </a:lnTo>
                  <a:lnTo>
                    <a:pt x="2607246" y="0"/>
                  </a:lnTo>
                  <a:lnTo>
                    <a:pt x="2544800" y="1689"/>
                  </a:lnTo>
                  <a:lnTo>
                    <a:pt x="2512745" y="13500"/>
                  </a:lnTo>
                  <a:lnTo>
                    <a:pt x="2500934" y="45554"/>
                  </a:lnTo>
                  <a:lnTo>
                    <a:pt x="2499245" y="108000"/>
                  </a:lnTo>
                  <a:lnTo>
                    <a:pt x="2499245" y="391617"/>
                  </a:lnTo>
                  <a:lnTo>
                    <a:pt x="2500934" y="454050"/>
                  </a:lnTo>
                  <a:lnTo>
                    <a:pt x="2512745" y="486117"/>
                  </a:lnTo>
                  <a:lnTo>
                    <a:pt x="2544800" y="497928"/>
                  </a:lnTo>
                  <a:lnTo>
                    <a:pt x="2607246" y="499618"/>
                  </a:lnTo>
                  <a:lnTo>
                    <a:pt x="3197644" y="499618"/>
                  </a:lnTo>
                  <a:lnTo>
                    <a:pt x="3260077" y="497928"/>
                  </a:lnTo>
                  <a:lnTo>
                    <a:pt x="3292144" y="486117"/>
                  </a:lnTo>
                  <a:lnTo>
                    <a:pt x="3303955" y="454050"/>
                  </a:lnTo>
                  <a:lnTo>
                    <a:pt x="3305645" y="391617"/>
                  </a:lnTo>
                  <a:lnTo>
                    <a:pt x="3305645" y="10800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7199" y="1306675"/>
            <a:ext cx="855980" cy="8483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Kala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semu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la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anan  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waji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bua</a:t>
            </a:r>
            <a:r>
              <a:rPr sz="9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di 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bera</a:t>
            </a:r>
            <a:r>
              <a:rPr sz="9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sekali 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a..</a:t>
            </a:r>
            <a:r>
              <a:rPr sz="9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Disin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AUD</a:t>
            </a:r>
            <a:endParaRPr sz="900">
              <a:latin typeface="Microsoft Sans Serif"/>
              <a:cs typeface="Microsoft Sans Serif"/>
            </a:endParaRPr>
          </a:p>
          <a:p>
            <a:pPr marL="12700" marR="64135">
              <a:lnSpc>
                <a:spcPts val="900"/>
              </a:lnSpc>
            </a:pP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BK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saj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belum 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bis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abun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sama 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bu.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4928" y="1149715"/>
            <a:ext cx="692150" cy="391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Ap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0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anan 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haru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dilakukan 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pos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bu?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5834" y="1415681"/>
            <a:ext cx="2254250" cy="973455"/>
          </a:xfrm>
          <a:custGeom>
            <a:avLst/>
            <a:gdLst/>
            <a:ahLst/>
            <a:cxnLst/>
            <a:rect l="l" t="t" r="r" b="b"/>
            <a:pathLst>
              <a:path w="2254250" h="973455">
                <a:moveTo>
                  <a:pt x="142481" y="973416"/>
                </a:moveTo>
                <a:lnTo>
                  <a:pt x="65836" y="747572"/>
                </a:lnTo>
                <a:lnTo>
                  <a:pt x="0" y="794778"/>
                </a:lnTo>
                <a:lnTo>
                  <a:pt x="142481" y="973416"/>
                </a:lnTo>
                <a:close/>
              </a:path>
              <a:path w="2254250" h="973455">
                <a:moveTo>
                  <a:pt x="2022856" y="638086"/>
                </a:moveTo>
                <a:lnTo>
                  <a:pt x="2021649" y="593534"/>
                </a:lnTo>
                <a:lnTo>
                  <a:pt x="2013229" y="570649"/>
                </a:lnTo>
                <a:lnTo>
                  <a:pt x="1990344" y="562216"/>
                </a:lnTo>
                <a:lnTo>
                  <a:pt x="1945792" y="561022"/>
                </a:lnTo>
                <a:lnTo>
                  <a:pt x="1736623" y="561022"/>
                </a:lnTo>
                <a:lnTo>
                  <a:pt x="1737258" y="537616"/>
                </a:lnTo>
                <a:lnTo>
                  <a:pt x="1737258" y="108000"/>
                </a:lnTo>
                <a:lnTo>
                  <a:pt x="1735569" y="45567"/>
                </a:lnTo>
                <a:lnTo>
                  <a:pt x="1723758" y="13500"/>
                </a:lnTo>
                <a:lnTo>
                  <a:pt x="1691690" y="1689"/>
                </a:lnTo>
                <a:lnTo>
                  <a:pt x="1629257" y="0"/>
                </a:lnTo>
                <a:lnTo>
                  <a:pt x="743661" y="0"/>
                </a:lnTo>
                <a:lnTo>
                  <a:pt x="681215" y="1689"/>
                </a:lnTo>
                <a:lnTo>
                  <a:pt x="649160" y="13500"/>
                </a:lnTo>
                <a:lnTo>
                  <a:pt x="637349" y="45567"/>
                </a:lnTo>
                <a:lnTo>
                  <a:pt x="635660" y="108000"/>
                </a:lnTo>
                <a:lnTo>
                  <a:pt x="635660" y="537616"/>
                </a:lnTo>
                <a:lnTo>
                  <a:pt x="637349" y="600062"/>
                </a:lnTo>
                <a:lnTo>
                  <a:pt x="649160" y="632117"/>
                </a:lnTo>
                <a:lnTo>
                  <a:pt x="681215" y="643928"/>
                </a:lnTo>
                <a:lnTo>
                  <a:pt x="743661" y="645617"/>
                </a:lnTo>
                <a:lnTo>
                  <a:pt x="919746" y="645617"/>
                </a:lnTo>
                <a:lnTo>
                  <a:pt x="928509" y="840435"/>
                </a:lnTo>
                <a:lnTo>
                  <a:pt x="989025" y="645617"/>
                </a:lnTo>
                <a:lnTo>
                  <a:pt x="1128852" y="645617"/>
                </a:lnTo>
                <a:lnTo>
                  <a:pt x="1128852" y="857072"/>
                </a:lnTo>
                <a:lnTo>
                  <a:pt x="1130058" y="901623"/>
                </a:lnTo>
                <a:lnTo>
                  <a:pt x="1138491" y="924496"/>
                </a:lnTo>
                <a:lnTo>
                  <a:pt x="1161364" y="932929"/>
                </a:lnTo>
                <a:lnTo>
                  <a:pt x="1205915" y="934135"/>
                </a:lnTo>
                <a:lnTo>
                  <a:pt x="1945792" y="934135"/>
                </a:lnTo>
                <a:lnTo>
                  <a:pt x="1990344" y="932929"/>
                </a:lnTo>
                <a:lnTo>
                  <a:pt x="2013229" y="924496"/>
                </a:lnTo>
                <a:lnTo>
                  <a:pt x="2021649" y="901623"/>
                </a:lnTo>
                <a:lnTo>
                  <a:pt x="2022856" y="857072"/>
                </a:lnTo>
                <a:lnTo>
                  <a:pt x="2022856" y="638086"/>
                </a:lnTo>
                <a:close/>
              </a:path>
              <a:path w="2254250" h="973455">
                <a:moveTo>
                  <a:pt x="2254212" y="204838"/>
                </a:moveTo>
                <a:lnTo>
                  <a:pt x="2174049" y="165023"/>
                </a:lnTo>
                <a:lnTo>
                  <a:pt x="2152459" y="934123"/>
                </a:lnTo>
                <a:lnTo>
                  <a:pt x="2254212" y="204838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15899" y="1443476"/>
            <a:ext cx="1290955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90830">
              <a:lnSpc>
                <a:spcPts val="900"/>
              </a:lnSpc>
              <a:spcBef>
                <a:spcPts val="280"/>
              </a:spcBef>
            </a:pPr>
            <a:r>
              <a:rPr sz="9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T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ida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semu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haru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di  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erj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aka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bu.. 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0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lai</a:t>
            </a:r>
            <a:r>
              <a:rPr sz="9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in</a:t>
            </a:r>
            <a:r>
              <a:rPr sz="9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pilihan 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bis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pili</a:t>
            </a:r>
            <a:r>
              <a:rPr sz="900" spc="-195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sesuai  kebutuhan.</a:t>
            </a:r>
            <a:endParaRPr sz="900">
              <a:latin typeface="Microsoft Sans Serif"/>
              <a:cs typeface="Microsoft Sans Serif"/>
            </a:endParaRPr>
          </a:p>
          <a:p>
            <a:pPr marL="485775">
              <a:lnSpc>
                <a:spcPts val="645"/>
              </a:lnSpc>
            </a:pP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Lal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meng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harus</a:t>
            </a:r>
            <a:endParaRPr sz="900">
              <a:latin typeface="Microsoft Sans Serif"/>
              <a:cs typeface="Microsoft Sans Serif"/>
            </a:endParaRPr>
          </a:p>
          <a:p>
            <a:pPr marL="485775">
              <a:lnSpc>
                <a:spcPts val="990"/>
              </a:lnSpc>
            </a:pP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diinte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g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rasika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bu?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12594" y="2318691"/>
            <a:ext cx="81280" cy="228600"/>
          </a:xfrm>
          <a:custGeom>
            <a:avLst/>
            <a:gdLst/>
            <a:ahLst/>
            <a:cxnLst/>
            <a:rect l="l" t="t" r="r" b="b"/>
            <a:pathLst>
              <a:path w="81280" h="228600">
                <a:moveTo>
                  <a:pt x="0" y="0"/>
                </a:moveTo>
                <a:lnTo>
                  <a:pt x="10261" y="228269"/>
                </a:lnTo>
                <a:lnTo>
                  <a:pt x="81013" y="508"/>
                </a:lnTo>
                <a:lnTo>
                  <a:pt x="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7926762"/>
            <a:ext cx="5711190" cy="382905"/>
            <a:chOff x="0" y="7926762"/>
            <a:chExt cx="5711190" cy="382905"/>
          </a:xfrm>
        </p:grpSpPr>
        <p:sp>
          <p:nvSpPr>
            <p:cNvPr id="16" name="object 16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04268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28600" y="0"/>
                  </a:moveTo>
                  <a:lnTo>
                    <a:pt x="0" y="0"/>
                  </a:lnTo>
                </a:path>
                <a:path w="266700" h="266700">
                  <a:moveTo>
                    <a:pt x="266700" y="38100"/>
                  </a:moveTo>
                  <a:lnTo>
                    <a:pt x="26670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7356881"/>
            <a:ext cx="5537039" cy="6858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" y="273037"/>
            <a:ext cx="5537835" cy="4896485"/>
            <a:chOff x="266700" y="273037"/>
            <a:chExt cx="5537835" cy="4896485"/>
          </a:xfrm>
        </p:grpSpPr>
        <p:sp>
          <p:nvSpPr>
            <p:cNvPr id="4" name="object 4"/>
            <p:cNvSpPr/>
            <p:nvPr/>
          </p:nvSpPr>
          <p:spPr>
            <a:xfrm>
              <a:off x="266700" y="273037"/>
              <a:ext cx="5537835" cy="4199890"/>
            </a:xfrm>
            <a:custGeom>
              <a:avLst/>
              <a:gdLst/>
              <a:ahLst/>
              <a:cxnLst/>
              <a:rect l="l" t="t" r="r" b="b"/>
              <a:pathLst>
                <a:path w="5537835" h="4199890">
                  <a:moveTo>
                    <a:pt x="5537644" y="0"/>
                  </a:moveTo>
                  <a:lnTo>
                    <a:pt x="0" y="0"/>
                  </a:lnTo>
                  <a:lnTo>
                    <a:pt x="0" y="4199305"/>
                  </a:lnTo>
                  <a:lnTo>
                    <a:pt x="5537644" y="4199305"/>
                  </a:lnTo>
                  <a:lnTo>
                    <a:pt x="5537644" y="0"/>
                  </a:lnTo>
                  <a:close/>
                </a:path>
              </a:pathLst>
            </a:custGeom>
            <a:solidFill>
              <a:srgbClr val="DBE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589" y="2237613"/>
              <a:ext cx="4510109" cy="293177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97767" y="7609151"/>
            <a:ext cx="116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25" dirty="0">
                <a:solidFill>
                  <a:srgbClr val="40AD49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943" y="5392389"/>
            <a:ext cx="3950335" cy="14217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14350">
              <a:lnSpc>
                <a:spcPts val="1700"/>
              </a:lnSpc>
              <a:spcBef>
                <a:spcPts val="340"/>
              </a:spcBef>
            </a:pPr>
            <a:r>
              <a:rPr sz="1600" spc="-165" dirty="0">
                <a:solidFill>
                  <a:srgbClr val="00AEEF"/>
                </a:solidFill>
                <a:latin typeface="Trebuchet MS"/>
                <a:cs typeface="Trebuchet MS"/>
              </a:rPr>
              <a:t>Dasar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pertimbangan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dari</a:t>
            </a: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10" dirty="0">
                <a:solidFill>
                  <a:srgbClr val="00AEEF"/>
                </a:solidFill>
                <a:latin typeface="Trebuchet MS"/>
                <a:cs typeface="Trebuchet MS"/>
              </a:rPr>
              <a:t>program</a:t>
            </a:r>
            <a:r>
              <a:rPr sz="1600" spc="-180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0" dirty="0">
                <a:solidFill>
                  <a:srgbClr val="00AEEF"/>
                </a:solidFill>
                <a:latin typeface="Trebuchet MS"/>
                <a:cs typeface="Trebuchet MS"/>
              </a:rPr>
              <a:t>pengintegrasian </a:t>
            </a:r>
            <a:r>
              <a:rPr sz="1600" spc="-46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po</a:t>
            </a:r>
            <a:r>
              <a:rPr sz="1600" spc="-160" dirty="0">
                <a:solidFill>
                  <a:srgbClr val="00AEEF"/>
                </a:solidFill>
                <a:latin typeface="Trebuchet MS"/>
                <a:cs typeface="Trebuchet MS"/>
              </a:rPr>
              <a:t>s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</a:t>
            </a:r>
            <a:r>
              <a:rPr sz="1600" spc="-229" dirty="0">
                <a:solidFill>
                  <a:srgbClr val="00AEEF"/>
                </a:solidFill>
                <a:latin typeface="Trebuchet MS"/>
                <a:cs typeface="Trebuchet MS"/>
              </a:rPr>
              <a:t>and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u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denga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0" dirty="0">
                <a:solidFill>
                  <a:srgbClr val="00AEEF"/>
                </a:solidFill>
                <a:latin typeface="Trebuchet MS"/>
                <a:cs typeface="Trebuchet MS"/>
              </a:rPr>
              <a:t>P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A</a:t>
            </a:r>
            <a:r>
              <a:rPr sz="1600" spc="-215" dirty="0">
                <a:solidFill>
                  <a:srgbClr val="00AEEF"/>
                </a:solidFill>
                <a:latin typeface="Trebuchet MS"/>
                <a:cs typeface="Trebuchet MS"/>
              </a:rPr>
              <a:t>UD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da</a:t>
            </a:r>
            <a:r>
              <a:rPr sz="1600" spc="-229" dirty="0">
                <a:solidFill>
                  <a:srgbClr val="00AEEF"/>
                </a:solidFill>
                <a:latin typeface="Trebuchet MS"/>
                <a:cs typeface="Trebuchet MS"/>
              </a:rPr>
              <a:t>n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00AEEF"/>
                </a:solidFill>
                <a:latin typeface="Trebuchet MS"/>
                <a:cs typeface="Trebuchet MS"/>
              </a:rPr>
              <a:t>BK</a:t>
            </a:r>
            <a:r>
              <a:rPr sz="1600" spc="-140" dirty="0">
                <a:solidFill>
                  <a:srgbClr val="00AEEF"/>
                </a:solidFill>
                <a:latin typeface="Trebuchet MS"/>
                <a:cs typeface="Trebuchet MS"/>
              </a:rPr>
              <a:t>B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adalah</a:t>
            </a:r>
            <a:endParaRPr sz="1600">
              <a:latin typeface="Trebuchet MS"/>
              <a:cs typeface="Trebuchet MS"/>
            </a:endParaRPr>
          </a:p>
          <a:p>
            <a:pPr marL="12700" marR="6350">
              <a:lnSpc>
                <a:spcPct val="100000"/>
              </a:lnSpc>
              <a:spcBef>
                <a:spcPts val="1350"/>
              </a:spcBef>
            </a:pP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Bahwa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Pos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Terpadu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merupakan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upaya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peningkatan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kualitas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sumber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daya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manusia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sejak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dini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melalui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layanan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sosial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masyarakat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menunjang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pembangunan;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Usia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dini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atau</a:t>
            </a:r>
            <a:r>
              <a:rPr sz="10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membutuhkan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kualitas</a:t>
            </a:r>
            <a:r>
              <a:rPr sz="10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maksimal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memadai.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Ini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diharapkan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bisa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diperoleh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melalui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kegiatan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BKB.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9971" y="1606593"/>
            <a:ext cx="3050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Contoh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Integrasi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selain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penimbangan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pencatatan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ada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bina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eluarg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ana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k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usi</a:t>
            </a:r>
            <a:r>
              <a:rPr sz="1000" spc="-18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Dini.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6077585" cy="382905"/>
            <a:chOff x="0" y="0"/>
            <a:chExt cx="6077585" cy="382905"/>
          </a:xfrm>
        </p:grpSpPr>
        <p:sp>
          <p:nvSpPr>
            <p:cNvPr id="10" name="object 10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7999" y="7926762"/>
            <a:ext cx="190500" cy="15875"/>
            <a:chOff x="107999" y="7926762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78905" y="7926762"/>
            <a:ext cx="190500" cy="15875"/>
            <a:chOff x="5778905" y="7926762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66762" y="8010900"/>
            <a:ext cx="15875" cy="190500"/>
            <a:chOff x="366762" y="8010900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694767" y="8010900"/>
            <a:ext cx="15875" cy="190500"/>
            <a:chOff x="5694767" y="801090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0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0"/>
                </a:moveTo>
                <a:lnTo>
                  <a:pt x="0" y="0"/>
                </a:lnTo>
              </a:path>
              <a:path w="266700" h="266700">
                <a:moveTo>
                  <a:pt x="266700" y="38100"/>
                </a:moveTo>
                <a:lnTo>
                  <a:pt x="26670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524" y="7691925"/>
            <a:ext cx="123189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solidFill>
                  <a:srgbClr val="40AD49"/>
                </a:solidFill>
                <a:latin typeface="Microsoft Sans Serif"/>
                <a:cs typeface="Microsoft Sans Serif"/>
              </a:rPr>
              <a:t>12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97" y="7358686"/>
            <a:ext cx="5427881" cy="684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000" y="59451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60" dirty="0">
                <a:solidFill>
                  <a:srgbClr val="40AD49"/>
                </a:solidFill>
                <a:latin typeface="Microsoft Sans Serif"/>
                <a:cs typeface="Microsoft Sans Serif"/>
              </a:rPr>
              <a:t>INTEGRAS</a:t>
            </a:r>
            <a:r>
              <a:rPr sz="800" spc="-70" dirty="0">
                <a:solidFill>
                  <a:srgbClr val="40AD49"/>
                </a:solidFill>
                <a:latin typeface="Microsoft Sans Serif"/>
                <a:cs typeface="Microsoft Sans Serif"/>
              </a:rPr>
              <a:t>I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70" dirty="0">
                <a:solidFill>
                  <a:srgbClr val="40AD49"/>
                </a:solidFill>
                <a:latin typeface="Microsoft Sans Serif"/>
                <a:cs typeface="Microsoft Sans Serif"/>
              </a:rPr>
              <a:t>POS</a:t>
            </a:r>
            <a:r>
              <a:rPr sz="800" spc="-265" dirty="0">
                <a:solidFill>
                  <a:srgbClr val="40AD49"/>
                </a:solidFill>
                <a:latin typeface="Microsoft Sans Serif"/>
                <a:cs typeface="Microsoft Sans Serif"/>
              </a:rPr>
              <a:t>Y</a:t>
            </a:r>
            <a:r>
              <a:rPr sz="800" spc="-185" dirty="0">
                <a:solidFill>
                  <a:srgbClr val="40AD49"/>
                </a:solidFill>
                <a:latin typeface="Microsoft Sans Serif"/>
                <a:cs typeface="Microsoft Sans Serif"/>
              </a:rPr>
              <a:t>ANDU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90" dirty="0">
                <a:solidFill>
                  <a:srgbClr val="40AD49"/>
                </a:solidFill>
                <a:latin typeface="Microsoft Sans Serif"/>
                <a:cs typeface="Microsoft Sans Serif"/>
              </a:rPr>
              <a:t>DENGAN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80" dirty="0">
                <a:solidFill>
                  <a:srgbClr val="40AD49"/>
                </a:solidFill>
                <a:latin typeface="Microsoft Sans Serif"/>
                <a:cs typeface="Microsoft Sans Serif"/>
              </a:rPr>
              <a:t>PAUD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220" dirty="0">
                <a:solidFill>
                  <a:srgbClr val="40AD49"/>
                </a:solidFill>
                <a:latin typeface="Microsoft Sans Serif"/>
                <a:cs typeface="Microsoft Sans Serif"/>
              </a:rPr>
              <a:t>D</a:t>
            </a:r>
            <a:r>
              <a:rPr sz="800" spc="-165" dirty="0">
                <a:solidFill>
                  <a:srgbClr val="40AD49"/>
                </a:solidFill>
                <a:latin typeface="Microsoft Sans Serif"/>
                <a:cs typeface="Microsoft Sans Serif"/>
              </a:rPr>
              <a:t>A</a:t>
            </a:r>
            <a:r>
              <a:rPr sz="800" spc="-175" dirty="0">
                <a:solidFill>
                  <a:srgbClr val="40AD49"/>
                </a:solidFill>
                <a:latin typeface="Microsoft Sans Serif"/>
                <a:cs typeface="Microsoft Sans Serif"/>
              </a:rPr>
              <a:t>N</a:t>
            </a:r>
            <a:r>
              <a:rPr sz="800" spc="-50" dirty="0">
                <a:solidFill>
                  <a:srgbClr val="40AD49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40AD49"/>
                </a:solidFill>
                <a:latin typeface="Microsoft Sans Serif"/>
                <a:cs typeface="Microsoft Sans Serif"/>
              </a:rPr>
              <a:t>BKB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00" y="7609151"/>
            <a:ext cx="152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85" dirty="0">
                <a:solidFill>
                  <a:srgbClr val="40AD49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02" y="1395463"/>
            <a:ext cx="3416990" cy="39563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1999" y="5645193"/>
            <a:ext cx="426847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Contoh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75" dirty="0">
                <a:solidFill>
                  <a:srgbClr val="00AEEF"/>
                </a:solidFill>
                <a:latin typeface="Trebuchet MS"/>
                <a:cs typeface="Trebuchet MS"/>
              </a:rPr>
              <a:t>integ</a:t>
            </a:r>
            <a:r>
              <a:rPr sz="1600" spc="-165" dirty="0">
                <a:solidFill>
                  <a:srgbClr val="00AEEF"/>
                </a:solidFill>
                <a:latin typeface="Trebuchet MS"/>
                <a:cs typeface="Trebuchet MS"/>
              </a:rPr>
              <a:t>r</a:t>
            </a:r>
            <a:r>
              <a:rPr sz="1600" spc="-170" dirty="0">
                <a:solidFill>
                  <a:srgbClr val="00AEEF"/>
                </a:solidFill>
                <a:latin typeface="Trebuchet MS"/>
                <a:cs typeface="Trebuchet MS"/>
              </a:rPr>
              <a:t>as</a:t>
            </a:r>
            <a:r>
              <a:rPr sz="1600" spc="-100" dirty="0">
                <a:solidFill>
                  <a:srgbClr val="00AEEF"/>
                </a:solidFill>
                <a:latin typeface="Trebuchet MS"/>
                <a:cs typeface="Trebuchet MS"/>
              </a:rPr>
              <a:t>i</a:t>
            </a:r>
            <a:r>
              <a:rPr sz="1600" spc="-185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1600" spc="-195" dirty="0">
                <a:solidFill>
                  <a:srgbClr val="00AEEF"/>
                </a:solidFill>
                <a:latin typeface="Trebuchet MS"/>
                <a:cs typeface="Trebuchet MS"/>
              </a:rPr>
              <a:t>po</a:t>
            </a:r>
            <a:r>
              <a:rPr sz="1600" spc="-155" dirty="0">
                <a:solidFill>
                  <a:srgbClr val="00AEEF"/>
                </a:solidFill>
                <a:latin typeface="Trebuchet MS"/>
                <a:cs typeface="Trebuchet MS"/>
              </a:rPr>
              <a:t>s</a:t>
            </a:r>
            <a:r>
              <a:rPr sz="1600" spc="-235" dirty="0">
                <a:solidFill>
                  <a:srgbClr val="00AEEF"/>
                </a:solidFill>
                <a:latin typeface="Trebuchet MS"/>
                <a:cs typeface="Trebuchet MS"/>
              </a:rPr>
              <a:t>y</a:t>
            </a:r>
            <a:r>
              <a:rPr sz="1600" spc="-225" dirty="0">
                <a:solidFill>
                  <a:srgbClr val="00AEEF"/>
                </a:solidFill>
                <a:latin typeface="Trebuchet MS"/>
                <a:cs typeface="Trebuchet MS"/>
              </a:rPr>
              <a:t>andu: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dipantau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tumbuh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kembangnya.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BKB</a:t>
            </a:r>
            <a:r>
              <a:rPr sz="10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orangtua</a:t>
            </a:r>
            <a:r>
              <a:rPr sz="10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diberikan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ruang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untuk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saling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belajar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bagaimana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mendidik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usia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emas.</a:t>
            </a:r>
            <a:r>
              <a:rPr sz="10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Dari</a:t>
            </a:r>
            <a:r>
              <a:rPr sz="10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mulai</a:t>
            </a:r>
            <a:r>
              <a:rPr sz="10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berbagi</a:t>
            </a:r>
            <a:r>
              <a:rPr sz="10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informasi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tentang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makanan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apa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bergizi,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bagaimana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mengajak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berkomunikasi</a:t>
            </a:r>
            <a:r>
              <a:rPr sz="10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Balita,</a:t>
            </a:r>
            <a:r>
              <a:rPr sz="100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sampai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dengan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bagaimana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melatih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perkembangan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pertumbuhannya;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Di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Balita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bermain bersama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teman-temannya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dipantau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perkembangan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pola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pikirnya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oleh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mentor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atau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7926762"/>
            <a:ext cx="5711190" cy="382905"/>
            <a:chOff x="0" y="7926762"/>
            <a:chExt cx="5711190" cy="382905"/>
          </a:xfrm>
        </p:grpSpPr>
        <p:sp>
          <p:nvSpPr>
            <p:cNvPr id="9" name="object 9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999" y="7934700"/>
              <a:ext cx="5594985" cy="266700"/>
            </a:xfrm>
            <a:custGeom>
              <a:avLst/>
              <a:gdLst/>
              <a:ahLst/>
              <a:cxnLst/>
              <a:rect l="l" t="t" r="r" b="b"/>
              <a:pathLst>
                <a:path w="5594985" h="266700">
                  <a:moveTo>
                    <a:pt x="190500" y="0"/>
                  </a:moveTo>
                  <a:lnTo>
                    <a:pt x="0" y="0"/>
                  </a:lnTo>
                </a:path>
                <a:path w="5594985" h="266700">
                  <a:moveTo>
                    <a:pt x="266700" y="76200"/>
                  </a:moveTo>
                  <a:lnTo>
                    <a:pt x="266700" y="266700"/>
                  </a:lnTo>
                </a:path>
                <a:path w="5594985" h="266700">
                  <a:moveTo>
                    <a:pt x="5594705" y="76200"/>
                  </a:moveTo>
                  <a:lnTo>
                    <a:pt x="5594705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04268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28600" y="0"/>
                  </a:moveTo>
                  <a:lnTo>
                    <a:pt x="0" y="0"/>
                  </a:lnTo>
                </a:path>
                <a:path w="266700" h="266700">
                  <a:moveTo>
                    <a:pt x="266700" y="38100"/>
                  </a:moveTo>
                  <a:lnTo>
                    <a:pt x="26670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7999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8905" y="3746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8905" y="793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699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2705" y="107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266700"/>
                </a:moveTo>
                <a:lnTo>
                  <a:pt x="0" y="266700"/>
                </a:lnTo>
              </a:path>
              <a:path w="266700" h="266700">
                <a:moveTo>
                  <a:pt x="266700" y="2286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0694" y="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266700"/>
                </a:moveTo>
                <a:lnTo>
                  <a:pt x="266700" y="266700"/>
                </a:lnTo>
              </a:path>
              <a:path w="266700" h="2667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7356881"/>
            <a:ext cx="5537039" cy="6858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" y="273037"/>
            <a:ext cx="5537835" cy="4725670"/>
            <a:chOff x="266700" y="273037"/>
            <a:chExt cx="5537835" cy="4725670"/>
          </a:xfrm>
        </p:grpSpPr>
        <p:sp>
          <p:nvSpPr>
            <p:cNvPr id="4" name="object 4"/>
            <p:cNvSpPr/>
            <p:nvPr/>
          </p:nvSpPr>
          <p:spPr>
            <a:xfrm>
              <a:off x="266700" y="273037"/>
              <a:ext cx="5537835" cy="4199890"/>
            </a:xfrm>
            <a:custGeom>
              <a:avLst/>
              <a:gdLst/>
              <a:ahLst/>
              <a:cxnLst/>
              <a:rect l="l" t="t" r="r" b="b"/>
              <a:pathLst>
                <a:path w="5537835" h="4199890">
                  <a:moveTo>
                    <a:pt x="5537644" y="0"/>
                  </a:moveTo>
                  <a:lnTo>
                    <a:pt x="0" y="0"/>
                  </a:lnTo>
                  <a:lnTo>
                    <a:pt x="0" y="4199305"/>
                  </a:lnTo>
                  <a:lnTo>
                    <a:pt x="5537644" y="4199305"/>
                  </a:lnTo>
                  <a:lnTo>
                    <a:pt x="5537644" y="0"/>
                  </a:lnTo>
                  <a:close/>
                </a:path>
              </a:pathLst>
            </a:custGeom>
            <a:solidFill>
              <a:srgbClr val="DBE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499" y="1828838"/>
              <a:ext cx="4715990" cy="31697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13494" y="1760702"/>
              <a:ext cx="2192655" cy="752475"/>
            </a:xfrm>
            <a:custGeom>
              <a:avLst/>
              <a:gdLst/>
              <a:ahLst/>
              <a:cxnLst/>
              <a:rect l="l" t="t" r="r" b="b"/>
              <a:pathLst>
                <a:path w="2192654" h="752475">
                  <a:moveTo>
                    <a:pt x="511200" y="108000"/>
                  </a:moveTo>
                  <a:lnTo>
                    <a:pt x="509511" y="45554"/>
                  </a:lnTo>
                  <a:lnTo>
                    <a:pt x="497700" y="13500"/>
                  </a:lnTo>
                  <a:lnTo>
                    <a:pt x="465632" y="1689"/>
                  </a:lnTo>
                  <a:lnTo>
                    <a:pt x="403199" y="0"/>
                  </a:lnTo>
                  <a:lnTo>
                    <a:pt x="108000" y="0"/>
                  </a:lnTo>
                  <a:lnTo>
                    <a:pt x="45567" y="1689"/>
                  </a:lnTo>
                  <a:lnTo>
                    <a:pt x="13500" y="13500"/>
                  </a:lnTo>
                  <a:lnTo>
                    <a:pt x="1689" y="45554"/>
                  </a:lnTo>
                  <a:lnTo>
                    <a:pt x="0" y="108000"/>
                  </a:lnTo>
                  <a:lnTo>
                    <a:pt x="0" y="167957"/>
                  </a:lnTo>
                  <a:lnTo>
                    <a:pt x="1689" y="230390"/>
                  </a:lnTo>
                  <a:lnTo>
                    <a:pt x="13500" y="262458"/>
                  </a:lnTo>
                  <a:lnTo>
                    <a:pt x="45567" y="274269"/>
                  </a:lnTo>
                  <a:lnTo>
                    <a:pt x="108000" y="275958"/>
                  </a:lnTo>
                  <a:lnTo>
                    <a:pt x="403199" y="275958"/>
                  </a:lnTo>
                  <a:lnTo>
                    <a:pt x="465632" y="274269"/>
                  </a:lnTo>
                  <a:lnTo>
                    <a:pt x="497700" y="262458"/>
                  </a:lnTo>
                  <a:lnTo>
                    <a:pt x="509511" y="230390"/>
                  </a:lnTo>
                  <a:lnTo>
                    <a:pt x="511200" y="167957"/>
                  </a:lnTo>
                  <a:lnTo>
                    <a:pt x="511200" y="108000"/>
                  </a:lnTo>
                  <a:close/>
                </a:path>
                <a:path w="2192654" h="752475">
                  <a:moveTo>
                    <a:pt x="2192388" y="178816"/>
                  </a:moveTo>
                  <a:lnTo>
                    <a:pt x="2190712" y="116382"/>
                  </a:lnTo>
                  <a:lnTo>
                    <a:pt x="2178901" y="84315"/>
                  </a:lnTo>
                  <a:lnTo>
                    <a:pt x="2146833" y="72504"/>
                  </a:lnTo>
                  <a:lnTo>
                    <a:pt x="2084400" y="70815"/>
                  </a:lnTo>
                  <a:lnTo>
                    <a:pt x="917994" y="70815"/>
                  </a:lnTo>
                  <a:lnTo>
                    <a:pt x="855560" y="72504"/>
                  </a:lnTo>
                  <a:lnTo>
                    <a:pt x="823493" y="84315"/>
                  </a:lnTo>
                  <a:lnTo>
                    <a:pt x="811682" y="116382"/>
                  </a:lnTo>
                  <a:lnTo>
                    <a:pt x="809993" y="178816"/>
                  </a:lnTo>
                  <a:lnTo>
                    <a:pt x="809993" y="644398"/>
                  </a:lnTo>
                  <a:lnTo>
                    <a:pt x="811682" y="706843"/>
                  </a:lnTo>
                  <a:lnTo>
                    <a:pt x="823493" y="738898"/>
                  </a:lnTo>
                  <a:lnTo>
                    <a:pt x="855560" y="750722"/>
                  </a:lnTo>
                  <a:lnTo>
                    <a:pt x="917994" y="752398"/>
                  </a:lnTo>
                  <a:lnTo>
                    <a:pt x="2084400" y="752398"/>
                  </a:lnTo>
                  <a:lnTo>
                    <a:pt x="2146833" y="750722"/>
                  </a:lnTo>
                  <a:lnTo>
                    <a:pt x="2178901" y="738898"/>
                  </a:lnTo>
                  <a:lnTo>
                    <a:pt x="2190712" y="706843"/>
                  </a:lnTo>
                  <a:lnTo>
                    <a:pt x="2192388" y="644398"/>
                  </a:lnTo>
                  <a:lnTo>
                    <a:pt x="2192388" y="178816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64632" y="7609151"/>
            <a:ext cx="148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0" dirty="0">
                <a:solidFill>
                  <a:srgbClr val="40AD49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345" y="5111793"/>
            <a:ext cx="42748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Integrasi 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3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dasar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Posyandu,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BKB </a:t>
            </a:r>
            <a:r>
              <a:rPr sz="10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tidak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hanya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pada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tempat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pelaksanaannya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saja </a:t>
            </a:r>
            <a:r>
              <a:rPr sz="10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yang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menjadi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Microsoft Sans Serif"/>
                <a:cs typeface="Microsoft Sans Serif"/>
              </a:rPr>
              <a:t>satu,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TETAPI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sistem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pengelolaannya</a:t>
            </a:r>
            <a:r>
              <a:rPr sz="10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juga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saling</a:t>
            </a:r>
            <a:r>
              <a:rPr sz="10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berkoordinasi</a:t>
            </a:r>
            <a:r>
              <a:rPr sz="10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bekerjasama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dalam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memberikan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pelayanan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kepada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masyrakat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di</a:t>
            </a:r>
            <a:r>
              <a:rPr sz="10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bidang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pendidikan.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“</a:t>
            </a:r>
            <a:r>
              <a:rPr sz="1000" i="1" spc="-160" dirty="0">
                <a:solidFill>
                  <a:srgbClr val="231F20"/>
                </a:solidFill>
                <a:latin typeface="Arial"/>
                <a:cs typeface="Arial"/>
              </a:rPr>
              <a:t>Demi</a:t>
            </a:r>
            <a:r>
              <a:rPr sz="1000" i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90" dirty="0">
                <a:solidFill>
                  <a:srgbClr val="231F20"/>
                </a:solidFill>
                <a:latin typeface="Arial"/>
                <a:cs typeface="Arial"/>
              </a:rPr>
              <a:t>masa</a:t>
            </a:r>
            <a:r>
              <a:rPr sz="1000" i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70" dirty="0">
                <a:solidFill>
                  <a:srgbClr val="231F20"/>
                </a:solidFill>
                <a:latin typeface="Arial"/>
                <a:cs typeface="Arial"/>
              </a:rPr>
              <a:t>depan</a:t>
            </a:r>
            <a:r>
              <a:rPr sz="1000" i="1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30" dirty="0">
                <a:solidFill>
                  <a:srgbClr val="231F20"/>
                </a:solidFill>
                <a:latin typeface="Arial"/>
                <a:cs typeface="Arial"/>
              </a:rPr>
              <a:t>anak-anak</a:t>
            </a:r>
            <a:r>
              <a:rPr sz="1000" i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90" dirty="0">
                <a:solidFill>
                  <a:srgbClr val="231F20"/>
                </a:solidFill>
                <a:latin typeface="Arial"/>
                <a:cs typeface="Arial"/>
              </a:rPr>
              <a:t>emas</a:t>
            </a:r>
            <a:r>
              <a:rPr sz="1000" i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kita</a:t>
            </a:r>
            <a:r>
              <a:rPr sz="1000" spc="-80" dirty="0">
                <a:solidFill>
                  <a:srgbClr val="231F20"/>
                </a:solidFill>
                <a:latin typeface="Microsoft Sans Serif"/>
                <a:cs typeface="Microsoft Sans Serif"/>
              </a:rPr>
              <a:t>”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demikian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ungkapan</a:t>
            </a:r>
            <a:r>
              <a:rPr sz="10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dari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para</a:t>
            </a:r>
            <a:r>
              <a:rPr sz="10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kader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posyandu</a:t>
            </a:r>
            <a:r>
              <a:rPr sz="10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dan</a:t>
            </a:r>
            <a:r>
              <a:rPr sz="10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PAUD</a:t>
            </a:r>
            <a:r>
              <a:rPr sz="100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di </a:t>
            </a:r>
            <a:r>
              <a:rPr sz="10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Kabupaten</a:t>
            </a:r>
            <a:r>
              <a:rPr sz="10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Timor  </a:t>
            </a:r>
            <a:r>
              <a:rPr sz="1000" spc="-180" dirty="0">
                <a:solidFill>
                  <a:srgbClr val="231F20"/>
                </a:solidFill>
                <a:latin typeface="Microsoft Sans Serif"/>
                <a:cs typeface="Microsoft Sans Serif"/>
              </a:rPr>
              <a:t>Tengah</a:t>
            </a:r>
            <a:r>
              <a:rPr sz="10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Selatan.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5000" y="1794634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bu..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2999" y="1902794"/>
            <a:ext cx="1266825" cy="5054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Bagaimana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Microsoft Sans Serif"/>
                <a:cs typeface="Microsoft Sans Serif"/>
              </a:rPr>
              <a:t>cara</a:t>
            </a:r>
            <a:r>
              <a:rPr sz="9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menggabungkan 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Microsoft Sans Serif"/>
                <a:cs typeface="Microsoft Sans Serif"/>
              </a:rPr>
              <a:t>antar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AU</a:t>
            </a:r>
            <a:r>
              <a:rPr sz="900" spc="-320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andu,dan  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BK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?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Apakah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semu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di  </a:t>
            </a: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jalanka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ole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h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kade</a:t>
            </a:r>
            <a:r>
              <a:rPr sz="9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yandu?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2701" y="1329206"/>
            <a:ext cx="1050290" cy="1043940"/>
          </a:xfrm>
          <a:custGeom>
            <a:avLst/>
            <a:gdLst/>
            <a:ahLst/>
            <a:cxnLst/>
            <a:rect l="l" t="t" r="r" b="b"/>
            <a:pathLst>
              <a:path w="1050289" h="1043939">
                <a:moveTo>
                  <a:pt x="941997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503491"/>
                </a:lnTo>
                <a:lnTo>
                  <a:pt x="1687" y="565929"/>
                </a:lnTo>
                <a:lnTo>
                  <a:pt x="13500" y="597992"/>
                </a:lnTo>
                <a:lnTo>
                  <a:pt x="45562" y="609804"/>
                </a:lnTo>
                <a:lnTo>
                  <a:pt x="108000" y="611492"/>
                </a:lnTo>
                <a:lnTo>
                  <a:pt x="216001" y="611492"/>
                </a:lnTo>
                <a:lnTo>
                  <a:pt x="244792" y="843102"/>
                </a:lnTo>
                <a:lnTo>
                  <a:pt x="324002" y="787895"/>
                </a:lnTo>
                <a:lnTo>
                  <a:pt x="327634" y="1043495"/>
                </a:lnTo>
                <a:lnTo>
                  <a:pt x="381596" y="665492"/>
                </a:lnTo>
                <a:lnTo>
                  <a:pt x="324002" y="701497"/>
                </a:lnTo>
                <a:lnTo>
                  <a:pt x="340448" y="611492"/>
                </a:lnTo>
                <a:lnTo>
                  <a:pt x="941997" y="611492"/>
                </a:lnTo>
                <a:lnTo>
                  <a:pt x="1004435" y="609804"/>
                </a:lnTo>
                <a:lnTo>
                  <a:pt x="1036497" y="597992"/>
                </a:lnTo>
                <a:lnTo>
                  <a:pt x="1048310" y="565929"/>
                </a:lnTo>
                <a:lnTo>
                  <a:pt x="1049997" y="503491"/>
                </a:lnTo>
                <a:lnTo>
                  <a:pt x="1049997" y="108000"/>
                </a:lnTo>
                <a:lnTo>
                  <a:pt x="1048310" y="45562"/>
                </a:lnTo>
                <a:lnTo>
                  <a:pt x="1036497" y="13500"/>
                </a:lnTo>
                <a:lnTo>
                  <a:pt x="1004435" y="1687"/>
                </a:lnTo>
                <a:lnTo>
                  <a:pt x="94199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51000" y="1358931"/>
            <a:ext cx="909319" cy="5054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Oh..</a:t>
            </a:r>
            <a:r>
              <a:rPr sz="9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Microsoft Sans Serif"/>
                <a:cs typeface="Microsoft Sans Serif"/>
              </a:rPr>
              <a:t>jad</a:t>
            </a:r>
            <a:r>
              <a:rPr sz="9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y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andu  </a:t>
            </a:r>
            <a:r>
              <a:rPr sz="900" spc="-200" dirty="0">
                <a:solidFill>
                  <a:srgbClr val="231F20"/>
                </a:solidFill>
                <a:latin typeface="Microsoft Sans Serif"/>
                <a:cs typeface="Microsoft Sans Serif"/>
              </a:rPr>
              <a:t>P</a:t>
            </a:r>
            <a:r>
              <a:rPr sz="900" spc="-190" dirty="0">
                <a:solidFill>
                  <a:srgbClr val="231F20"/>
                </a:solidFill>
                <a:latin typeface="Microsoft Sans Serif"/>
                <a:cs typeface="Microsoft Sans Serif"/>
              </a:rPr>
              <a:t>AU</a:t>
            </a:r>
            <a:r>
              <a:rPr sz="900" spc="-204" dirty="0">
                <a:solidFill>
                  <a:srgbClr val="231F20"/>
                </a:solidFill>
                <a:latin typeface="Microsoft Sans Serif"/>
                <a:cs typeface="Microsoft Sans Serif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Microsoft Sans Serif"/>
                <a:cs typeface="Microsoft Sans Serif"/>
              </a:rPr>
              <a:t>da</a:t>
            </a:r>
            <a:r>
              <a:rPr sz="900" spc="-16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Microsoft Sans Serif"/>
                <a:cs typeface="Microsoft Sans Serif"/>
              </a:rPr>
              <a:t>BK</a:t>
            </a:r>
            <a:r>
              <a:rPr sz="900" spc="-135" dirty="0">
                <a:solidFill>
                  <a:srgbClr val="231F20"/>
                </a:solidFill>
                <a:latin typeface="Microsoft Sans Serif"/>
                <a:cs typeface="Microsoft Sans Serif"/>
              </a:rPr>
              <a:t>B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bis</a:t>
            </a:r>
            <a:r>
              <a:rPr sz="900" spc="-165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Microsoft Sans Serif"/>
                <a:cs typeface="Microsoft Sans Serif"/>
              </a:rPr>
              <a:t>di  </a:t>
            </a:r>
            <a:r>
              <a:rPr sz="900" spc="-125" dirty="0">
                <a:solidFill>
                  <a:srgbClr val="231F20"/>
                </a:solidFill>
                <a:latin typeface="Microsoft Sans Serif"/>
                <a:cs typeface="Microsoft Sans Serif"/>
              </a:rPr>
              <a:t>lakuka</a:t>
            </a:r>
            <a:r>
              <a:rPr sz="900" spc="-150" dirty="0">
                <a:solidFill>
                  <a:srgbClr val="231F20"/>
                </a:solidFill>
                <a:latin typeface="Microsoft Sans Serif"/>
                <a:cs typeface="Microsoft Sans Serif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Microsoft Sans Serif"/>
                <a:cs typeface="Microsoft Sans Serif"/>
              </a:rPr>
              <a:t>bersama-sama  y</a:t>
            </a:r>
            <a:r>
              <a:rPr sz="900" spc="-140" dirty="0">
                <a:solidFill>
                  <a:srgbClr val="231F20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Microsoft Sans Serif"/>
                <a:cs typeface="Microsoft Sans Serif"/>
              </a:rPr>
              <a:t>bu?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6077585" cy="2646680"/>
            <a:chOff x="0" y="0"/>
            <a:chExt cx="6077585" cy="2646680"/>
          </a:xfrm>
        </p:grpSpPr>
        <p:sp>
          <p:nvSpPr>
            <p:cNvPr id="14" name="object 14"/>
            <p:cNvSpPr/>
            <p:nvPr/>
          </p:nvSpPr>
          <p:spPr>
            <a:xfrm>
              <a:off x="3313188" y="2009101"/>
              <a:ext cx="970280" cy="637540"/>
            </a:xfrm>
            <a:custGeom>
              <a:avLst/>
              <a:gdLst/>
              <a:ahLst/>
              <a:cxnLst/>
              <a:rect l="l" t="t" r="r" b="b"/>
              <a:pathLst>
                <a:path w="970279" h="637539">
                  <a:moveTo>
                    <a:pt x="38696" y="7200"/>
                  </a:moveTo>
                  <a:lnTo>
                    <a:pt x="0" y="0"/>
                  </a:lnTo>
                  <a:lnTo>
                    <a:pt x="6299" y="97205"/>
                  </a:lnTo>
                  <a:lnTo>
                    <a:pt x="38696" y="7200"/>
                  </a:lnTo>
                  <a:close/>
                </a:path>
                <a:path w="970279" h="637539">
                  <a:moveTo>
                    <a:pt x="970203" y="468871"/>
                  </a:moveTo>
                  <a:lnTo>
                    <a:pt x="863104" y="455396"/>
                  </a:lnTo>
                  <a:lnTo>
                    <a:pt x="880541" y="637197"/>
                  </a:lnTo>
                  <a:lnTo>
                    <a:pt x="970203" y="468871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999" y="107994"/>
              <a:ext cx="5861685" cy="266700"/>
            </a:xfrm>
            <a:custGeom>
              <a:avLst/>
              <a:gdLst/>
              <a:ahLst/>
              <a:cxnLst/>
              <a:rect l="l" t="t" r="r" b="b"/>
              <a:pathLst>
                <a:path w="5861685" h="266700">
                  <a:moveTo>
                    <a:pt x="190500" y="266700"/>
                  </a:moveTo>
                  <a:lnTo>
                    <a:pt x="0" y="266700"/>
                  </a:lnTo>
                </a:path>
                <a:path w="5861685" h="266700">
                  <a:moveTo>
                    <a:pt x="5670905" y="266700"/>
                  </a:moveTo>
                  <a:lnTo>
                    <a:pt x="5861405" y="266700"/>
                  </a:lnTo>
                </a:path>
                <a:path w="5861685" h="266700">
                  <a:moveTo>
                    <a:pt x="266700" y="190500"/>
                  </a:moveTo>
                  <a:lnTo>
                    <a:pt x="266700" y="0"/>
                  </a:lnTo>
                </a:path>
                <a:path w="5861685" h="266700">
                  <a:moveTo>
                    <a:pt x="5594705" y="190500"/>
                  </a:moveTo>
                  <a:lnTo>
                    <a:pt x="5594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6077585" cy="266700"/>
            </a:xfrm>
            <a:custGeom>
              <a:avLst/>
              <a:gdLst/>
              <a:ahLst/>
              <a:cxnLst/>
              <a:rect l="l" t="t" r="r" b="b"/>
              <a:pathLst>
                <a:path w="6077585" h="266700">
                  <a:moveTo>
                    <a:pt x="228600" y="266700"/>
                  </a:moveTo>
                  <a:lnTo>
                    <a:pt x="0" y="266700"/>
                  </a:lnTo>
                </a:path>
                <a:path w="6077585" h="266700">
                  <a:moveTo>
                    <a:pt x="5848794" y="266700"/>
                  </a:moveTo>
                  <a:lnTo>
                    <a:pt x="6077394" y="266700"/>
                  </a:lnTo>
                </a:path>
                <a:path w="6077585" h="266700">
                  <a:moveTo>
                    <a:pt x="266700" y="228600"/>
                  </a:moveTo>
                  <a:lnTo>
                    <a:pt x="266700" y="0"/>
                  </a:lnTo>
                </a:path>
                <a:path w="6077585" h="266700">
                  <a:moveTo>
                    <a:pt x="5810694" y="228600"/>
                  </a:moveTo>
                  <a:lnTo>
                    <a:pt x="58106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7999" y="7926762"/>
            <a:ext cx="190500" cy="15875"/>
            <a:chOff x="107999" y="7926762"/>
            <a:chExt cx="190500" cy="15875"/>
          </a:xfrm>
        </p:grpSpPr>
        <p:sp>
          <p:nvSpPr>
            <p:cNvPr id="19" name="object 19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999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778905" y="7926762"/>
            <a:ext cx="190500" cy="15875"/>
            <a:chOff x="5778905" y="7926762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8905" y="793470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66762" y="8010900"/>
            <a:ext cx="15875" cy="190500"/>
            <a:chOff x="366762" y="8010900"/>
            <a:chExt cx="15875" cy="190500"/>
          </a:xfrm>
        </p:grpSpPr>
        <p:sp>
          <p:nvSpPr>
            <p:cNvPr id="25" name="object 25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4699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694767" y="8010900"/>
            <a:ext cx="15875" cy="190500"/>
            <a:chOff x="5694767" y="8010900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02705" y="801090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0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600" y="0"/>
                </a:moveTo>
                <a:lnTo>
                  <a:pt x="0" y="0"/>
                </a:lnTo>
              </a:path>
              <a:path w="266700" h="266700">
                <a:moveTo>
                  <a:pt x="266700" y="38100"/>
                </a:moveTo>
                <a:lnTo>
                  <a:pt x="26670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10694" y="8042688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8100" y="0"/>
                </a:moveTo>
                <a:lnTo>
                  <a:pt x="266700" y="0"/>
                </a:lnTo>
              </a:path>
              <a:path w="266700" h="266700">
                <a:moveTo>
                  <a:pt x="0" y="38100"/>
                </a:moveTo>
                <a:lnTo>
                  <a:pt x="0" y="2667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1716</Words>
  <Application>Microsoft Office PowerPoint</Application>
  <PresentationFormat>Custom</PresentationFormat>
  <Paragraphs>219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Microsoft Sans Serif</vt:lpstr>
      <vt:lpstr>Trebuchet MS</vt:lpstr>
      <vt:lpstr>Office Theme</vt:lpstr>
      <vt:lpstr>Posyandu  PAUD</vt:lpstr>
      <vt:lpstr>A. Pengantar Tentang Posyandu</vt:lpstr>
      <vt:lpstr>PowerPoint Presentation</vt:lpstr>
      <vt:lpstr>PowerPoint Presentation</vt:lpstr>
      <vt:lpstr>B. Pengintegrasian Pelayanan Sosial  Dasar di Posyandu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Sumber dana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Posyandu  Dengan PAUD Dan BKB</dc:title>
  <cp:lastModifiedBy>Windows User</cp:lastModifiedBy>
  <cp:revision>3</cp:revision>
  <dcterms:created xsi:type="dcterms:W3CDTF">2023-03-02T00:54:50Z</dcterms:created>
  <dcterms:modified xsi:type="dcterms:W3CDTF">2023-03-02T05:43:07Z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2014-01-28T00:00:00Z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2023-03-02T00:00:00Z</vt:filetime>
  </property>
</Properties>
</file>